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69" r:id="rId4"/>
    <p:sldId id="265" r:id="rId5"/>
    <p:sldId id="316" r:id="rId6"/>
    <p:sldId id="318" r:id="rId7"/>
    <p:sldId id="264" r:id="rId8"/>
    <p:sldId id="317" r:id="rId9"/>
    <p:sldId id="266" r:id="rId10"/>
    <p:sldId id="263" r:id="rId11"/>
    <p:sldId id="299" r:id="rId12"/>
    <p:sldId id="300" r:id="rId13"/>
    <p:sldId id="301" r:id="rId14"/>
    <p:sldId id="302" r:id="rId15"/>
    <p:sldId id="303" r:id="rId16"/>
    <p:sldId id="262" r:id="rId17"/>
    <p:sldId id="313" r:id="rId18"/>
    <p:sldId id="307" r:id="rId19"/>
    <p:sldId id="306" r:id="rId20"/>
    <p:sldId id="304" r:id="rId21"/>
    <p:sldId id="315" r:id="rId22"/>
    <p:sldId id="268" r:id="rId23"/>
    <p:sldId id="308" r:id="rId24"/>
    <p:sldId id="309" r:id="rId25"/>
    <p:sldId id="270" r:id="rId26"/>
    <p:sldId id="271" r:id="rId27"/>
    <p:sldId id="310" r:id="rId28"/>
    <p:sldId id="272" r:id="rId29"/>
    <p:sldId id="274" r:id="rId30"/>
    <p:sldId id="314" r:id="rId31"/>
    <p:sldId id="285" r:id="rId32"/>
    <p:sldId id="287" r:id="rId33"/>
    <p:sldId id="311" r:id="rId34"/>
    <p:sldId id="297" r:id="rId35"/>
    <p:sldId id="296" r:id="rId36"/>
    <p:sldId id="312" r:id="rId37"/>
    <p:sldId id="260" r:id="rId38"/>
  </p:sldIdLst>
  <p:sldSz cx="19050000" cy="12700000"/>
  <p:notesSz cx="19050000" cy="12700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0658" autoAdjust="0"/>
    <p:restoredTop sz="94545"/>
  </p:normalViewPr>
  <p:slideViewPr>
    <p:cSldViewPr>
      <p:cViewPr varScale="1">
        <p:scale>
          <a:sx n="36" d="100"/>
          <a:sy n="36" d="100"/>
        </p:scale>
        <p:origin x="-1836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2" d="100"/>
        <a:sy n="32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255000" cy="6365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10790238" y="0"/>
            <a:ext cx="8255000" cy="6365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3BCB5-B6FC-1349-91E4-5A17E5D837A5}" type="datetimeFigureOut">
              <a:rPr lang="pt-BR" smtClean="0"/>
              <a:pPr/>
              <a:t>09/06/2018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310313" y="1587500"/>
            <a:ext cx="6429375" cy="4286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1905000" y="6111875"/>
            <a:ext cx="15240000" cy="50006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12063413"/>
            <a:ext cx="8255000" cy="6365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10790238" y="12063413"/>
            <a:ext cx="8255000" cy="6365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C4064-B99F-F047-9501-F1255F282EA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376710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C4064-B99F-F047-9501-F1255F282EA4}" type="slidenum">
              <a:rPr lang="pt-BR" smtClean="0"/>
              <a:pPr/>
              <a:t>37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927612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28750" y="3937000"/>
            <a:ext cx="16192500" cy="266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857500" y="7112000"/>
            <a:ext cx="13335000" cy="317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9DC5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9DC5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52500" y="2921000"/>
            <a:ext cx="8286750" cy="8382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810750" y="2921000"/>
            <a:ext cx="8286750" cy="8382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6/9/2018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050000" cy="982218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9DC5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6/9/2018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9400" y="10160000"/>
            <a:ext cx="3558540" cy="12801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9050000" cy="2531110"/>
          </a:xfrm>
          <a:custGeom>
            <a:avLst/>
            <a:gdLst/>
            <a:ahLst/>
            <a:cxnLst/>
            <a:rect l="l" t="t" r="r" b="b"/>
            <a:pathLst>
              <a:path w="19050000" h="2531110">
                <a:moveTo>
                  <a:pt x="17774031" y="1905000"/>
                </a:moveTo>
                <a:lnTo>
                  <a:pt x="16941292" y="1905000"/>
                </a:lnTo>
                <a:lnTo>
                  <a:pt x="17357598" y="2531008"/>
                </a:lnTo>
                <a:lnTo>
                  <a:pt x="17774031" y="1905000"/>
                </a:lnTo>
                <a:close/>
              </a:path>
              <a:path w="19050000" h="2531110">
                <a:moveTo>
                  <a:pt x="19050000" y="0"/>
                </a:moveTo>
                <a:lnTo>
                  <a:pt x="0" y="0"/>
                </a:lnTo>
                <a:lnTo>
                  <a:pt x="0" y="1905000"/>
                </a:lnTo>
                <a:lnTo>
                  <a:pt x="19050000" y="1905000"/>
                </a:lnTo>
                <a:lnTo>
                  <a:pt x="19050000" y="0"/>
                </a:lnTo>
                <a:close/>
              </a:path>
            </a:pathLst>
          </a:custGeom>
          <a:solidFill>
            <a:srgbClr val="3127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6/9/2018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92300" y="4279900"/>
            <a:ext cx="728472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9DC5"/>
                </a:solidFill>
                <a:latin typeface="Lucida Sans"/>
                <a:cs typeface="Lucida Sans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92300" y="5976620"/>
            <a:ext cx="15265400" cy="3439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477000" y="11811000"/>
            <a:ext cx="609600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52500" y="11811000"/>
            <a:ext cx="438150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716001" y="11811000"/>
            <a:ext cx="438150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9"/>
            <a:ext cx="19050000" cy="2529839"/>
          </a:xfrm>
          <a:prstGeom prst="rect">
            <a:avLst/>
          </a:prstGeom>
        </p:spPr>
      </p:pic>
      <p:sp>
        <p:nvSpPr>
          <p:cNvPr id="9" name="CaixaDeTexto 8"/>
          <p:cNvSpPr txBox="1"/>
          <p:nvPr userDrawn="1"/>
        </p:nvSpPr>
        <p:spPr>
          <a:xfrm>
            <a:off x="1752600" y="754775"/>
            <a:ext cx="93987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Desafios</a:t>
            </a:r>
            <a:r>
              <a:rPr lang="en-GB" sz="72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para o </a:t>
            </a:r>
            <a:r>
              <a:rPr lang="en-GB" sz="7200" baseline="30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Desenvolvimento</a:t>
            </a:r>
            <a:endParaRPr lang="en-GB" sz="7200" baseline="30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 b="0" i="0">
          <a:latin typeface="Arial" charset="0"/>
          <a:ea typeface="Arial" charset="0"/>
          <a:cs typeface="Arial" charset="0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/index.php?title=Agricultura_familiar&amp;veaction=edit&amp;section=6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t.wikipedia.org/w/index.php?title=Agricultura_familiar&amp;action=edit&amp;section=6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2700000" y="952500"/>
            <a:ext cx="2540000" cy="635000"/>
          </a:xfrm>
          <a:custGeom>
            <a:avLst/>
            <a:gdLst/>
            <a:ahLst/>
            <a:cxnLst/>
            <a:rect l="l" t="t" r="r" b="b"/>
            <a:pathLst>
              <a:path w="2540000" h="635000">
                <a:moveTo>
                  <a:pt x="2222500" y="0"/>
                </a:moveTo>
                <a:lnTo>
                  <a:pt x="2175585" y="3442"/>
                </a:lnTo>
                <a:lnTo>
                  <a:pt x="2130806" y="13442"/>
                </a:lnTo>
                <a:lnTo>
                  <a:pt x="2088656" y="29509"/>
                </a:lnTo>
                <a:lnTo>
                  <a:pt x="2049624" y="51150"/>
                </a:lnTo>
                <a:lnTo>
                  <a:pt x="2014202" y="77876"/>
                </a:lnTo>
                <a:lnTo>
                  <a:pt x="1982882" y="109195"/>
                </a:lnTo>
                <a:lnTo>
                  <a:pt x="1956154" y="144615"/>
                </a:lnTo>
                <a:lnTo>
                  <a:pt x="1934511" y="183645"/>
                </a:lnTo>
                <a:lnTo>
                  <a:pt x="1918443" y="225795"/>
                </a:lnTo>
                <a:lnTo>
                  <a:pt x="1908442" y="270572"/>
                </a:lnTo>
                <a:lnTo>
                  <a:pt x="1905000" y="317487"/>
                </a:lnTo>
                <a:lnTo>
                  <a:pt x="1908442" y="364405"/>
                </a:lnTo>
                <a:lnTo>
                  <a:pt x="1918443" y="409186"/>
                </a:lnTo>
                <a:lnTo>
                  <a:pt x="1934511" y="451338"/>
                </a:lnTo>
                <a:lnTo>
                  <a:pt x="1956154" y="490372"/>
                </a:lnTo>
                <a:lnTo>
                  <a:pt x="1982882" y="525795"/>
                </a:lnTo>
                <a:lnTo>
                  <a:pt x="2014202" y="557116"/>
                </a:lnTo>
                <a:lnTo>
                  <a:pt x="2049624" y="583844"/>
                </a:lnTo>
                <a:lnTo>
                  <a:pt x="2088656" y="605488"/>
                </a:lnTo>
                <a:lnTo>
                  <a:pt x="2130806" y="621556"/>
                </a:lnTo>
                <a:lnTo>
                  <a:pt x="2175585" y="631557"/>
                </a:lnTo>
                <a:lnTo>
                  <a:pt x="2222500" y="635000"/>
                </a:lnTo>
                <a:lnTo>
                  <a:pt x="2269420" y="631557"/>
                </a:lnTo>
                <a:lnTo>
                  <a:pt x="2314202" y="621556"/>
                </a:lnTo>
                <a:lnTo>
                  <a:pt x="2356354" y="605488"/>
                </a:lnTo>
                <a:lnTo>
                  <a:pt x="2395387" y="583844"/>
                </a:lnTo>
                <a:lnTo>
                  <a:pt x="2430807" y="557116"/>
                </a:lnTo>
                <a:lnTo>
                  <a:pt x="2462126" y="525795"/>
                </a:lnTo>
                <a:lnTo>
                  <a:pt x="2488851" y="490372"/>
                </a:lnTo>
                <a:lnTo>
                  <a:pt x="2510492" y="451338"/>
                </a:lnTo>
                <a:lnTo>
                  <a:pt x="2526558" y="409186"/>
                </a:lnTo>
                <a:lnTo>
                  <a:pt x="2536557" y="364405"/>
                </a:lnTo>
                <a:lnTo>
                  <a:pt x="2540000" y="317487"/>
                </a:lnTo>
                <a:lnTo>
                  <a:pt x="2536557" y="270572"/>
                </a:lnTo>
                <a:lnTo>
                  <a:pt x="2526558" y="225795"/>
                </a:lnTo>
                <a:lnTo>
                  <a:pt x="2510492" y="183645"/>
                </a:lnTo>
                <a:lnTo>
                  <a:pt x="2488851" y="144615"/>
                </a:lnTo>
                <a:lnTo>
                  <a:pt x="2462126" y="109195"/>
                </a:lnTo>
                <a:lnTo>
                  <a:pt x="2430807" y="77876"/>
                </a:lnTo>
                <a:lnTo>
                  <a:pt x="2395387" y="51150"/>
                </a:lnTo>
                <a:lnTo>
                  <a:pt x="2356354" y="29509"/>
                </a:lnTo>
                <a:lnTo>
                  <a:pt x="2314202" y="13442"/>
                </a:lnTo>
                <a:lnTo>
                  <a:pt x="2269420" y="3442"/>
                </a:lnTo>
                <a:lnTo>
                  <a:pt x="2222500" y="0"/>
                </a:lnTo>
                <a:close/>
              </a:path>
              <a:path w="2540000" h="635000">
                <a:moveTo>
                  <a:pt x="1270012" y="0"/>
                </a:moveTo>
                <a:lnTo>
                  <a:pt x="1223091" y="3442"/>
                </a:lnTo>
                <a:lnTo>
                  <a:pt x="1178308" y="13442"/>
                </a:lnTo>
                <a:lnTo>
                  <a:pt x="1136153" y="29509"/>
                </a:lnTo>
                <a:lnTo>
                  <a:pt x="1097118" y="51150"/>
                </a:lnTo>
                <a:lnTo>
                  <a:pt x="1061693" y="77876"/>
                </a:lnTo>
                <a:lnTo>
                  <a:pt x="1030371" y="109195"/>
                </a:lnTo>
                <a:lnTo>
                  <a:pt x="1003643" y="144615"/>
                </a:lnTo>
                <a:lnTo>
                  <a:pt x="981999" y="183645"/>
                </a:lnTo>
                <a:lnTo>
                  <a:pt x="965931" y="225795"/>
                </a:lnTo>
                <a:lnTo>
                  <a:pt x="955930" y="270572"/>
                </a:lnTo>
                <a:lnTo>
                  <a:pt x="952487" y="317487"/>
                </a:lnTo>
                <a:lnTo>
                  <a:pt x="955930" y="364405"/>
                </a:lnTo>
                <a:lnTo>
                  <a:pt x="965931" y="409186"/>
                </a:lnTo>
                <a:lnTo>
                  <a:pt x="981999" y="451338"/>
                </a:lnTo>
                <a:lnTo>
                  <a:pt x="1003643" y="490372"/>
                </a:lnTo>
                <a:lnTo>
                  <a:pt x="1030371" y="525795"/>
                </a:lnTo>
                <a:lnTo>
                  <a:pt x="1061693" y="557116"/>
                </a:lnTo>
                <a:lnTo>
                  <a:pt x="1097118" y="583844"/>
                </a:lnTo>
                <a:lnTo>
                  <a:pt x="1136153" y="605488"/>
                </a:lnTo>
                <a:lnTo>
                  <a:pt x="1178308" y="621556"/>
                </a:lnTo>
                <a:lnTo>
                  <a:pt x="1223091" y="631557"/>
                </a:lnTo>
                <a:lnTo>
                  <a:pt x="1270012" y="635000"/>
                </a:lnTo>
                <a:lnTo>
                  <a:pt x="1316927" y="631557"/>
                </a:lnTo>
                <a:lnTo>
                  <a:pt x="1361704" y="621556"/>
                </a:lnTo>
                <a:lnTo>
                  <a:pt x="1403854" y="605488"/>
                </a:lnTo>
                <a:lnTo>
                  <a:pt x="1442884" y="583844"/>
                </a:lnTo>
                <a:lnTo>
                  <a:pt x="1478304" y="557116"/>
                </a:lnTo>
                <a:lnTo>
                  <a:pt x="1509623" y="525795"/>
                </a:lnTo>
                <a:lnTo>
                  <a:pt x="1536349" y="490372"/>
                </a:lnTo>
                <a:lnTo>
                  <a:pt x="1557990" y="451338"/>
                </a:lnTo>
                <a:lnTo>
                  <a:pt x="1574057" y="409186"/>
                </a:lnTo>
                <a:lnTo>
                  <a:pt x="1584057" y="364405"/>
                </a:lnTo>
                <a:lnTo>
                  <a:pt x="1587500" y="317487"/>
                </a:lnTo>
                <a:lnTo>
                  <a:pt x="1584057" y="270572"/>
                </a:lnTo>
                <a:lnTo>
                  <a:pt x="1574057" y="225795"/>
                </a:lnTo>
                <a:lnTo>
                  <a:pt x="1557990" y="183645"/>
                </a:lnTo>
                <a:lnTo>
                  <a:pt x="1536349" y="144615"/>
                </a:lnTo>
                <a:lnTo>
                  <a:pt x="1509623" y="109195"/>
                </a:lnTo>
                <a:lnTo>
                  <a:pt x="1478304" y="77876"/>
                </a:lnTo>
                <a:lnTo>
                  <a:pt x="1442884" y="51150"/>
                </a:lnTo>
                <a:lnTo>
                  <a:pt x="1403854" y="29509"/>
                </a:lnTo>
                <a:lnTo>
                  <a:pt x="1361704" y="13442"/>
                </a:lnTo>
                <a:lnTo>
                  <a:pt x="1316927" y="3442"/>
                </a:lnTo>
                <a:lnTo>
                  <a:pt x="1270012" y="0"/>
                </a:lnTo>
                <a:close/>
              </a:path>
              <a:path w="2540000" h="635000">
                <a:moveTo>
                  <a:pt x="317500" y="0"/>
                </a:moveTo>
                <a:lnTo>
                  <a:pt x="270579" y="3442"/>
                </a:lnTo>
                <a:lnTo>
                  <a:pt x="225797" y="13442"/>
                </a:lnTo>
                <a:lnTo>
                  <a:pt x="183645" y="29509"/>
                </a:lnTo>
                <a:lnTo>
                  <a:pt x="144612" y="51150"/>
                </a:lnTo>
                <a:lnTo>
                  <a:pt x="109192" y="77876"/>
                </a:lnTo>
                <a:lnTo>
                  <a:pt x="77873" y="109195"/>
                </a:lnTo>
                <a:lnTo>
                  <a:pt x="51148" y="144615"/>
                </a:lnTo>
                <a:lnTo>
                  <a:pt x="29507" y="183645"/>
                </a:lnTo>
                <a:lnTo>
                  <a:pt x="13441" y="225795"/>
                </a:lnTo>
                <a:lnTo>
                  <a:pt x="3442" y="270572"/>
                </a:lnTo>
                <a:lnTo>
                  <a:pt x="0" y="317487"/>
                </a:lnTo>
                <a:lnTo>
                  <a:pt x="3442" y="364405"/>
                </a:lnTo>
                <a:lnTo>
                  <a:pt x="13441" y="409186"/>
                </a:lnTo>
                <a:lnTo>
                  <a:pt x="29507" y="451338"/>
                </a:lnTo>
                <a:lnTo>
                  <a:pt x="51148" y="490372"/>
                </a:lnTo>
                <a:lnTo>
                  <a:pt x="77873" y="525795"/>
                </a:lnTo>
                <a:lnTo>
                  <a:pt x="109192" y="557116"/>
                </a:lnTo>
                <a:lnTo>
                  <a:pt x="144612" y="583844"/>
                </a:lnTo>
                <a:lnTo>
                  <a:pt x="183645" y="605488"/>
                </a:lnTo>
                <a:lnTo>
                  <a:pt x="225797" y="621556"/>
                </a:lnTo>
                <a:lnTo>
                  <a:pt x="270579" y="631557"/>
                </a:lnTo>
                <a:lnTo>
                  <a:pt x="317500" y="635000"/>
                </a:lnTo>
                <a:lnTo>
                  <a:pt x="364414" y="631557"/>
                </a:lnTo>
                <a:lnTo>
                  <a:pt x="409193" y="621556"/>
                </a:lnTo>
                <a:lnTo>
                  <a:pt x="451343" y="605488"/>
                </a:lnTo>
                <a:lnTo>
                  <a:pt x="490375" y="583844"/>
                </a:lnTo>
                <a:lnTo>
                  <a:pt x="525797" y="557116"/>
                </a:lnTo>
                <a:lnTo>
                  <a:pt x="557117" y="525795"/>
                </a:lnTo>
                <a:lnTo>
                  <a:pt x="583845" y="490372"/>
                </a:lnTo>
                <a:lnTo>
                  <a:pt x="605488" y="451338"/>
                </a:lnTo>
                <a:lnTo>
                  <a:pt x="621556" y="409186"/>
                </a:lnTo>
                <a:lnTo>
                  <a:pt x="631557" y="364405"/>
                </a:lnTo>
                <a:lnTo>
                  <a:pt x="635000" y="317487"/>
                </a:lnTo>
                <a:lnTo>
                  <a:pt x="631557" y="270572"/>
                </a:lnTo>
                <a:lnTo>
                  <a:pt x="621556" y="225795"/>
                </a:lnTo>
                <a:lnTo>
                  <a:pt x="605488" y="183645"/>
                </a:lnTo>
                <a:lnTo>
                  <a:pt x="583845" y="144615"/>
                </a:lnTo>
                <a:lnTo>
                  <a:pt x="557117" y="109195"/>
                </a:lnTo>
                <a:lnTo>
                  <a:pt x="525797" y="77876"/>
                </a:lnTo>
                <a:lnTo>
                  <a:pt x="490375" y="51150"/>
                </a:lnTo>
                <a:lnTo>
                  <a:pt x="451343" y="29509"/>
                </a:lnTo>
                <a:lnTo>
                  <a:pt x="409193" y="13442"/>
                </a:lnTo>
                <a:lnTo>
                  <a:pt x="364414" y="3442"/>
                </a:lnTo>
                <a:lnTo>
                  <a:pt x="317500" y="0"/>
                </a:lnTo>
                <a:close/>
              </a:path>
            </a:pathLst>
          </a:custGeom>
          <a:solidFill>
            <a:srgbClr val="009D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CaixaDeTexto 7"/>
          <p:cNvSpPr txBox="1"/>
          <p:nvPr/>
        </p:nvSpPr>
        <p:spPr>
          <a:xfrm>
            <a:off x="3505200" y="2768599"/>
            <a:ext cx="11920719" cy="3498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6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Desafios</a:t>
            </a:r>
            <a:r>
              <a:rPr lang="en-GB" sz="166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para o </a:t>
            </a:r>
            <a:endParaRPr lang="en-GB" sz="16600" baseline="300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r>
              <a:rPr lang="en-GB" sz="16600" baseline="30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Desenvolvimento</a:t>
            </a:r>
            <a:endParaRPr lang="en-GB" sz="16600" baseline="30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object 2"/>
          <p:cNvSpPr txBox="1">
            <a:spLocks/>
          </p:cNvSpPr>
          <p:nvPr/>
        </p:nvSpPr>
        <p:spPr>
          <a:xfrm>
            <a:off x="3505200" y="6045200"/>
            <a:ext cx="11747766" cy="1751762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>
            <a:lvl1pPr>
              <a:defRPr sz="4000" b="1" i="0">
                <a:solidFill>
                  <a:srgbClr val="009DC5"/>
                </a:solidFill>
                <a:latin typeface="Lucida Sans"/>
                <a:ea typeface="Arial" charset="0"/>
                <a:cs typeface="Lucida Sans"/>
              </a:defRPr>
            </a:lvl1pPr>
          </a:lstStyle>
          <a:p>
            <a:pPr algn="r"/>
            <a:r>
              <a:rPr lang="pt-BR" sz="5400" dirty="0" smtClean="0"/>
              <a:t>Agricultura </a:t>
            </a:r>
            <a:r>
              <a:rPr lang="pt-BR" sz="5400" dirty="0" err="1" smtClean="0"/>
              <a:t>Sustent</a:t>
            </a:r>
            <a:r>
              <a:rPr lang="en-US" sz="5400" dirty="0" err="1" smtClean="0"/>
              <a:t>ável</a:t>
            </a:r>
            <a:r>
              <a:rPr lang="pt-BR" sz="5400" dirty="0" smtClean="0"/>
              <a:t>:</a:t>
            </a:r>
          </a:p>
          <a:p>
            <a:pPr algn="r"/>
            <a:r>
              <a:rPr lang="pt-BR" sz="5400" smtClean="0"/>
              <a:t>Bioma Pantanal</a:t>
            </a:r>
            <a:endParaRPr lang="pt-BR" sz="54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10128157"/>
            <a:ext cx="3555233" cy="13332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9"/>
            <a:ext cx="19050000" cy="2529839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3792200" y="534669"/>
            <a:ext cx="4001007" cy="838691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algn="r"/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Agricultura </a:t>
            </a:r>
            <a:r>
              <a:rPr lang="pt-BR" sz="2600" b="1" dirty="0" err="1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Sustent</a:t>
            </a:r>
            <a:r>
              <a:rPr lang="en-US" sz="2600" b="1" dirty="0" err="1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ável</a:t>
            </a:r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b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Bioma Pantanal</a:t>
            </a:r>
            <a:endParaRPr lang="pt-BR" sz="2600" b="1" dirty="0">
              <a:solidFill>
                <a:srgbClr val="009DC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92300" y="4257040"/>
            <a:ext cx="8373109" cy="73096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5000"/>
              </a:lnSpc>
              <a:spcBef>
                <a:spcPts val="700"/>
              </a:spcBef>
            </a:pPr>
            <a:r>
              <a:rPr lang="pt-BR" sz="4600" dirty="0" smtClean="0">
                <a:latin typeface="Arial" charset="0"/>
                <a:cs typeface="Arial" charset="0"/>
              </a:rPr>
              <a:t>Pecuária</a:t>
            </a:r>
            <a:endParaRPr sz="4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3000" y="6121400"/>
            <a:ext cx="9601200" cy="359842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A substituição de pastagens feita com critérios técnicos e dentro do limite que o ecossistema suporte  está na pauta de discussão para pecuaristas, governo, técnicos e ambientalistas.</a:t>
            </a: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endParaRPr lang="pt-BR" sz="3400" spc="185" dirty="0">
              <a:solidFill>
                <a:srgbClr val="312783"/>
              </a:solidFill>
              <a:latin typeface="Arial"/>
              <a:cs typeface="Arial"/>
            </a:endParaRP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endParaRPr sz="3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05000" y="3432175"/>
            <a:ext cx="1511300" cy="377825"/>
          </a:xfrm>
          <a:custGeom>
            <a:avLst/>
            <a:gdLst/>
            <a:ahLst/>
            <a:cxnLst/>
            <a:rect l="l" t="t" r="r" b="b"/>
            <a:pathLst>
              <a:path w="1511300" h="377825">
                <a:moveTo>
                  <a:pt x="1322387" y="0"/>
                </a:moveTo>
                <a:lnTo>
                  <a:pt x="1272172" y="6749"/>
                </a:lnTo>
                <a:lnTo>
                  <a:pt x="1227046" y="25795"/>
                </a:lnTo>
                <a:lnTo>
                  <a:pt x="1188812" y="55337"/>
                </a:lnTo>
                <a:lnTo>
                  <a:pt x="1159270" y="93571"/>
                </a:lnTo>
                <a:lnTo>
                  <a:pt x="1140224" y="138697"/>
                </a:lnTo>
                <a:lnTo>
                  <a:pt x="1133475" y="188912"/>
                </a:lnTo>
                <a:lnTo>
                  <a:pt x="1140224" y="239131"/>
                </a:lnTo>
                <a:lnTo>
                  <a:pt x="1159270" y="284258"/>
                </a:lnTo>
                <a:lnTo>
                  <a:pt x="1188812" y="322492"/>
                </a:lnTo>
                <a:lnTo>
                  <a:pt x="1227046" y="352032"/>
                </a:lnTo>
                <a:lnTo>
                  <a:pt x="1272172" y="371076"/>
                </a:lnTo>
                <a:lnTo>
                  <a:pt x="1322387" y="377825"/>
                </a:lnTo>
                <a:lnTo>
                  <a:pt x="1372611" y="371076"/>
                </a:lnTo>
                <a:lnTo>
                  <a:pt x="1417739" y="352032"/>
                </a:lnTo>
                <a:lnTo>
                  <a:pt x="1455972" y="322492"/>
                </a:lnTo>
                <a:lnTo>
                  <a:pt x="1485510" y="284258"/>
                </a:lnTo>
                <a:lnTo>
                  <a:pt x="1504552" y="239131"/>
                </a:lnTo>
                <a:lnTo>
                  <a:pt x="1511300" y="188912"/>
                </a:lnTo>
                <a:lnTo>
                  <a:pt x="1504552" y="138697"/>
                </a:lnTo>
                <a:lnTo>
                  <a:pt x="1485510" y="93571"/>
                </a:lnTo>
                <a:lnTo>
                  <a:pt x="1455972" y="55337"/>
                </a:lnTo>
                <a:lnTo>
                  <a:pt x="1417739" y="25795"/>
                </a:lnTo>
                <a:lnTo>
                  <a:pt x="1372611" y="6749"/>
                </a:lnTo>
                <a:lnTo>
                  <a:pt x="1322387" y="0"/>
                </a:lnTo>
                <a:close/>
              </a:path>
              <a:path w="1511300" h="377825">
                <a:moveTo>
                  <a:pt x="755650" y="0"/>
                </a:moveTo>
                <a:lnTo>
                  <a:pt x="705430" y="6749"/>
                </a:lnTo>
                <a:lnTo>
                  <a:pt x="660303" y="25795"/>
                </a:lnTo>
                <a:lnTo>
                  <a:pt x="622069" y="55337"/>
                </a:lnTo>
                <a:lnTo>
                  <a:pt x="592530" y="93571"/>
                </a:lnTo>
                <a:lnTo>
                  <a:pt x="573485" y="138697"/>
                </a:lnTo>
                <a:lnTo>
                  <a:pt x="566737" y="188912"/>
                </a:lnTo>
                <a:lnTo>
                  <a:pt x="573485" y="239131"/>
                </a:lnTo>
                <a:lnTo>
                  <a:pt x="592530" y="284258"/>
                </a:lnTo>
                <a:lnTo>
                  <a:pt x="622069" y="322492"/>
                </a:lnTo>
                <a:lnTo>
                  <a:pt x="660303" y="352032"/>
                </a:lnTo>
                <a:lnTo>
                  <a:pt x="705430" y="371076"/>
                </a:lnTo>
                <a:lnTo>
                  <a:pt x="755650" y="377825"/>
                </a:lnTo>
                <a:lnTo>
                  <a:pt x="805869" y="371076"/>
                </a:lnTo>
                <a:lnTo>
                  <a:pt x="850996" y="352032"/>
                </a:lnTo>
                <a:lnTo>
                  <a:pt x="889230" y="322492"/>
                </a:lnTo>
                <a:lnTo>
                  <a:pt x="918769" y="284258"/>
                </a:lnTo>
                <a:lnTo>
                  <a:pt x="937814" y="239131"/>
                </a:lnTo>
                <a:lnTo>
                  <a:pt x="944562" y="188912"/>
                </a:lnTo>
                <a:lnTo>
                  <a:pt x="937814" y="138697"/>
                </a:lnTo>
                <a:lnTo>
                  <a:pt x="918769" y="93571"/>
                </a:lnTo>
                <a:lnTo>
                  <a:pt x="889230" y="55337"/>
                </a:lnTo>
                <a:lnTo>
                  <a:pt x="850996" y="25795"/>
                </a:lnTo>
                <a:lnTo>
                  <a:pt x="805869" y="6749"/>
                </a:lnTo>
                <a:lnTo>
                  <a:pt x="755650" y="0"/>
                </a:lnTo>
                <a:close/>
              </a:path>
              <a:path w="1511300" h="377825">
                <a:moveTo>
                  <a:pt x="188912" y="0"/>
                </a:moveTo>
                <a:lnTo>
                  <a:pt x="138688" y="6749"/>
                </a:lnTo>
                <a:lnTo>
                  <a:pt x="93560" y="25795"/>
                </a:lnTo>
                <a:lnTo>
                  <a:pt x="55327" y="55337"/>
                </a:lnTo>
                <a:lnTo>
                  <a:pt x="25789" y="93571"/>
                </a:lnTo>
                <a:lnTo>
                  <a:pt x="6747" y="138697"/>
                </a:lnTo>
                <a:lnTo>
                  <a:pt x="0" y="188912"/>
                </a:lnTo>
                <a:lnTo>
                  <a:pt x="6747" y="239131"/>
                </a:lnTo>
                <a:lnTo>
                  <a:pt x="25789" y="284258"/>
                </a:lnTo>
                <a:lnTo>
                  <a:pt x="55327" y="322492"/>
                </a:lnTo>
                <a:lnTo>
                  <a:pt x="93560" y="352032"/>
                </a:lnTo>
                <a:lnTo>
                  <a:pt x="138688" y="371076"/>
                </a:lnTo>
                <a:lnTo>
                  <a:pt x="188912" y="377825"/>
                </a:lnTo>
                <a:lnTo>
                  <a:pt x="239127" y="371076"/>
                </a:lnTo>
                <a:lnTo>
                  <a:pt x="284253" y="352032"/>
                </a:lnTo>
                <a:lnTo>
                  <a:pt x="322487" y="322492"/>
                </a:lnTo>
                <a:lnTo>
                  <a:pt x="352029" y="284258"/>
                </a:lnTo>
                <a:lnTo>
                  <a:pt x="371075" y="239131"/>
                </a:lnTo>
                <a:lnTo>
                  <a:pt x="377825" y="188912"/>
                </a:lnTo>
                <a:lnTo>
                  <a:pt x="371075" y="138697"/>
                </a:lnTo>
                <a:lnTo>
                  <a:pt x="352029" y="93571"/>
                </a:lnTo>
                <a:lnTo>
                  <a:pt x="322487" y="55337"/>
                </a:lnTo>
                <a:lnTo>
                  <a:pt x="284253" y="25795"/>
                </a:lnTo>
                <a:lnTo>
                  <a:pt x="239127" y="6749"/>
                </a:lnTo>
                <a:lnTo>
                  <a:pt x="188912" y="0"/>
                </a:lnTo>
                <a:close/>
              </a:path>
            </a:pathLst>
          </a:custGeom>
          <a:solidFill>
            <a:srgbClr val="009D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CaixaDeTexto 9"/>
          <p:cNvSpPr txBox="1"/>
          <p:nvPr/>
        </p:nvSpPr>
        <p:spPr>
          <a:xfrm>
            <a:off x="1752600" y="754775"/>
            <a:ext cx="93987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Desafios</a:t>
            </a:r>
            <a:r>
              <a:rPr lang="en-GB" sz="72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para o </a:t>
            </a:r>
            <a:r>
              <a:rPr lang="en-GB" sz="7200" baseline="30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Desenvolvimento</a:t>
            </a:r>
            <a:endParaRPr lang="en-GB" sz="7200" baseline="30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7889" name="Picture 1" descr="G:\Reunião BID\ds091202_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63400" y="2768600"/>
            <a:ext cx="5142331" cy="4191000"/>
          </a:xfrm>
          <a:prstGeom prst="rect">
            <a:avLst/>
          </a:prstGeom>
          <a:noFill/>
        </p:spPr>
      </p:pic>
      <p:pic>
        <p:nvPicPr>
          <p:cNvPr id="37890" name="Picture 2" descr="G:\Reunião BID\downlo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15800" y="7569200"/>
            <a:ext cx="5029200" cy="37670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8648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9"/>
            <a:ext cx="19050000" cy="2529839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3792200" y="534669"/>
            <a:ext cx="4001007" cy="838691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algn="r"/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Agricultura </a:t>
            </a:r>
            <a:r>
              <a:rPr lang="pt-BR" sz="2600" b="1" dirty="0" err="1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Sustent</a:t>
            </a:r>
            <a:r>
              <a:rPr lang="en-US" sz="2600" b="1" dirty="0" err="1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ável</a:t>
            </a:r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b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Bioma Pantanal</a:t>
            </a:r>
            <a:endParaRPr lang="pt-BR" sz="2600" b="1" dirty="0">
              <a:solidFill>
                <a:srgbClr val="009DC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92300" y="4257040"/>
            <a:ext cx="8373109" cy="73096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5000"/>
              </a:lnSpc>
              <a:spcBef>
                <a:spcPts val="700"/>
              </a:spcBef>
            </a:pPr>
            <a:r>
              <a:rPr lang="pt-BR" sz="4600" dirty="0" smtClean="0">
                <a:latin typeface="Arial" charset="0"/>
                <a:cs typeface="Arial" charset="0"/>
              </a:rPr>
              <a:t>Pecuária</a:t>
            </a:r>
            <a:endParaRPr sz="4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400" y="5816600"/>
            <a:ext cx="10058400" cy="5740032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As fazendas pantaneiras, pelo seu modo de produção tem uma tendência natural para a sustentabilidade. </a:t>
            </a: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endParaRPr lang="pt-BR" sz="3400" spc="185" dirty="0" smtClean="0">
              <a:solidFill>
                <a:srgbClr val="312783"/>
              </a:solidFill>
              <a:latin typeface="Arial"/>
              <a:cs typeface="Arial"/>
            </a:endParaRP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Sistemas de certificação fundamentados em critérios técnicos que validem criteriosamente sistemas de produção sustentáveis são oportunidades para a região.</a:t>
            </a: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endParaRPr lang="pt-BR" sz="3400" spc="185" dirty="0" smtClean="0">
              <a:solidFill>
                <a:srgbClr val="312783"/>
              </a:solidFill>
              <a:latin typeface="Arial"/>
              <a:cs typeface="Arial"/>
            </a:endParaRP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endParaRPr lang="pt-BR" sz="3400" spc="185" dirty="0">
              <a:solidFill>
                <a:srgbClr val="312783"/>
              </a:solidFill>
              <a:latin typeface="Arial"/>
              <a:cs typeface="Arial"/>
            </a:endParaRP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endParaRPr sz="3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05000" y="3432175"/>
            <a:ext cx="1511300" cy="377825"/>
          </a:xfrm>
          <a:custGeom>
            <a:avLst/>
            <a:gdLst/>
            <a:ahLst/>
            <a:cxnLst/>
            <a:rect l="l" t="t" r="r" b="b"/>
            <a:pathLst>
              <a:path w="1511300" h="377825">
                <a:moveTo>
                  <a:pt x="1322387" y="0"/>
                </a:moveTo>
                <a:lnTo>
                  <a:pt x="1272172" y="6749"/>
                </a:lnTo>
                <a:lnTo>
                  <a:pt x="1227046" y="25795"/>
                </a:lnTo>
                <a:lnTo>
                  <a:pt x="1188812" y="55337"/>
                </a:lnTo>
                <a:lnTo>
                  <a:pt x="1159270" y="93571"/>
                </a:lnTo>
                <a:lnTo>
                  <a:pt x="1140224" y="138697"/>
                </a:lnTo>
                <a:lnTo>
                  <a:pt x="1133475" y="188912"/>
                </a:lnTo>
                <a:lnTo>
                  <a:pt x="1140224" y="239131"/>
                </a:lnTo>
                <a:lnTo>
                  <a:pt x="1159270" y="284258"/>
                </a:lnTo>
                <a:lnTo>
                  <a:pt x="1188812" y="322492"/>
                </a:lnTo>
                <a:lnTo>
                  <a:pt x="1227046" y="352032"/>
                </a:lnTo>
                <a:lnTo>
                  <a:pt x="1272172" y="371076"/>
                </a:lnTo>
                <a:lnTo>
                  <a:pt x="1322387" y="377825"/>
                </a:lnTo>
                <a:lnTo>
                  <a:pt x="1372611" y="371076"/>
                </a:lnTo>
                <a:lnTo>
                  <a:pt x="1417739" y="352032"/>
                </a:lnTo>
                <a:lnTo>
                  <a:pt x="1455972" y="322492"/>
                </a:lnTo>
                <a:lnTo>
                  <a:pt x="1485510" y="284258"/>
                </a:lnTo>
                <a:lnTo>
                  <a:pt x="1504552" y="239131"/>
                </a:lnTo>
                <a:lnTo>
                  <a:pt x="1511300" y="188912"/>
                </a:lnTo>
                <a:lnTo>
                  <a:pt x="1504552" y="138697"/>
                </a:lnTo>
                <a:lnTo>
                  <a:pt x="1485510" y="93571"/>
                </a:lnTo>
                <a:lnTo>
                  <a:pt x="1455972" y="55337"/>
                </a:lnTo>
                <a:lnTo>
                  <a:pt x="1417739" y="25795"/>
                </a:lnTo>
                <a:lnTo>
                  <a:pt x="1372611" y="6749"/>
                </a:lnTo>
                <a:lnTo>
                  <a:pt x="1322387" y="0"/>
                </a:lnTo>
                <a:close/>
              </a:path>
              <a:path w="1511300" h="377825">
                <a:moveTo>
                  <a:pt x="755650" y="0"/>
                </a:moveTo>
                <a:lnTo>
                  <a:pt x="705430" y="6749"/>
                </a:lnTo>
                <a:lnTo>
                  <a:pt x="660303" y="25795"/>
                </a:lnTo>
                <a:lnTo>
                  <a:pt x="622069" y="55337"/>
                </a:lnTo>
                <a:lnTo>
                  <a:pt x="592530" y="93571"/>
                </a:lnTo>
                <a:lnTo>
                  <a:pt x="573485" y="138697"/>
                </a:lnTo>
                <a:lnTo>
                  <a:pt x="566737" y="188912"/>
                </a:lnTo>
                <a:lnTo>
                  <a:pt x="573485" y="239131"/>
                </a:lnTo>
                <a:lnTo>
                  <a:pt x="592530" y="284258"/>
                </a:lnTo>
                <a:lnTo>
                  <a:pt x="622069" y="322492"/>
                </a:lnTo>
                <a:lnTo>
                  <a:pt x="660303" y="352032"/>
                </a:lnTo>
                <a:lnTo>
                  <a:pt x="705430" y="371076"/>
                </a:lnTo>
                <a:lnTo>
                  <a:pt x="755650" y="377825"/>
                </a:lnTo>
                <a:lnTo>
                  <a:pt x="805869" y="371076"/>
                </a:lnTo>
                <a:lnTo>
                  <a:pt x="850996" y="352032"/>
                </a:lnTo>
                <a:lnTo>
                  <a:pt x="889230" y="322492"/>
                </a:lnTo>
                <a:lnTo>
                  <a:pt x="918769" y="284258"/>
                </a:lnTo>
                <a:lnTo>
                  <a:pt x="937814" y="239131"/>
                </a:lnTo>
                <a:lnTo>
                  <a:pt x="944562" y="188912"/>
                </a:lnTo>
                <a:lnTo>
                  <a:pt x="937814" y="138697"/>
                </a:lnTo>
                <a:lnTo>
                  <a:pt x="918769" y="93571"/>
                </a:lnTo>
                <a:lnTo>
                  <a:pt x="889230" y="55337"/>
                </a:lnTo>
                <a:lnTo>
                  <a:pt x="850996" y="25795"/>
                </a:lnTo>
                <a:lnTo>
                  <a:pt x="805869" y="6749"/>
                </a:lnTo>
                <a:lnTo>
                  <a:pt x="755650" y="0"/>
                </a:lnTo>
                <a:close/>
              </a:path>
              <a:path w="1511300" h="377825">
                <a:moveTo>
                  <a:pt x="188912" y="0"/>
                </a:moveTo>
                <a:lnTo>
                  <a:pt x="138688" y="6749"/>
                </a:lnTo>
                <a:lnTo>
                  <a:pt x="93560" y="25795"/>
                </a:lnTo>
                <a:lnTo>
                  <a:pt x="55327" y="55337"/>
                </a:lnTo>
                <a:lnTo>
                  <a:pt x="25789" y="93571"/>
                </a:lnTo>
                <a:lnTo>
                  <a:pt x="6747" y="138697"/>
                </a:lnTo>
                <a:lnTo>
                  <a:pt x="0" y="188912"/>
                </a:lnTo>
                <a:lnTo>
                  <a:pt x="6747" y="239131"/>
                </a:lnTo>
                <a:lnTo>
                  <a:pt x="25789" y="284258"/>
                </a:lnTo>
                <a:lnTo>
                  <a:pt x="55327" y="322492"/>
                </a:lnTo>
                <a:lnTo>
                  <a:pt x="93560" y="352032"/>
                </a:lnTo>
                <a:lnTo>
                  <a:pt x="138688" y="371076"/>
                </a:lnTo>
                <a:lnTo>
                  <a:pt x="188912" y="377825"/>
                </a:lnTo>
                <a:lnTo>
                  <a:pt x="239127" y="371076"/>
                </a:lnTo>
                <a:lnTo>
                  <a:pt x="284253" y="352032"/>
                </a:lnTo>
                <a:lnTo>
                  <a:pt x="322487" y="322492"/>
                </a:lnTo>
                <a:lnTo>
                  <a:pt x="352029" y="284258"/>
                </a:lnTo>
                <a:lnTo>
                  <a:pt x="371075" y="239131"/>
                </a:lnTo>
                <a:lnTo>
                  <a:pt x="377825" y="188912"/>
                </a:lnTo>
                <a:lnTo>
                  <a:pt x="371075" y="138697"/>
                </a:lnTo>
                <a:lnTo>
                  <a:pt x="352029" y="93571"/>
                </a:lnTo>
                <a:lnTo>
                  <a:pt x="322487" y="55337"/>
                </a:lnTo>
                <a:lnTo>
                  <a:pt x="284253" y="25795"/>
                </a:lnTo>
                <a:lnTo>
                  <a:pt x="239127" y="6749"/>
                </a:lnTo>
                <a:lnTo>
                  <a:pt x="188912" y="0"/>
                </a:lnTo>
                <a:close/>
              </a:path>
            </a:pathLst>
          </a:custGeom>
          <a:solidFill>
            <a:srgbClr val="009D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CaixaDeTexto 9"/>
          <p:cNvSpPr txBox="1"/>
          <p:nvPr/>
        </p:nvSpPr>
        <p:spPr>
          <a:xfrm>
            <a:off x="1752600" y="754775"/>
            <a:ext cx="93987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Desafios</a:t>
            </a:r>
            <a:r>
              <a:rPr lang="en-GB" sz="72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para o </a:t>
            </a:r>
            <a:r>
              <a:rPr lang="en-GB" sz="7200" baseline="30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Desenvolvimento</a:t>
            </a:r>
            <a:endParaRPr lang="en-GB" sz="7200" baseline="30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6325" name="AutoShape 5" descr="Image result for certificaÃ§Ã£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6326" name="Picture 6" descr="G:\Reunião BID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20400" y="4445000"/>
            <a:ext cx="7239000" cy="2895600"/>
          </a:xfrm>
          <a:prstGeom prst="rect">
            <a:avLst/>
          </a:prstGeom>
          <a:noFill/>
        </p:spPr>
      </p:pic>
      <p:pic>
        <p:nvPicPr>
          <p:cNvPr id="56327" name="Picture 7" descr="G:\Reunião BID\download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44400" y="8102600"/>
            <a:ext cx="4648200" cy="34816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8648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9"/>
            <a:ext cx="19050000" cy="2529839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3792200" y="534669"/>
            <a:ext cx="4001007" cy="838691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algn="r"/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Agricultura </a:t>
            </a:r>
            <a:r>
              <a:rPr lang="pt-BR" sz="2600" b="1" dirty="0" err="1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Sustent</a:t>
            </a:r>
            <a:r>
              <a:rPr lang="en-US" sz="2600" b="1" dirty="0" err="1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ável</a:t>
            </a:r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b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Bioma Pantanal</a:t>
            </a:r>
            <a:endParaRPr lang="pt-BR" sz="2600" b="1" dirty="0">
              <a:solidFill>
                <a:srgbClr val="009DC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76400" y="3987800"/>
            <a:ext cx="8373109" cy="73096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5000"/>
              </a:lnSpc>
              <a:spcBef>
                <a:spcPts val="700"/>
              </a:spcBef>
            </a:pPr>
            <a:r>
              <a:rPr lang="pt-BR" sz="4600" dirty="0" smtClean="0">
                <a:latin typeface="Arial" charset="0"/>
                <a:cs typeface="Arial" charset="0"/>
              </a:rPr>
              <a:t>Pecuária</a:t>
            </a:r>
            <a:endParaRPr sz="4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9600" y="10076206"/>
            <a:ext cx="17449800" cy="2623794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O conceito de Espaço Rural e Inteligência Territorial devem estar presentes na região em vez de somente o conceito tradicional de produção agropecuária. Mas não só fazer mapas, lembrar que existem pessoas.</a:t>
            </a: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endParaRPr lang="pt-BR" sz="3400" spc="185" dirty="0">
              <a:solidFill>
                <a:srgbClr val="312783"/>
              </a:solidFill>
              <a:latin typeface="Arial"/>
              <a:cs typeface="Arial"/>
            </a:endParaRP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endParaRPr sz="3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05000" y="3432175"/>
            <a:ext cx="1511300" cy="377825"/>
          </a:xfrm>
          <a:custGeom>
            <a:avLst/>
            <a:gdLst/>
            <a:ahLst/>
            <a:cxnLst/>
            <a:rect l="l" t="t" r="r" b="b"/>
            <a:pathLst>
              <a:path w="1511300" h="377825">
                <a:moveTo>
                  <a:pt x="1322387" y="0"/>
                </a:moveTo>
                <a:lnTo>
                  <a:pt x="1272172" y="6749"/>
                </a:lnTo>
                <a:lnTo>
                  <a:pt x="1227046" y="25795"/>
                </a:lnTo>
                <a:lnTo>
                  <a:pt x="1188812" y="55337"/>
                </a:lnTo>
                <a:lnTo>
                  <a:pt x="1159270" y="93571"/>
                </a:lnTo>
                <a:lnTo>
                  <a:pt x="1140224" y="138697"/>
                </a:lnTo>
                <a:lnTo>
                  <a:pt x="1133475" y="188912"/>
                </a:lnTo>
                <a:lnTo>
                  <a:pt x="1140224" y="239131"/>
                </a:lnTo>
                <a:lnTo>
                  <a:pt x="1159270" y="284258"/>
                </a:lnTo>
                <a:lnTo>
                  <a:pt x="1188812" y="322492"/>
                </a:lnTo>
                <a:lnTo>
                  <a:pt x="1227046" y="352032"/>
                </a:lnTo>
                <a:lnTo>
                  <a:pt x="1272172" y="371076"/>
                </a:lnTo>
                <a:lnTo>
                  <a:pt x="1322387" y="377825"/>
                </a:lnTo>
                <a:lnTo>
                  <a:pt x="1372611" y="371076"/>
                </a:lnTo>
                <a:lnTo>
                  <a:pt x="1417739" y="352032"/>
                </a:lnTo>
                <a:lnTo>
                  <a:pt x="1455972" y="322492"/>
                </a:lnTo>
                <a:lnTo>
                  <a:pt x="1485510" y="284258"/>
                </a:lnTo>
                <a:lnTo>
                  <a:pt x="1504552" y="239131"/>
                </a:lnTo>
                <a:lnTo>
                  <a:pt x="1511300" y="188912"/>
                </a:lnTo>
                <a:lnTo>
                  <a:pt x="1504552" y="138697"/>
                </a:lnTo>
                <a:lnTo>
                  <a:pt x="1485510" y="93571"/>
                </a:lnTo>
                <a:lnTo>
                  <a:pt x="1455972" y="55337"/>
                </a:lnTo>
                <a:lnTo>
                  <a:pt x="1417739" y="25795"/>
                </a:lnTo>
                <a:lnTo>
                  <a:pt x="1372611" y="6749"/>
                </a:lnTo>
                <a:lnTo>
                  <a:pt x="1322387" y="0"/>
                </a:lnTo>
                <a:close/>
              </a:path>
              <a:path w="1511300" h="377825">
                <a:moveTo>
                  <a:pt x="755650" y="0"/>
                </a:moveTo>
                <a:lnTo>
                  <a:pt x="705430" y="6749"/>
                </a:lnTo>
                <a:lnTo>
                  <a:pt x="660303" y="25795"/>
                </a:lnTo>
                <a:lnTo>
                  <a:pt x="622069" y="55337"/>
                </a:lnTo>
                <a:lnTo>
                  <a:pt x="592530" y="93571"/>
                </a:lnTo>
                <a:lnTo>
                  <a:pt x="573485" y="138697"/>
                </a:lnTo>
                <a:lnTo>
                  <a:pt x="566737" y="188912"/>
                </a:lnTo>
                <a:lnTo>
                  <a:pt x="573485" y="239131"/>
                </a:lnTo>
                <a:lnTo>
                  <a:pt x="592530" y="284258"/>
                </a:lnTo>
                <a:lnTo>
                  <a:pt x="622069" y="322492"/>
                </a:lnTo>
                <a:lnTo>
                  <a:pt x="660303" y="352032"/>
                </a:lnTo>
                <a:lnTo>
                  <a:pt x="705430" y="371076"/>
                </a:lnTo>
                <a:lnTo>
                  <a:pt x="755650" y="377825"/>
                </a:lnTo>
                <a:lnTo>
                  <a:pt x="805869" y="371076"/>
                </a:lnTo>
                <a:lnTo>
                  <a:pt x="850996" y="352032"/>
                </a:lnTo>
                <a:lnTo>
                  <a:pt x="889230" y="322492"/>
                </a:lnTo>
                <a:lnTo>
                  <a:pt x="918769" y="284258"/>
                </a:lnTo>
                <a:lnTo>
                  <a:pt x="937814" y="239131"/>
                </a:lnTo>
                <a:lnTo>
                  <a:pt x="944562" y="188912"/>
                </a:lnTo>
                <a:lnTo>
                  <a:pt x="937814" y="138697"/>
                </a:lnTo>
                <a:lnTo>
                  <a:pt x="918769" y="93571"/>
                </a:lnTo>
                <a:lnTo>
                  <a:pt x="889230" y="55337"/>
                </a:lnTo>
                <a:lnTo>
                  <a:pt x="850996" y="25795"/>
                </a:lnTo>
                <a:lnTo>
                  <a:pt x="805869" y="6749"/>
                </a:lnTo>
                <a:lnTo>
                  <a:pt x="755650" y="0"/>
                </a:lnTo>
                <a:close/>
              </a:path>
              <a:path w="1511300" h="377825">
                <a:moveTo>
                  <a:pt x="188912" y="0"/>
                </a:moveTo>
                <a:lnTo>
                  <a:pt x="138688" y="6749"/>
                </a:lnTo>
                <a:lnTo>
                  <a:pt x="93560" y="25795"/>
                </a:lnTo>
                <a:lnTo>
                  <a:pt x="55327" y="55337"/>
                </a:lnTo>
                <a:lnTo>
                  <a:pt x="25789" y="93571"/>
                </a:lnTo>
                <a:lnTo>
                  <a:pt x="6747" y="138697"/>
                </a:lnTo>
                <a:lnTo>
                  <a:pt x="0" y="188912"/>
                </a:lnTo>
                <a:lnTo>
                  <a:pt x="6747" y="239131"/>
                </a:lnTo>
                <a:lnTo>
                  <a:pt x="25789" y="284258"/>
                </a:lnTo>
                <a:lnTo>
                  <a:pt x="55327" y="322492"/>
                </a:lnTo>
                <a:lnTo>
                  <a:pt x="93560" y="352032"/>
                </a:lnTo>
                <a:lnTo>
                  <a:pt x="138688" y="371076"/>
                </a:lnTo>
                <a:lnTo>
                  <a:pt x="188912" y="377825"/>
                </a:lnTo>
                <a:lnTo>
                  <a:pt x="239127" y="371076"/>
                </a:lnTo>
                <a:lnTo>
                  <a:pt x="284253" y="352032"/>
                </a:lnTo>
                <a:lnTo>
                  <a:pt x="322487" y="322492"/>
                </a:lnTo>
                <a:lnTo>
                  <a:pt x="352029" y="284258"/>
                </a:lnTo>
                <a:lnTo>
                  <a:pt x="371075" y="239131"/>
                </a:lnTo>
                <a:lnTo>
                  <a:pt x="377825" y="188912"/>
                </a:lnTo>
                <a:lnTo>
                  <a:pt x="371075" y="138697"/>
                </a:lnTo>
                <a:lnTo>
                  <a:pt x="352029" y="93571"/>
                </a:lnTo>
                <a:lnTo>
                  <a:pt x="322487" y="55337"/>
                </a:lnTo>
                <a:lnTo>
                  <a:pt x="284253" y="25795"/>
                </a:lnTo>
                <a:lnTo>
                  <a:pt x="239127" y="6749"/>
                </a:lnTo>
                <a:lnTo>
                  <a:pt x="188912" y="0"/>
                </a:lnTo>
                <a:close/>
              </a:path>
            </a:pathLst>
          </a:custGeom>
          <a:solidFill>
            <a:srgbClr val="009D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CaixaDeTexto 9"/>
          <p:cNvSpPr txBox="1"/>
          <p:nvPr/>
        </p:nvSpPr>
        <p:spPr>
          <a:xfrm>
            <a:off x="1752600" y="754775"/>
            <a:ext cx="93987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Desafios</a:t>
            </a:r>
            <a:r>
              <a:rPr lang="en-GB" sz="72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para o </a:t>
            </a:r>
            <a:r>
              <a:rPr lang="en-GB" sz="7200" baseline="30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Desenvolvimento</a:t>
            </a:r>
            <a:endParaRPr lang="en-GB" sz="7200" baseline="30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8369" name="Picture 1" descr="G:\Reunião BID\Figura-7-a-Mapa-de-uso-e-cobertura-da-terra-para-o-Bioma-Pantanal-EMBRAPA-2004-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5435599"/>
            <a:ext cx="7086600" cy="3735055"/>
          </a:xfrm>
          <a:prstGeom prst="rect">
            <a:avLst/>
          </a:prstGeom>
          <a:noFill/>
        </p:spPr>
      </p:pic>
      <p:pic>
        <p:nvPicPr>
          <p:cNvPr id="58370" name="Picture 2" descr="G:\Reunião BID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15400" y="3073400"/>
            <a:ext cx="6248400" cy="3750699"/>
          </a:xfrm>
          <a:prstGeom prst="rect">
            <a:avLst/>
          </a:prstGeom>
          <a:noFill/>
        </p:spPr>
      </p:pic>
      <p:pic>
        <p:nvPicPr>
          <p:cNvPr id="58371" name="Picture 3" descr="G:\Reunião BID\download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0" y="6502400"/>
            <a:ext cx="4572000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8648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9"/>
            <a:ext cx="19050000" cy="2529839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3792200" y="534669"/>
            <a:ext cx="4001007" cy="838691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algn="r"/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Agricultura </a:t>
            </a:r>
            <a:r>
              <a:rPr lang="pt-BR" sz="2600" b="1" dirty="0" err="1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Sustent</a:t>
            </a:r>
            <a:r>
              <a:rPr lang="en-US" sz="2600" b="1" dirty="0" err="1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ável</a:t>
            </a:r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b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Bioma Pantanal</a:t>
            </a:r>
            <a:endParaRPr lang="pt-BR" sz="2600" b="1" dirty="0">
              <a:solidFill>
                <a:srgbClr val="009DC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92300" y="4257040"/>
            <a:ext cx="8373109" cy="73096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5000"/>
              </a:lnSpc>
              <a:spcBef>
                <a:spcPts val="700"/>
              </a:spcBef>
            </a:pPr>
            <a:r>
              <a:rPr lang="pt-BR" sz="4600" dirty="0" smtClean="0">
                <a:latin typeface="Arial" charset="0"/>
                <a:cs typeface="Arial" charset="0"/>
              </a:rPr>
              <a:t>Pecuária</a:t>
            </a:r>
            <a:endParaRPr sz="4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400" y="5305669"/>
            <a:ext cx="11658600" cy="109773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endParaRPr lang="pt-BR" sz="3400" spc="185" dirty="0">
              <a:solidFill>
                <a:srgbClr val="312783"/>
              </a:solidFill>
              <a:latin typeface="Arial"/>
              <a:cs typeface="Arial"/>
            </a:endParaRP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endParaRPr sz="3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05000" y="3432175"/>
            <a:ext cx="1511300" cy="377825"/>
          </a:xfrm>
          <a:custGeom>
            <a:avLst/>
            <a:gdLst/>
            <a:ahLst/>
            <a:cxnLst/>
            <a:rect l="l" t="t" r="r" b="b"/>
            <a:pathLst>
              <a:path w="1511300" h="377825">
                <a:moveTo>
                  <a:pt x="1322387" y="0"/>
                </a:moveTo>
                <a:lnTo>
                  <a:pt x="1272172" y="6749"/>
                </a:lnTo>
                <a:lnTo>
                  <a:pt x="1227046" y="25795"/>
                </a:lnTo>
                <a:lnTo>
                  <a:pt x="1188812" y="55337"/>
                </a:lnTo>
                <a:lnTo>
                  <a:pt x="1159270" y="93571"/>
                </a:lnTo>
                <a:lnTo>
                  <a:pt x="1140224" y="138697"/>
                </a:lnTo>
                <a:lnTo>
                  <a:pt x="1133475" y="188912"/>
                </a:lnTo>
                <a:lnTo>
                  <a:pt x="1140224" y="239131"/>
                </a:lnTo>
                <a:lnTo>
                  <a:pt x="1159270" y="284258"/>
                </a:lnTo>
                <a:lnTo>
                  <a:pt x="1188812" y="322492"/>
                </a:lnTo>
                <a:lnTo>
                  <a:pt x="1227046" y="352032"/>
                </a:lnTo>
                <a:lnTo>
                  <a:pt x="1272172" y="371076"/>
                </a:lnTo>
                <a:lnTo>
                  <a:pt x="1322387" y="377825"/>
                </a:lnTo>
                <a:lnTo>
                  <a:pt x="1372611" y="371076"/>
                </a:lnTo>
                <a:lnTo>
                  <a:pt x="1417739" y="352032"/>
                </a:lnTo>
                <a:lnTo>
                  <a:pt x="1455972" y="322492"/>
                </a:lnTo>
                <a:lnTo>
                  <a:pt x="1485510" y="284258"/>
                </a:lnTo>
                <a:lnTo>
                  <a:pt x="1504552" y="239131"/>
                </a:lnTo>
                <a:lnTo>
                  <a:pt x="1511300" y="188912"/>
                </a:lnTo>
                <a:lnTo>
                  <a:pt x="1504552" y="138697"/>
                </a:lnTo>
                <a:lnTo>
                  <a:pt x="1485510" y="93571"/>
                </a:lnTo>
                <a:lnTo>
                  <a:pt x="1455972" y="55337"/>
                </a:lnTo>
                <a:lnTo>
                  <a:pt x="1417739" y="25795"/>
                </a:lnTo>
                <a:lnTo>
                  <a:pt x="1372611" y="6749"/>
                </a:lnTo>
                <a:lnTo>
                  <a:pt x="1322387" y="0"/>
                </a:lnTo>
                <a:close/>
              </a:path>
              <a:path w="1511300" h="377825">
                <a:moveTo>
                  <a:pt x="755650" y="0"/>
                </a:moveTo>
                <a:lnTo>
                  <a:pt x="705430" y="6749"/>
                </a:lnTo>
                <a:lnTo>
                  <a:pt x="660303" y="25795"/>
                </a:lnTo>
                <a:lnTo>
                  <a:pt x="622069" y="55337"/>
                </a:lnTo>
                <a:lnTo>
                  <a:pt x="592530" y="93571"/>
                </a:lnTo>
                <a:lnTo>
                  <a:pt x="573485" y="138697"/>
                </a:lnTo>
                <a:lnTo>
                  <a:pt x="566737" y="188912"/>
                </a:lnTo>
                <a:lnTo>
                  <a:pt x="573485" y="239131"/>
                </a:lnTo>
                <a:lnTo>
                  <a:pt x="592530" y="284258"/>
                </a:lnTo>
                <a:lnTo>
                  <a:pt x="622069" y="322492"/>
                </a:lnTo>
                <a:lnTo>
                  <a:pt x="660303" y="352032"/>
                </a:lnTo>
                <a:lnTo>
                  <a:pt x="705430" y="371076"/>
                </a:lnTo>
                <a:lnTo>
                  <a:pt x="755650" y="377825"/>
                </a:lnTo>
                <a:lnTo>
                  <a:pt x="805869" y="371076"/>
                </a:lnTo>
                <a:lnTo>
                  <a:pt x="850996" y="352032"/>
                </a:lnTo>
                <a:lnTo>
                  <a:pt x="889230" y="322492"/>
                </a:lnTo>
                <a:lnTo>
                  <a:pt x="918769" y="284258"/>
                </a:lnTo>
                <a:lnTo>
                  <a:pt x="937814" y="239131"/>
                </a:lnTo>
                <a:lnTo>
                  <a:pt x="944562" y="188912"/>
                </a:lnTo>
                <a:lnTo>
                  <a:pt x="937814" y="138697"/>
                </a:lnTo>
                <a:lnTo>
                  <a:pt x="918769" y="93571"/>
                </a:lnTo>
                <a:lnTo>
                  <a:pt x="889230" y="55337"/>
                </a:lnTo>
                <a:lnTo>
                  <a:pt x="850996" y="25795"/>
                </a:lnTo>
                <a:lnTo>
                  <a:pt x="805869" y="6749"/>
                </a:lnTo>
                <a:lnTo>
                  <a:pt x="755650" y="0"/>
                </a:lnTo>
                <a:close/>
              </a:path>
              <a:path w="1511300" h="377825">
                <a:moveTo>
                  <a:pt x="188912" y="0"/>
                </a:moveTo>
                <a:lnTo>
                  <a:pt x="138688" y="6749"/>
                </a:lnTo>
                <a:lnTo>
                  <a:pt x="93560" y="25795"/>
                </a:lnTo>
                <a:lnTo>
                  <a:pt x="55327" y="55337"/>
                </a:lnTo>
                <a:lnTo>
                  <a:pt x="25789" y="93571"/>
                </a:lnTo>
                <a:lnTo>
                  <a:pt x="6747" y="138697"/>
                </a:lnTo>
                <a:lnTo>
                  <a:pt x="0" y="188912"/>
                </a:lnTo>
                <a:lnTo>
                  <a:pt x="6747" y="239131"/>
                </a:lnTo>
                <a:lnTo>
                  <a:pt x="25789" y="284258"/>
                </a:lnTo>
                <a:lnTo>
                  <a:pt x="55327" y="322492"/>
                </a:lnTo>
                <a:lnTo>
                  <a:pt x="93560" y="352032"/>
                </a:lnTo>
                <a:lnTo>
                  <a:pt x="138688" y="371076"/>
                </a:lnTo>
                <a:lnTo>
                  <a:pt x="188912" y="377825"/>
                </a:lnTo>
                <a:lnTo>
                  <a:pt x="239127" y="371076"/>
                </a:lnTo>
                <a:lnTo>
                  <a:pt x="284253" y="352032"/>
                </a:lnTo>
                <a:lnTo>
                  <a:pt x="322487" y="322492"/>
                </a:lnTo>
                <a:lnTo>
                  <a:pt x="352029" y="284258"/>
                </a:lnTo>
                <a:lnTo>
                  <a:pt x="371075" y="239131"/>
                </a:lnTo>
                <a:lnTo>
                  <a:pt x="377825" y="188912"/>
                </a:lnTo>
                <a:lnTo>
                  <a:pt x="371075" y="138697"/>
                </a:lnTo>
                <a:lnTo>
                  <a:pt x="352029" y="93571"/>
                </a:lnTo>
                <a:lnTo>
                  <a:pt x="322487" y="55337"/>
                </a:lnTo>
                <a:lnTo>
                  <a:pt x="284253" y="25795"/>
                </a:lnTo>
                <a:lnTo>
                  <a:pt x="239127" y="6749"/>
                </a:lnTo>
                <a:lnTo>
                  <a:pt x="188912" y="0"/>
                </a:lnTo>
                <a:close/>
              </a:path>
            </a:pathLst>
          </a:custGeom>
          <a:solidFill>
            <a:srgbClr val="009D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CaixaDeTexto 9"/>
          <p:cNvSpPr txBox="1"/>
          <p:nvPr/>
        </p:nvSpPr>
        <p:spPr>
          <a:xfrm>
            <a:off x="1752600" y="754775"/>
            <a:ext cx="93987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Desafios</a:t>
            </a:r>
            <a:r>
              <a:rPr lang="en-GB" sz="72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para o </a:t>
            </a:r>
            <a:r>
              <a:rPr lang="en-GB" sz="7200" baseline="30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Desenvolvimento</a:t>
            </a:r>
            <a:endParaRPr lang="en-GB" sz="7200" baseline="30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object 4"/>
          <p:cNvSpPr txBox="1"/>
          <p:nvPr/>
        </p:nvSpPr>
        <p:spPr>
          <a:xfrm>
            <a:off x="533400" y="5305669"/>
            <a:ext cx="11658600" cy="109773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endParaRPr lang="pt-BR" sz="3400" spc="185" dirty="0">
              <a:solidFill>
                <a:srgbClr val="312783"/>
              </a:solidFill>
              <a:latin typeface="Arial"/>
              <a:cs typeface="Arial"/>
            </a:endParaRP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endParaRPr sz="3400" dirty="0">
              <a:latin typeface="Arial"/>
              <a:cs typeface="Arial"/>
            </a:endParaRPr>
          </a:p>
        </p:txBody>
      </p:sp>
      <p:sp>
        <p:nvSpPr>
          <p:cNvPr id="11" name="object 4"/>
          <p:cNvSpPr txBox="1"/>
          <p:nvPr/>
        </p:nvSpPr>
        <p:spPr>
          <a:xfrm>
            <a:off x="1447800" y="5511800"/>
            <a:ext cx="15849600" cy="2072361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O uso multifuncional das propriedades abre oportunidades de agregar valor a terra e preparar a região para as expectativas globais de uso sustentável do espaço rural.</a:t>
            </a:r>
            <a:endParaRPr lang="pt-BR" sz="3400" spc="185" dirty="0">
              <a:solidFill>
                <a:srgbClr val="312783"/>
              </a:solidFill>
              <a:latin typeface="Arial"/>
              <a:cs typeface="Arial"/>
            </a:endParaRP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endParaRPr sz="3400" dirty="0">
              <a:latin typeface="Arial"/>
              <a:cs typeface="Arial"/>
            </a:endParaRPr>
          </a:p>
        </p:txBody>
      </p:sp>
      <p:pic>
        <p:nvPicPr>
          <p:cNvPr id="57345" name="Picture 1" descr="G:\Reunião BID\Artigos_Especiais-Walfrido_Tomas_200912411594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7874000"/>
            <a:ext cx="12420600" cy="40871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8648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9"/>
            <a:ext cx="19050000" cy="2529839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3792200" y="534669"/>
            <a:ext cx="4001007" cy="838691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algn="r"/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Agricultura </a:t>
            </a:r>
            <a:r>
              <a:rPr lang="pt-BR" sz="2600" b="1" dirty="0" err="1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Sustent</a:t>
            </a:r>
            <a:r>
              <a:rPr lang="en-US" sz="2600" b="1" dirty="0" err="1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ável</a:t>
            </a:r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b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Bioma Pantanal</a:t>
            </a:r>
            <a:endParaRPr lang="pt-BR" sz="2600" b="1" dirty="0">
              <a:solidFill>
                <a:srgbClr val="009DC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92300" y="4257040"/>
            <a:ext cx="8373109" cy="73096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5000"/>
              </a:lnSpc>
              <a:spcBef>
                <a:spcPts val="700"/>
              </a:spcBef>
            </a:pPr>
            <a:r>
              <a:rPr lang="pt-BR" sz="4600" dirty="0" smtClean="0">
                <a:latin typeface="Arial" charset="0"/>
                <a:cs typeface="Arial" charset="0"/>
              </a:rPr>
              <a:t> Pecuária</a:t>
            </a:r>
            <a:endParaRPr sz="4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19200" y="5207000"/>
            <a:ext cx="16154400" cy="6842898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Desenvolver </a:t>
            </a:r>
            <a:r>
              <a:rPr lang="pt-BR" sz="3400" spc="185" dirty="0">
                <a:solidFill>
                  <a:srgbClr val="312783"/>
                </a:solidFill>
                <a:latin typeface="Arial"/>
                <a:cs typeface="Arial"/>
              </a:rPr>
              <a:t>programa </a:t>
            </a: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para </a:t>
            </a:r>
            <a:r>
              <a:rPr lang="pt-BR" sz="3400" spc="185" dirty="0">
                <a:solidFill>
                  <a:srgbClr val="312783"/>
                </a:solidFill>
                <a:latin typeface="Arial"/>
                <a:cs typeface="Arial"/>
              </a:rPr>
              <a:t>a conservação das microbacias do planalto, definir a pegada de carbono do bezerro no Pantanal e estratégias de mitigação ou compensação da emissão de </a:t>
            </a: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metano.</a:t>
            </a: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endParaRPr lang="pt-BR" sz="3400" spc="185" dirty="0" smtClean="0">
              <a:solidFill>
                <a:srgbClr val="312783"/>
              </a:solidFill>
              <a:latin typeface="Arial"/>
              <a:cs typeface="Arial"/>
            </a:endParaRP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Barreiras não tarifárias (pegada de carbono, pegada hídrica, bem estar animal, sanitárias), </a:t>
            </a: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endParaRPr lang="pt-BR" sz="3400" spc="185" dirty="0" smtClean="0">
              <a:solidFill>
                <a:srgbClr val="312783"/>
              </a:solidFill>
              <a:latin typeface="Arial"/>
              <a:cs typeface="Arial"/>
            </a:endParaRP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Intensificação sustentável (ciclos mais curtos de produção, melhoramento genético de rebanho, qualidade da carne, nutrição), demanda por sistemas integrados (ILP, ILPF).</a:t>
            </a: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endParaRPr lang="pt-BR" sz="3400" spc="185" dirty="0" smtClean="0">
              <a:solidFill>
                <a:srgbClr val="312783"/>
              </a:solidFill>
              <a:latin typeface="Arial"/>
              <a:cs typeface="Arial"/>
            </a:endParaRP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endParaRPr lang="pt-BR" sz="3400" spc="185" dirty="0" smtClean="0">
              <a:solidFill>
                <a:srgbClr val="312783"/>
              </a:solidFill>
              <a:latin typeface="Arial"/>
              <a:cs typeface="Arial"/>
            </a:endParaRP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endParaRPr lang="pt-BR" sz="3400" spc="185" dirty="0" smtClean="0">
              <a:solidFill>
                <a:srgbClr val="312783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05000" y="3432175"/>
            <a:ext cx="1511300" cy="377825"/>
          </a:xfrm>
          <a:custGeom>
            <a:avLst/>
            <a:gdLst/>
            <a:ahLst/>
            <a:cxnLst/>
            <a:rect l="l" t="t" r="r" b="b"/>
            <a:pathLst>
              <a:path w="1511300" h="377825">
                <a:moveTo>
                  <a:pt x="1322387" y="0"/>
                </a:moveTo>
                <a:lnTo>
                  <a:pt x="1272172" y="6749"/>
                </a:lnTo>
                <a:lnTo>
                  <a:pt x="1227046" y="25795"/>
                </a:lnTo>
                <a:lnTo>
                  <a:pt x="1188812" y="55337"/>
                </a:lnTo>
                <a:lnTo>
                  <a:pt x="1159270" y="93571"/>
                </a:lnTo>
                <a:lnTo>
                  <a:pt x="1140224" y="138697"/>
                </a:lnTo>
                <a:lnTo>
                  <a:pt x="1133475" y="188912"/>
                </a:lnTo>
                <a:lnTo>
                  <a:pt x="1140224" y="239131"/>
                </a:lnTo>
                <a:lnTo>
                  <a:pt x="1159270" y="284258"/>
                </a:lnTo>
                <a:lnTo>
                  <a:pt x="1188812" y="322492"/>
                </a:lnTo>
                <a:lnTo>
                  <a:pt x="1227046" y="352032"/>
                </a:lnTo>
                <a:lnTo>
                  <a:pt x="1272172" y="371076"/>
                </a:lnTo>
                <a:lnTo>
                  <a:pt x="1322387" y="377825"/>
                </a:lnTo>
                <a:lnTo>
                  <a:pt x="1372611" y="371076"/>
                </a:lnTo>
                <a:lnTo>
                  <a:pt x="1417739" y="352032"/>
                </a:lnTo>
                <a:lnTo>
                  <a:pt x="1455972" y="322492"/>
                </a:lnTo>
                <a:lnTo>
                  <a:pt x="1485510" y="284258"/>
                </a:lnTo>
                <a:lnTo>
                  <a:pt x="1504552" y="239131"/>
                </a:lnTo>
                <a:lnTo>
                  <a:pt x="1511300" y="188912"/>
                </a:lnTo>
                <a:lnTo>
                  <a:pt x="1504552" y="138697"/>
                </a:lnTo>
                <a:lnTo>
                  <a:pt x="1485510" y="93571"/>
                </a:lnTo>
                <a:lnTo>
                  <a:pt x="1455972" y="55337"/>
                </a:lnTo>
                <a:lnTo>
                  <a:pt x="1417739" y="25795"/>
                </a:lnTo>
                <a:lnTo>
                  <a:pt x="1372611" y="6749"/>
                </a:lnTo>
                <a:lnTo>
                  <a:pt x="1322387" y="0"/>
                </a:lnTo>
                <a:close/>
              </a:path>
              <a:path w="1511300" h="377825">
                <a:moveTo>
                  <a:pt x="755650" y="0"/>
                </a:moveTo>
                <a:lnTo>
                  <a:pt x="705430" y="6749"/>
                </a:lnTo>
                <a:lnTo>
                  <a:pt x="660303" y="25795"/>
                </a:lnTo>
                <a:lnTo>
                  <a:pt x="622069" y="55337"/>
                </a:lnTo>
                <a:lnTo>
                  <a:pt x="592530" y="93571"/>
                </a:lnTo>
                <a:lnTo>
                  <a:pt x="573485" y="138697"/>
                </a:lnTo>
                <a:lnTo>
                  <a:pt x="566737" y="188912"/>
                </a:lnTo>
                <a:lnTo>
                  <a:pt x="573485" y="239131"/>
                </a:lnTo>
                <a:lnTo>
                  <a:pt x="592530" y="284258"/>
                </a:lnTo>
                <a:lnTo>
                  <a:pt x="622069" y="322492"/>
                </a:lnTo>
                <a:lnTo>
                  <a:pt x="660303" y="352032"/>
                </a:lnTo>
                <a:lnTo>
                  <a:pt x="705430" y="371076"/>
                </a:lnTo>
                <a:lnTo>
                  <a:pt x="755650" y="377825"/>
                </a:lnTo>
                <a:lnTo>
                  <a:pt x="805869" y="371076"/>
                </a:lnTo>
                <a:lnTo>
                  <a:pt x="850996" y="352032"/>
                </a:lnTo>
                <a:lnTo>
                  <a:pt x="889230" y="322492"/>
                </a:lnTo>
                <a:lnTo>
                  <a:pt x="918769" y="284258"/>
                </a:lnTo>
                <a:lnTo>
                  <a:pt x="937814" y="239131"/>
                </a:lnTo>
                <a:lnTo>
                  <a:pt x="944562" y="188912"/>
                </a:lnTo>
                <a:lnTo>
                  <a:pt x="937814" y="138697"/>
                </a:lnTo>
                <a:lnTo>
                  <a:pt x="918769" y="93571"/>
                </a:lnTo>
                <a:lnTo>
                  <a:pt x="889230" y="55337"/>
                </a:lnTo>
                <a:lnTo>
                  <a:pt x="850996" y="25795"/>
                </a:lnTo>
                <a:lnTo>
                  <a:pt x="805869" y="6749"/>
                </a:lnTo>
                <a:lnTo>
                  <a:pt x="755650" y="0"/>
                </a:lnTo>
                <a:close/>
              </a:path>
              <a:path w="1511300" h="377825">
                <a:moveTo>
                  <a:pt x="188912" y="0"/>
                </a:moveTo>
                <a:lnTo>
                  <a:pt x="138688" y="6749"/>
                </a:lnTo>
                <a:lnTo>
                  <a:pt x="93560" y="25795"/>
                </a:lnTo>
                <a:lnTo>
                  <a:pt x="55327" y="55337"/>
                </a:lnTo>
                <a:lnTo>
                  <a:pt x="25789" y="93571"/>
                </a:lnTo>
                <a:lnTo>
                  <a:pt x="6747" y="138697"/>
                </a:lnTo>
                <a:lnTo>
                  <a:pt x="0" y="188912"/>
                </a:lnTo>
                <a:lnTo>
                  <a:pt x="6747" y="239131"/>
                </a:lnTo>
                <a:lnTo>
                  <a:pt x="25789" y="284258"/>
                </a:lnTo>
                <a:lnTo>
                  <a:pt x="55327" y="322492"/>
                </a:lnTo>
                <a:lnTo>
                  <a:pt x="93560" y="352032"/>
                </a:lnTo>
                <a:lnTo>
                  <a:pt x="138688" y="371076"/>
                </a:lnTo>
                <a:lnTo>
                  <a:pt x="188912" y="377825"/>
                </a:lnTo>
                <a:lnTo>
                  <a:pt x="239127" y="371076"/>
                </a:lnTo>
                <a:lnTo>
                  <a:pt x="284253" y="352032"/>
                </a:lnTo>
                <a:lnTo>
                  <a:pt x="322487" y="322492"/>
                </a:lnTo>
                <a:lnTo>
                  <a:pt x="352029" y="284258"/>
                </a:lnTo>
                <a:lnTo>
                  <a:pt x="371075" y="239131"/>
                </a:lnTo>
                <a:lnTo>
                  <a:pt x="377825" y="188912"/>
                </a:lnTo>
                <a:lnTo>
                  <a:pt x="371075" y="138697"/>
                </a:lnTo>
                <a:lnTo>
                  <a:pt x="352029" y="93571"/>
                </a:lnTo>
                <a:lnTo>
                  <a:pt x="322487" y="55337"/>
                </a:lnTo>
                <a:lnTo>
                  <a:pt x="284253" y="25795"/>
                </a:lnTo>
                <a:lnTo>
                  <a:pt x="239127" y="6749"/>
                </a:lnTo>
                <a:lnTo>
                  <a:pt x="188912" y="0"/>
                </a:lnTo>
                <a:close/>
              </a:path>
            </a:pathLst>
          </a:custGeom>
          <a:solidFill>
            <a:srgbClr val="009D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CaixaDeTexto 9"/>
          <p:cNvSpPr txBox="1"/>
          <p:nvPr/>
        </p:nvSpPr>
        <p:spPr>
          <a:xfrm>
            <a:off x="1752600" y="754775"/>
            <a:ext cx="93987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Desafios</a:t>
            </a:r>
            <a:r>
              <a:rPr lang="en-GB" sz="72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para o </a:t>
            </a:r>
            <a:r>
              <a:rPr lang="en-GB" sz="7200" baseline="30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Desenvolvimento</a:t>
            </a:r>
            <a:endParaRPr lang="en-GB" sz="7200" baseline="30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712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9"/>
            <a:ext cx="19050000" cy="2529839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3792200" y="534669"/>
            <a:ext cx="4001007" cy="838691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algn="r"/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Agricultura </a:t>
            </a:r>
            <a:r>
              <a:rPr lang="pt-BR" sz="2600" b="1" dirty="0" err="1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Sustent</a:t>
            </a:r>
            <a:r>
              <a:rPr lang="en-US" sz="2600" b="1" dirty="0" err="1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ável</a:t>
            </a:r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b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Bioma Pantanal</a:t>
            </a:r>
            <a:endParaRPr lang="pt-BR" sz="2600" b="1" dirty="0">
              <a:solidFill>
                <a:srgbClr val="009DC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92300" y="4257040"/>
            <a:ext cx="8373109" cy="73096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5000"/>
              </a:lnSpc>
              <a:spcBef>
                <a:spcPts val="700"/>
              </a:spcBef>
            </a:pPr>
            <a:r>
              <a:rPr lang="pt-BR" sz="4600" dirty="0" smtClean="0">
                <a:latin typeface="Arial" charset="0"/>
                <a:cs typeface="Arial" charset="0"/>
              </a:rPr>
              <a:t>Pecuária</a:t>
            </a:r>
            <a:endParaRPr sz="4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19200" y="5511800"/>
            <a:ext cx="15392400" cy="5252719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Desenvolver sistemas adequados de manejo das pastagens nativas (evitar </a:t>
            </a:r>
            <a:r>
              <a:rPr lang="pt-BR" sz="3400" spc="185" dirty="0" err="1" smtClean="0">
                <a:solidFill>
                  <a:srgbClr val="312783"/>
                </a:solidFill>
                <a:latin typeface="Arial"/>
                <a:cs typeface="Arial"/>
              </a:rPr>
              <a:t>sobre-pastejo</a:t>
            </a: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, recuperar pastagens) e recursos madeireiros para a pecuária.</a:t>
            </a: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endParaRPr lang="pt-BR" sz="3400" spc="185" dirty="0" smtClean="0">
              <a:solidFill>
                <a:srgbClr val="312783"/>
              </a:solidFill>
              <a:latin typeface="Arial"/>
              <a:cs typeface="Arial"/>
            </a:endParaRP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 Desenvolver sistemas de substituição de pastagens de maneira adequada, gerar informações para aprimorar a legislação ambiental.</a:t>
            </a: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 </a:t>
            </a: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Definir o ponto de ajuste entre intensificação e conservação para cada região.</a:t>
            </a:r>
            <a:endParaRPr lang="pt-BR" sz="3400" dirty="0" smtClean="0">
              <a:latin typeface="Arial"/>
              <a:cs typeface="Arial"/>
            </a:endParaRP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endParaRPr sz="3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05000" y="3432175"/>
            <a:ext cx="1511300" cy="377825"/>
          </a:xfrm>
          <a:custGeom>
            <a:avLst/>
            <a:gdLst/>
            <a:ahLst/>
            <a:cxnLst/>
            <a:rect l="l" t="t" r="r" b="b"/>
            <a:pathLst>
              <a:path w="1511300" h="377825">
                <a:moveTo>
                  <a:pt x="1322387" y="0"/>
                </a:moveTo>
                <a:lnTo>
                  <a:pt x="1272172" y="6749"/>
                </a:lnTo>
                <a:lnTo>
                  <a:pt x="1227046" y="25795"/>
                </a:lnTo>
                <a:lnTo>
                  <a:pt x="1188812" y="55337"/>
                </a:lnTo>
                <a:lnTo>
                  <a:pt x="1159270" y="93571"/>
                </a:lnTo>
                <a:lnTo>
                  <a:pt x="1140224" y="138697"/>
                </a:lnTo>
                <a:lnTo>
                  <a:pt x="1133475" y="188912"/>
                </a:lnTo>
                <a:lnTo>
                  <a:pt x="1140224" y="239131"/>
                </a:lnTo>
                <a:lnTo>
                  <a:pt x="1159270" y="284258"/>
                </a:lnTo>
                <a:lnTo>
                  <a:pt x="1188812" y="322492"/>
                </a:lnTo>
                <a:lnTo>
                  <a:pt x="1227046" y="352032"/>
                </a:lnTo>
                <a:lnTo>
                  <a:pt x="1272172" y="371076"/>
                </a:lnTo>
                <a:lnTo>
                  <a:pt x="1322387" y="377825"/>
                </a:lnTo>
                <a:lnTo>
                  <a:pt x="1372611" y="371076"/>
                </a:lnTo>
                <a:lnTo>
                  <a:pt x="1417739" y="352032"/>
                </a:lnTo>
                <a:lnTo>
                  <a:pt x="1455972" y="322492"/>
                </a:lnTo>
                <a:lnTo>
                  <a:pt x="1485510" y="284258"/>
                </a:lnTo>
                <a:lnTo>
                  <a:pt x="1504552" y="239131"/>
                </a:lnTo>
                <a:lnTo>
                  <a:pt x="1511300" y="188912"/>
                </a:lnTo>
                <a:lnTo>
                  <a:pt x="1504552" y="138697"/>
                </a:lnTo>
                <a:lnTo>
                  <a:pt x="1485510" y="93571"/>
                </a:lnTo>
                <a:lnTo>
                  <a:pt x="1455972" y="55337"/>
                </a:lnTo>
                <a:lnTo>
                  <a:pt x="1417739" y="25795"/>
                </a:lnTo>
                <a:lnTo>
                  <a:pt x="1372611" y="6749"/>
                </a:lnTo>
                <a:lnTo>
                  <a:pt x="1322387" y="0"/>
                </a:lnTo>
                <a:close/>
              </a:path>
              <a:path w="1511300" h="377825">
                <a:moveTo>
                  <a:pt x="755650" y="0"/>
                </a:moveTo>
                <a:lnTo>
                  <a:pt x="705430" y="6749"/>
                </a:lnTo>
                <a:lnTo>
                  <a:pt x="660303" y="25795"/>
                </a:lnTo>
                <a:lnTo>
                  <a:pt x="622069" y="55337"/>
                </a:lnTo>
                <a:lnTo>
                  <a:pt x="592530" y="93571"/>
                </a:lnTo>
                <a:lnTo>
                  <a:pt x="573485" y="138697"/>
                </a:lnTo>
                <a:lnTo>
                  <a:pt x="566737" y="188912"/>
                </a:lnTo>
                <a:lnTo>
                  <a:pt x="573485" y="239131"/>
                </a:lnTo>
                <a:lnTo>
                  <a:pt x="592530" y="284258"/>
                </a:lnTo>
                <a:lnTo>
                  <a:pt x="622069" y="322492"/>
                </a:lnTo>
                <a:lnTo>
                  <a:pt x="660303" y="352032"/>
                </a:lnTo>
                <a:lnTo>
                  <a:pt x="705430" y="371076"/>
                </a:lnTo>
                <a:lnTo>
                  <a:pt x="755650" y="377825"/>
                </a:lnTo>
                <a:lnTo>
                  <a:pt x="805869" y="371076"/>
                </a:lnTo>
                <a:lnTo>
                  <a:pt x="850996" y="352032"/>
                </a:lnTo>
                <a:lnTo>
                  <a:pt x="889230" y="322492"/>
                </a:lnTo>
                <a:lnTo>
                  <a:pt x="918769" y="284258"/>
                </a:lnTo>
                <a:lnTo>
                  <a:pt x="937814" y="239131"/>
                </a:lnTo>
                <a:lnTo>
                  <a:pt x="944562" y="188912"/>
                </a:lnTo>
                <a:lnTo>
                  <a:pt x="937814" y="138697"/>
                </a:lnTo>
                <a:lnTo>
                  <a:pt x="918769" y="93571"/>
                </a:lnTo>
                <a:lnTo>
                  <a:pt x="889230" y="55337"/>
                </a:lnTo>
                <a:lnTo>
                  <a:pt x="850996" y="25795"/>
                </a:lnTo>
                <a:lnTo>
                  <a:pt x="805869" y="6749"/>
                </a:lnTo>
                <a:lnTo>
                  <a:pt x="755650" y="0"/>
                </a:lnTo>
                <a:close/>
              </a:path>
              <a:path w="1511300" h="377825">
                <a:moveTo>
                  <a:pt x="188912" y="0"/>
                </a:moveTo>
                <a:lnTo>
                  <a:pt x="138688" y="6749"/>
                </a:lnTo>
                <a:lnTo>
                  <a:pt x="93560" y="25795"/>
                </a:lnTo>
                <a:lnTo>
                  <a:pt x="55327" y="55337"/>
                </a:lnTo>
                <a:lnTo>
                  <a:pt x="25789" y="93571"/>
                </a:lnTo>
                <a:lnTo>
                  <a:pt x="6747" y="138697"/>
                </a:lnTo>
                <a:lnTo>
                  <a:pt x="0" y="188912"/>
                </a:lnTo>
                <a:lnTo>
                  <a:pt x="6747" y="239131"/>
                </a:lnTo>
                <a:lnTo>
                  <a:pt x="25789" y="284258"/>
                </a:lnTo>
                <a:lnTo>
                  <a:pt x="55327" y="322492"/>
                </a:lnTo>
                <a:lnTo>
                  <a:pt x="93560" y="352032"/>
                </a:lnTo>
                <a:lnTo>
                  <a:pt x="138688" y="371076"/>
                </a:lnTo>
                <a:lnTo>
                  <a:pt x="188912" y="377825"/>
                </a:lnTo>
                <a:lnTo>
                  <a:pt x="239127" y="371076"/>
                </a:lnTo>
                <a:lnTo>
                  <a:pt x="284253" y="352032"/>
                </a:lnTo>
                <a:lnTo>
                  <a:pt x="322487" y="322492"/>
                </a:lnTo>
                <a:lnTo>
                  <a:pt x="352029" y="284258"/>
                </a:lnTo>
                <a:lnTo>
                  <a:pt x="371075" y="239131"/>
                </a:lnTo>
                <a:lnTo>
                  <a:pt x="377825" y="188912"/>
                </a:lnTo>
                <a:lnTo>
                  <a:pt x="371075" y="138697"/>
                </a:lnTo>
                <a:lnTo>
                  <a:pt x="352029" y="93571"/>
                </a:lnTo>
                <a:lnTo>
                  <a:pt x="322487" y="55337"/>
                </a:lnTo>
                <a:lnTo>
                  <a:pt x="284253" y="25795"/>
                </a:lnTo>
                <a:lnTo>
                  <a:pt x="239127" y="6749"/>
                </a:lnTo>
                <a:lnTo>
                  <a:pt x="188912" y="0"/>
                </a:lnTo>
                <a:close/>
              </a:path>
            </a:pathLst>
          </a:custGeom>
          <a:solidFill>
            <a:srgbClr val="009D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CaixaDeTexto 9"/>
          <p:cNvSpPr txBox="1"/>
          <p:nvPr/>
        </p:nvSpPr>
        <p:spPr>
          <a:xfrm>
            <a:off x="1752600" y="754775"/>
            <a:ext cx="93987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Desafios</a:t>
            </a:r>
            <a:r>
              <a:rPr lang="en-GB" sz="72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para o </a:t>
            </a:r>
            <a:r>
              <a:rPr lang="en-GB" sz="7200" baseline="30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Desenvolvimento</a:t>
            </a:r>
            <a:endParaRPr lang="en-GB" sz="7200" baseline="30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383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9"/>
            <a:ext cx="19050000" cy="2529839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3792200" y="534669"/>
            <a:ext cx="4001007" cy="838691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algn="r"/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Agricultura </a:t>
            </a:r>
            <a:r>
              <a:rPr lang="pt-BR" sz="2600" b="1" dirty="0" err="1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Sustent</a:t>
            </a:r>
            <a:r>
              <a:rPr lang="en-US" sz="2600" b="1" dirty="0" err="1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ável</a:t>
            </a:r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b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Bioma Pantanal</a:t>
            </a:r>
            <a:endParaRPr lang="pt-BR" sz="2600" b="1" dirty="0">
              <a:solidFill>
                <a:srgbClr val="009DC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92300" y="4257040"/>
            <a:ext cx="8373109" cy="73096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5000"/>
              </a:lnSpc>
              <a:spcBef>
                <a:spcPts val="700"/>
              </a:spcBef>
            </a:pPr>
            <a:r>
              <a:rPr lang="pt-BR" sz="4600" dirty="0" smtClean="0">
                <a:latin typeface="Arial" charset="0"/>
                <a:cs typeface="Arial" charset="0"/>
              </a:rPr>
              <a:t>Turismo </a:t>
            </a:r>
            <a:endParaRPr sz="4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05000" y="3432175"/>
            <a:ext cx="1511300" cy="377825"/>
          </a:xfrm>
          <a:custGeom>
            <a:avLst/>
            <a:gdLst/>
            <a:ahLst/>
            <a:cxnLst/>
            <a:rect l="l" t="t" r="r" b="b"/>
            <a:pathLst>
              <a:path w="1511300" h="377825">
                <a:moveTo>
                  <a:pt x="1322387" y="0"/>
                </a:moveTo>
                <a:lnTo>
                  <a:pt x="1272172" y="6749"/>
                </a:lnTo>
                <a:lnTo>
                  <a:pt x="1227046" y="25795"/>
                </a:lnTo>
                <a:lnTo>
                  <a:pt x="1188812" y="55337"/>
                </a:lnTo>
                <a:lnTo>
                  <a:pt x="1159270" y="93571"/>
                </a:lnTo>
                <a:lnTo>
                  <a:pt x="1140224" y="138697"/>
                </a:lnTo>
                <a:lnTo>
                  <a:pt x="1133475" y="188912"/>
                </a:lnTo>
                <a:lnTo>
                  <a:pt x="1140224" y="239131"/>
                </a:lnTo>
                <a:lnTo>
                  <a:pt x="1159270" y="284258"/>
                </a:lnTo>
                <a:lnTo>
                  <a:pt x="1188812" y="322492"/>
                </a:lnTo>
                <a:lnTo>
                  <a:pt x="1227046" y="352032"/>
                </a:lnTo>
                <a:lnTo>
                  <a:pt x="1272172" y="371076"/>
                </a:lnTo>
                <a:lnTo>
                  <a:pt x="1322387" y="377825"/>
                </a:lnTo>
                <a:lnTo>
                  <a:pt x="1372611" y="371076"/>
                </a:lnTo>
                <a:lnTo>
                  <a:pt x="1417739" y="352032"/>
                </a:lnTo>
                <a:lnTo>
                  <a:pt x="1455972" y="322492"/>
                </a:lnTo>
                <a:lnTo>
                  <a:pt x="1485510" y="284258"/>
                </a:lnTo>
                <a:lnTo>
                  <a:pt x="1504552" y="239131"/>
                </a:lnTo>
                <a:lnTo>
                  <a:pt x="1511300" y="188912"/>
                </a:lnTo>
                <a:lnTo>
                  <a:pt x="1504552" y="138697"/>
                </a:lnTo>
                <a:lnTo>
                  <a:pt x="1485510" y="93571"/>
                </a:lnTo>
                <a:lnTo>
                  <a:pt x="1455972" y="55337"/>
                </a:lnTo>
                <a:lnTo>
                  <a:pt x="1417739" y="25795"/>
                </a:lnTo>
                <a:lnTo>
                  <a:pt x="1372611" y="6749"/>
                </a:lnTo>
                <a:lnTo>
                  <a:pt x="1322387" y="0"/>
                </a:lnTo>
                <a:close/>
              </a:path>
              <a:path w="1511300" h="377825">
                <a:moveTo>
                  <a:pt x="755650" y="0"/>
                </a:moveTo>
                <a:lnTo>
                  <a:pt x="705430" y="6749"/>
                </a:lnTo>
                <a:lnTo>
                  <a:pt x="660303" y="25795"/>
                </a:lnTo>
                <a:lnTo>
                  <a:pt x="622069" y="55337"/>
                </a:lnTo>
                <a:lnTo>
                  <a:pt x="592530" y="93571"/>
                </a:lnTo>
                <a:lnTo>
                  <a:pt x="573485" y="138697"/>
                </a:lnTo>
                <a:lnTo>
                  <a:pt x="566737" y="188912"/>
                </a:lnTo>
                <a:lnTo>
                  <a:pt x="573485" y="239131"/>
                </a:lnTo>
                <a:lnTo>
                  <a:pt x="592530" y="284258"/>
                </a:lnTo>
                <a:lnTo>
                  <a:pt x="622069" y="322492"/>
                </a:lnTo>
                <a:lnTo>
                  <a:pt x="660303" y="352032"/>
                </a:lnTo>
                <a:lnTo>
                  <a:pt x="705430" y="371076"/>
                </a:lnTo>
                <a:lnTo>
                  <a:pt x="755650" y="377825"/>
                </a:lnTo>
                <a:lnTo>
                  <a:pt x="805869" y="371076"/>
                </a:lnTo>
                <a:lnTo>
                  <a:pt x="850996" y="352032"/>
                </a:lnTo>
                <a:lnTo>
                  <a:pt x="889230" y="322492"/>
                </a:lnTo>
                <a:lnTo>
                  <a:pt x="918769" y="284258"/>
                </a:lnTo>
                <a:lnTo>
                  <a:pt x="937814" y="239131"/>
                </a:lnTo>
                <a:lnTo>
                  <a:pt x="944562" y="188912"/>
                </a:lnTo>
                <a:lnTo>
                  <a:pt x="937814" y="138697"/>
                </a:lnTo>
                <a:lnTo>
                  <a:pt x="918769" y="93571"/>
                </a:lnTo>
                <a:lnTo>
                  <a:pt x="889230" y="55337"/>
                </a:lnTo>
                <a:lnTo>
                  <a:pt x="850996" y="25795"/>
                </a:lnTo>
                <a:lnTo>
                  <a:pt x="805869" y="6749"/>
                </a:lnTo>
                <a:lnTo>
                  <a:pt x="755650" y="0"/>
                </a:lnTo>
                <a:close/>
              </a:path>
              <a:path w="1511300" h="377825">
                <a:moveTo>
                  <a:pt x="188912" y="0"/>
                </a:moveTo>
                <a:lnTo>
                  <a:pt x="138688" y="6749"/>
                </a:lnTo>
                <a:lnTo>
                  <a:pt x="93560" y="25795"/>
                </a:lnTo>
                <a:lnTo>
                  <a:pt x="55327" y="55337"/>
                </a:lnTo>
                <a:lnTo>
                  <a:pt x="25789" y="93571"/>
                </a:lnTo>
                <a:lnTo>
                  <a:pt x="6747" y="138697"/>
                </a:lnTo>
                <a:lnTo>
                  <a:pt x="0" y="188912"/>
                </a:lnTo>
                <a:lnTo>
                  <a:pt x="6747" y="239131"/>
                </a:lnTo>
                <a:lnTo>
                  <a:pt x="25789" y="284258"/>
                </a:lnTo>
                <a:lnTo>
                  <a:pt x="55327" y="322492"/>
                </a:lnTo>
                <a:lnTo>
                  <a:pt x="93560" y="352032"/>
                </a:lnTo>
                <a:lnTo>
                  <a:pt x="138688" y="371076"/>
                </a:lnTo>
                <a:lnTo>
                  <a:pt x="188912" y="377825"/>
                </a:lnTo>
                <a:lnTo>
                  <a:pt x="239127" y="371076"/>
                </a:lnTo>
                <a:lnTo>
                  <a:pt x="284253" y="352032"/>
                </a:lnTo>
                <a:lnTo>
                  <a:pt x="322487" y="322492"/>
                </a:lnTo>
                <a:lnTo>
                  <a:pt x="352029" y="284258"/>
                </a:lnTo>
                <a:lnTo>
                  <a:pt x="371075" y="239131"/>
                </a:lnTo>
                <a:lnTo>
                  <a:pt x="377825" y="188912"/>
                </a:lnTo>
                <a:lnTo>
                  <a:pt x="371075" y="138697"/>
                </a:lnTo>
                <a:lnTo>
                  <a:pt x="352029" y="93571"/>
                </a:lnTo>
                <a:lnTo>
                  <a:pt x="322487" y="55337"/>
                </a:lnTo>
                <a:lnTo>
                  <a:pt x="284253" y="25795"/>
                </a:lnTo>
                <a:lnTo>
                  <a:pt x="239127" y="6749"/>
                </a:lnTo>
                <a:lnTo>
                  <a:pt x="188912" y="0"/>
                </a:lnTo>
                <a:close/>
              </a:path>
            </a:pathLst>
          </a:custGeom>
          <a:solidFill>
            <a:srgbClr val="009D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CaixaDeTexto 9"/>
          <p:cNvSpPr txBox="1"/>
          <p:nvPr/>
        </p:nvSpPr>
        <p:spPr>
          <a:xfrm>
            <a:off x="1752600" y="754775"/>
            <a:ext cx="93987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Desafios</a:t>
            </a:r>
            <a:r>
              <a:rPr lang="en-GB" sz="72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para o </a:t>
            </a:r>
            <a:r>
              <a:rPr lang="en-GB" sz="7200" baseline="30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Desenvolvimento</a:t>
            </a:r>
            <a:endParaRPr lang="en-GB" sz="7200" baseline="30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object 4"/>
          <p:cNvSpPr txBox="1"/>
          <p:nvPr/>
        </p:nvSpPr>
        <p:spPr>
          <a:xfrm>
            <a:off x="1600200" y="6121400"/>
            <a:ext cx="9220200" cy="109773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endParaRPr lang="pt-BR" sz="3400" spc="185" dirty="0">
              <a:solidFill>
                <a:srgbClr val="312783"/>
              </a:solidFill>
              <a:latin typeface="Arial"/>
              <a:cs typeface="Arial"/>
            </a:endParaRP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endParaRPr sz="3400" dirty="0">
              <a:latin typeface="Arial"/>
              <a:cs typeface="Arial"/>
            </a:endParaRPr>
          </a:p>
        </p:txBody>
      </p:sp>
      <p:sp>
        <p:nvSpPr>
          <p:cNvPr id="9" name="object 4"/>
          <p:cNvSpPr txBox="1"/>
          <p:nvPr/>
        </p:nvSpPr>
        <p:spPr>
          <a:xfrm>
            <a:off x="1600200" y="6121400"/>
            <a:ext cx="9220200" cy="5509199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Turismo Rural</a:t>
            </a: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endParaRPr lang="pt-BR" sz="3400" spc="185" dirty="0" smtClean="0">
              <a:solidFill>
                <a:srgbClr val="312783"/>
              </a:solidFill>
              <a:latin typeface="Arial"/>
              <a:cs typeface="Arial"/>
            </a:endParaRP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Ecoturismo</a:t>
            </a: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endParaRPr lang="pt-BR" sz="3400" spc="185" dirty="0" smtClean="0">
              <a:solidFill>
                <a:srgbClr val="312783"/>
              </a:solidFill>
              <a:latin typeface="Arial"/>
              <a:cs typeface="Arial"/>
            </a:endParaRP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Turismo Científico</a:t>
            </a: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endParaRPr lang="pt-BR" sz="3400" spc="185" dirty="0" smtClean="0">
              <a:solidFill>
                <a:srgbClr val="312783"/>
              </a:solidFill>
              <a:latin typeface="Arial"/>
              <a:cs typeface="Arial"/>
            </a:endParaRP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Turismo Cultural</a:t>
            </a: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endParaRPr lang="pt-BR" sz="3400" spc="185" dirty="0" smtClean="0">
              <a:solidFill>
                <a:srgbClr val="312783"/>
              </a:solidFill>
              <a:latin typeface="Arial"/>
              <a:cs typeface="Arial"/>
            </a:endParaRP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endParaRPr lang="pt-BR" sz="3400" spc="185" dirty="0" smtClean="0">
              <a:solidFill>
                <a:srgbClr val="312783"/>
              </a:solidFill>
              <a:latin typeface="Arial"/>
              <a:cs typeface="Arial"/>
            </a:endParaRP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endParaRPr sz="3400" dirty="0">
              <a:latin typeface="Arial"/>
              <a:cs typeface="Arial"/>
            </a:endParaRPr>
          </a:p>
        </p:txBody>
      </p:sp>
      <p:pic>
        <p:nvPicPr>
          <p:cNvPr id="36865" name="Picture 1" descr="G:\Reunião BID\download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978400"/>
            <a:ext cx="5497152" cy="4117558"/>
          </a:xfrm>
          <a:prstGeom prst="rect">
            <a:avLst/>
          </a:prstGeom>
          <a:noFill/>
        </p:spPr>
      </p:pic>
      <p:pic>
        <p:nvPicPr>
          <p:cNvPr id="36866" name="Picture 2" descr="G:\Reunião BID\download (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49200" y="2997200"/>
            <a:ext cx="5634091" cy="3749231"/>
          </a:xfrm>
          <a:prstGeom prst="rect">
            <a:avLst/>
          </a:prstGeom>
          <a:noFill/>
        </p:spPr>
      </p:pic>
      <p:pic>
        <p:nvPicPr>
          <p:cNvPr id="36867" name="Picture 3" descr="G:\Reunião BID\tuiuiu-ms-geancarlomerigu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649200" y="7874000"/>
            <a:ext cx="5798188" cy="3750802"/>
          </a:xfrm>
          <a:prstGeom prst="rect">
            <a:avLst/>
          </a:prstGeom>
          <a:noFill/>
        </p:spPr>
      </p:pic>
      <p:sp>
        <p:nvSpPr>
          <p:cNvPr id="13" name="Retângulo 12"/>
          <p:cNvSpPr/>
          <p:nvPr/>
        </p:nvSpPr>
        <p:spPr>
          <a:xfrm>
            <a:off x="12725400" y="11684000"/>
            <a:ext cx="46857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Foto: Portal do Governo de Mato Grosso do Sul</a:t>
            </a:r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6248400" y="9169400"/>
            <a:ext cx="2753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www.destaquerural.com.br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2725400" y="6807200"/>
            <a:ext cx="2769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www.msemnumeros.com.b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37130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9"/>
            <a:ext cx="19050000" cy="2529839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3792200" y="534669"/>
            <a:ext cx="4001007" cy="838691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algn="r"/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Agricultura </a:t>
            </a:r>
            <a:r>
              <a:rPr lang="pt-BR" sz="2600" b="1" dirty="0" err="1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Sustent</a:t>
            </a:r>
            <a:r>
              <a:rPr lang="en-US" sz="2600" b="1" dirty="0" err="1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ável</a:t>
            </a:r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b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Bioma Pantanal</a:t>
            </a:r>
            <a:endParaRPr lang="pt-BR" sz="2600" b="1" dirty="0">
              <a:solidFill>
                <a:srgbClr val="009DC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92300" y="4257040"/>
            <a:ext cx="8373109" cy="73096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5000"/>
              </a:lnSpc>
              <a:spcBef>
                <a:spcPts val="700"/>
              </a:spcBef>
            </a:pPr>
            <a:r>
              <a:rPr lang="pt-BR" sz="4600" dirty="0" smtClean="0">
                <a:latin typeface="Arial" charset="0"/>
                <a:cs typeface="Arial" charset="0"/>
              </a:rPr>
              <a:t>Turismo </a:t>
            </a:r>
            <a:endParaRPr sz="4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05000" y="3432175"/>
            <a:ext cx="1511300" cy="377825"/>
          </a:xfrm>
          <a:custGeom>
            <a:avLst/>
            <a:gdLst/>
            <a:ahLst/>
            <a:cxnLst/>
            <a:rect l="l" t="t" r="r" b="b"/>
            <a:pathLst>
              <a:path w="1511300" h="377825">
                <a:moveTo>
                  <a:pt x="1322387" y="0"/>
                </a:moveTo>
                <a:lnTo>
                  <a:pt x="1272172" y="6749"/>
                </a:lnTo>
                <a:lnTo>
                  <a:pt x="1227046" y="25795"/>
                </a:lnTo>
                <a:lnTo>
                  <a:pt x="1188812" y="55337"/>
                </a:lnTo>
                <a:lnTo>
                  <a:pt x="1159270" y="93571"/>
                </a:lnTo>
                <a:lnTo>
                  <a:pt x="1140224" y="138697"/>
                </a:lnTo>
                <a:lnTo>
                  <a:pt x="1133475" y="188912"/>
                </a:lnTo>
                <a:lnTo>
                  <a:pt x="1140224" y="239131"/>
                </a:lnTo>
                <a:lnTo>
                  <a:pt x="1159270" y="284258"/>
                </a:lnTo>
                <a:lnTo>
                  <a:pt x="1188812" y="322492"/>
                </a:lnTo>
                <a:lnTo>
                  <a:pt x="1227046" y="352032"/>
                </a:lnTo>
                <a:lnTo>
                  <a:pt x="1272172" y="371076"/>
                </a:lnTo>
                <a:lnTo>
                  <a:pt x="1322387" y="377825"/>
                </a:lnTo>
                <a:lnTo>
                  <a:pt x="1372611" y="371076"/>
                </a:lnTo>
                <a:lnTo>
                  <a:pt x="1417739" y="352032"/>
                </a:lnTo>
                <a:lnTo>
                  <a:pt x="1455972" y="322492"/>
                </a:lnTo>
                <a:lnTo>
                  <a:pt x="1485510" y="284258"/>
                </a:lnTo>
                <a:lnTo>
                  <a:pt x="1504552" y="239131"/>
                </a:lnTo>
                <a:lnTo>
                  <a:pt x="1511300" y="188912"/>
                </a:lnTo>
                <a:lnTo>
                  <a:pt x="1504552" y="138697"/>
                </a:lnTo>
                <a:lnTo>
                  <a:pt x="1485510" y="93571"/>
                </a:lnTo>
                <a:lnTo>
                  <a:pt x="1455972" y="55337"/>
                </a:lnTo>
                <a:lnTo>
                  <a:pt x="1417739" y="25795"/>
                </a:lnTo>
                <a:lnTo>
                  <a:pt x="1372611" y="6749"/>
                </a:lnTo>
                <a:lnTo>
                  <a:pt x="1322387" y="0"/>
                </a:lnTo>
                <a:close/>
              </a:path>
              <a:path w="1511300" h="377825">
                <a:moveTo>
                  <a:pt x="755650" y="0"/>
                </a:moveTo>
                <a:lnTo>
                  <a:pt x="705430" y="6749"/>
                </a:lnTo>
                <a:lnTo>
                  <a:pt x="660303" y="25795"/>
                </a:lnTo>
                <a:lnTo>
                  <a:pt x="622069" y="55337"/>
                </a:lnTo>
                <a:lnTo>
                  <a:pt x="592530" y="93571"/>
                </a:lnTo>
                <a:lnTo>
                  <a:pt x="573485" y="138697"/>
                </a:lnTo>
                <a:lnTo>
                  <a:pt x="566737" y="188912"/>
                </a:lnTo>
                <a:lnTo>
                  <a:pt x="573485" y="239131"/>
                </a:lnTo>
                <a:lnTo>
                  <a:pt x="592530" y="284258"/>
                </a:lnTo>
                <a:lnTo>
                  <a:pt x="622069" y="322492"/>
                </a:lnTo>
                <a:lnTo>
                  <a:pt x="660303" y="352032"/>
                </a:lnTo>
                <a:lnTo>
                  <a:pt x="705430" y="371076"/>
                </a:lnTo>
                <a:lnTo>
                  <a:pt x="755650" y="377825"/>
                </a:lnTo>
                <a:lnTo>
                  <a:pt x="805869" y="371076"/>
                </a:lnTo>
                <a:lnTo>
                  <a:pt x="850996" y="352032"/>
                </a:lnTo>
                <a:lnTo>
                  <a:pt x="889230" y="322492"/>
                </a:lnTo>
                <a:lnTo>
                  <a:pt x="918769" y="284258"/>
                </a:lnTo>
                <a:lnTo>
                  <a:pt x="937814" y="239131"/>
                </a:lnTo>
                <a:lnTo>
                  <a:pt x="944562" y="188912"/>
                </a:lnTo>
                <a:lnTo>
                  <a:pt x="937814" y="138697"/>
                </a:lnTo>
                <a:lnTo>
                  <a:pt x="918769" y="93571"/>
                </a:lnTo>
                <a:lnTo>
                  <a:pt x="889230" y="55337"/>
                </a:lnTo>
                <a:lnTo>
                  <a:pt x="850996" y="25795"/>
                </a:lnTo>
                <a:lnTo>
                  <a:pt x="805869" y="6749"/>
                </a:lnTo>
                <a:lnTo>
                  <a:pt x="755650" y="0"/>
                </a:lnTo>
                <a:close/>
              </a:path>
              <a:path w="1511300" h="377825">
                <a:moveTo>
                  <a:pt x="188912" y="0"/>
                </a:moveTo>
                <a:lnTo>
                  <a:pt x="138688" y="6749"/>
                </a:lnTo>
                <a:lnTo>
                  <a:pt x="93560" y="25795"/>
                </a:lnTo>
                <a:lnTo>
                  <a:pt x="55327" y="55337"/>
                </a:lnTo>
                <a:lnTo>
                  <a:pt x="25789" y="93571"/>
                </a:lnTo>
                <a:lnTo>
                  <a:pt x="6747" y="138697"/>
                </a:lnTo>
                <a:lnTo>
                  <a:pt x="0" y="188912"/>
                </a:lnTo>
                <a:lnTo>
                  <a:pt x="6747" y="239131"/>
                </a:lnTo>
                <a:lnTo>
                  <a:pt x="25789" y="284258"/>
                </a:lnTo>
                <a:lnTo>
                  <a:pt x="55327" y="322492"/>
                </a:lnTo>
                <a:lnTo>
                  <a:pt x="93560" y="352032"/>
                </a:lnTo>
                <a:lnTo>
                  <a:pt x="138688" y="371076"/>
                </a:lnTo>
                <a:lnTo>
                  <a:pt x="188912" y="377825"/>
                </a:lnTo>
                <a:lnTo>
                  <a:pt x="239127" y="371076"/>
                </a:lnTo>
                <a:lnTo>
                  <a:pt x="284253" y="352032"/>
                </a:lnTo>
                <a:lnTo>
                  <a:pt x="322487" y="322492"/>
                </a:lnTo>
                <a:lnTo>
                  <a:pt x="352029" y="284258"/>
                </a:lnTo>
                <a:lnTo>
                  <a:pt x="371075" y="239131"/>
                </a:lnTo>
                <a:lnTo>
                  <a:pt x="377825" y="188912"/>
                </a:lnTo>
                <a:lnTo>
                  <a:pt x="371075" y="138697"/>
                </a:lnTo>
                <a:lnTo>
                  <a:pt x="352029" y="93571"/>
                </a:lnTo>
                <a:lnTo>
                  <a:pt x="322487" y="55337"/>
                </a:lnTo>
                <a:lnTo>
                  <a:pt x="284253" y="25795"/>
                </a:lnTo>
                <a:lnTo>
                  <a:pt x="239127" y="6749"/>
                </a:lnTo>
                <a:lnTo>
                  <a:pt x="188912" y="0"/>
                </a:lnTo>
                <a:close/>
              </a:path>
            </a:pathLst>
          </a:custGeom>
          <a:solidFill>
            <a:srgbClr val="009D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CaixaDeTexto 9"/>
          <p:cNvSpPr txBox="1"/>
          <p:nvPr/>
        </p:nvSpPr>
        <p:spPr>
          <a:xfrm>
            <a:off x="1752600" y="754775"/>
            <a:ext cx="93987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Desafios</a:t>
            </a:r>
            <a:r>
              <a:rPr lang="en-GB" sz="72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para o </a:t>
            </a:r>
            <a:r>
              <a:rPr lang="en-GB" sz="7200" baseline="30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Desenvolvimento</a:t>
            </a:r>
            <a:endParaRPr lang="en-GB" sz="7200" baseline="30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object 4"/>
          <p:cNvSpPr txBox="1"/>
          <p:nvPr/>
        </p:nvSpPr>
        <p:spPr>
          <a:xfrm>
            <a:off x="1600200" y="6121400"/>
            <a:ext cx="9220200" cy="109773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endParaRPr lang="pt-BR" sz="3400" spc="185" dirty="0">
              <a:solidFill>
                <a:srgbClr val="312783"/>
              </a:solidFill>
              <a:latin typeface="Arial"/>
              <a:cs typeface="Arial"/>
            </a:endParaRP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endParaRPr sz="3400" dirty="0">
              <a:latin typeface="Arial"/>
              <a:cs typeface="Arial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1524000" y="5359400"/>
            <a:ext cx="16611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 smtClean="0">
                <a:solidFill>
                  <a:srgbClr val="002060"/>
                </a:solidFill>
              </a:rPr>
              <a:t>Em 2015, o turismo cresceu 4,5% em relação ao ano anterior e movimentou </a:t>
            </a:r>
            <a:r>
              <a:rPr lang="pt-BR" sz="3600" b="1" dirty="0" smtClean="0">
                <a:solidFill>
                  <a:srgbClr val="002060"/>
                </a:solidFill>
              </a:rPr>
              <a:t>R$ 316 milhões</a:t>
            </a:r>
            <a:r>
              <a:rPr lang="pt-BR" sz="3600" dirty="0" smtClean="0">
                <a:solidFill>
                  <a:srgbClr val="002060"/>
                </a:solidFill>
              </a:rPr>
              <a:t> em Corumbá, a 419 quilômetros de Campo Grande. Foram </a:t>
            </a:r>
            <a:r>
              <a:rPr lang="pt-BR" sz="3600" b="1" dirty="0" smtClean="0">
                <a:solidFill>
                  <a:srgbClr val="002060"/>
                </a:solidFill>
              </a:rPr>
              <a:t>214.500 mil </a:t>
            </a:r>
            <a:r>
              <a:rPr lang="pt-BR" sz="3600" dirty="0" smtClean="0">
                <a:solidFill>
                  <a:srgbClr val="002060"/>
                </a:solidFill>
              </a:rPr>
              <a:t>visitantes.</a:t>
            </a:r>
            <a:endParaRPr lang="pt-BR" sz="3600" dirty="0">
              <a:solidFill>
                <a:srgbClr val="002060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524000" y="7493000"/>
            <a:ext cx="16535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 smtClean="0">
                <a:solidFill>
                  <a:srgbClr val="002060"/>
                </a:solidFill>
              </a:rPr>
              <a:t>O montante movimentado pelo turismo corresponde a </a:t>
            </a:r>
            <a:r>
              <a:rPr lang="pt-BR" sz="3600" b="1" dirty="0" smtClean="0">
                <a:solidFill>
                  <a:srgbClr val="002060"/>
                </a:solidFill>
              </a:rPr>
              <a:t>8,4% do PIB </a:t>
            </a:r>
            <a:r>
              <a:rPr lang="pt-BR" sz="3600" dirty="0" smtClean="0">
                <a:solidFill>
                  <a:srgbClr val="002060"/>
                </a:solidFill>
              </a:rPr>
              <a:t>(Produto Interno Bruto) do município e o setor foi responsável pela geração de </a:t>
            </a:r>
            <a:r>
              <a:rPr lang="pt-BR" sz="3600" b="1" dirty="0" smtClean="0">
                <a:solidFill>
                  <a:srgbClr val="002060"/>
                </a:solidFill>
              </a:rPr>
              <a:t>970 empregos diretos </a:t>
            </a:r>
            <a:r>
              <a:rPr lang="pt-BR" sz="3600" dirty="0" smtClean="0">
                <a:solidFill>
                  <a:srgbClr val="002060"/>
                </a:solidFill>
              </a:rPr>
              <a:t>mais </a:t>
            </a:r>
            <a:r>
              <a:rPr lang="pt-BR" sz="3600" b="1" dirty="0" smtClean="0">
                <a:solidFill>
                  <a:srgbClr val="002060"/>
                </a:solidFill>
              </a:rPr>
              <a:t>1207 indiretos</a:t>
            </a:r>
            <a:r>
              <a:rPr lang="pt-BR" sz="3600" dirty="0" smtClean="0">
                <a:solidFill>
                  <a:srgbClr val="002060"/>
                </a:solidFill>
              </a:rPr>
              <a:t>.</a:t>
            </a:r>
            <a:endParaRPr lang="pt-BR" sz="3600" dirty="0">
              <a:solidFill>
                <a:srgbClr val="002060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1600200" y="9779000"/>
            <a:ext cx="1584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 smtClean="0">
                <a:solidFill>
                  <a:srgbClr val="002060"/>
                </a:solidFill>
              </a:rPr>
              <a:t>A </a:t>
            </a:r>
            <a:r>
              <a:rPr lang="pt-BR" sz="3600" b="1" dirty="0" smtClean="0">
                <a:solidFill>
                  <a:srgbClr val="002060"/>
                </a:solidFill>
              </a:rPr>
              <a:t>pesca esportiva </a:t>
            </a:r>
            <a:r>
              <a:rPr lang="pt-BR" sz="3600" dirty="0" smtClean="0">
                <a:solidFill>
                  <a:srgbClr val="002060"/>
                </a:solidFill>
              </a:rPr>
              <a:t>motivou </a:t>
            </a:r>
            <a:r>
              <a:rPr lang="pt-BR" sz="3600" b="1" dirty="0" smtClean="0">
                <a:solidFill>
                  <a:srgbClr val="002060"/>
                </a:solidFill>
              </a:rPr>
              <a:t>24%</a:t>
            </a:r>
            <a:r>
              <a:rPr lang="pt-BR" sz="3600" dirty="0" smtClean="0">
                <a:solidFill>
                  <a:srgbClr val="002060"/>
                </a:solidFill>
              </a:rPr>
              <a:t> do total de turistas. Em seguida aparecem os </a:t>
            </a:r>
            <a:r>
              <a:rPr lang="pt-BR" sz="3600" b="1" dirty="0" smtClean="0">
                <a:solidFill>
                  <a:srgbClr val="002060"/>
                </a:solidFill>
              </a:rPr>
              <a:t>ecoturistas </a:t>
            </a:r>
            <a:r>
              <a:rPr lang="pt-BR" sz="3600" dirty="0" smtClean="0">
                <a:solidFill>
                  <a:srgbClr val="002060"/>
                </a:solidFill>
              </a:rPr>
              <a:t>que buscam a </a:t>
            </a:r>
            <a:r>
              <a:rPr lang="pt-BR" sz="3600" b="1" dirty="0" smtClean="0">
                <a:solidFill>
                  <a:srgbClr val="002060"/>
                </a:solidFill>
              </a:rPr>
              <a:t>Estrada Parque</a:t>
            </a:r>
            <a:r>
              <a:rPr lang="pt-BR" sz="3600" dirty="0" smtClean="0">
                <a:solidFill>
                  <a:srgbClr val="002060"/>
                </a:solidFill>
              </a:rPr>
              <a:t> Pantanal Sul, </a:t>
            </a:r>
            <a:r>
              <a:rPr lang="pt-BR" sz="3600" b="1" dirty="0" smtClean="0">
                <a:solidFill>
                  <a:srgbClr val="002060"/>
                </a:solidFill>
              </a:rPr>
              <a:t>com 12,5%.</a:t>
            </a:r>
            <a:endParaRPr lang="pt-BR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130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9"/>
            <a:ext cx="19050000" cy="2529839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3792200" y="534669"/>
            <a:ext cx="4001007" cy="838691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algn="r"/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Agricultura </a:t>
            </a:r>
            <a:r>
              <a:rPr lang="pt-BR" sz="2600" b="1" dirty="0" err="1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Sustent</a:t>
            </a:r>
            <a:r>
              <a:rPr lang="en-US" sz="2600" b="1" dirty="0" err="1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ável</a:t>
            </a:r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b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Bioma Pantanal</a:t>
            </a:r>
            <a:endParaRPr lang="pt-BR" sz="2600" b="1" dirty="0">
              <a:solidFill>
                <a:srgbClr val="009DC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92300" y="4257040"/>
            <a:ext cx="8373109" cy="73096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5000"/>
              </a:lnSpc>
              <a:spcBef>
                <a:spcPts val="700"/>
              </a:spcBef>
            </a:pPr>
            <a:r>
              <a:rPr lang="pt-BR" sz="4600" dirty="0" smtClean="0">
                <a:latin typeface="Arial" charset="0"/>
                <a:cs typeface="Arial" charset="0"/>
              </a:rPr>
              <a:t>Turismo </a:t>
            </a:r>
            <a:endParaRPr sz="4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05000" y="3432175"/>
            <a:ext cx="1511300" cy="377825"/>
          </a:xfrm>
          <a:custGeom>
            <a:avLst/>
            <a:gdLst/>
            <a:ahLst/>
            <a:cxnLst/>
            <a:rect l="l" t="t" r="r" b="b"/>
            <a:pathLst>
              <a:path w="1511300" h="377825">
                <a:moveTo>
                  <a:pt x="1322387" y="0"/>
                </a:moveTo>
                <a:lnTo>
                  <a:pt x="1272172" y="6749"/>
                </a:lnTo>
                <a:lnTo>
                  <a:pt x="1227046" y="25795"/>
                </a:lnTo>
                <a:lnTo>
                  <a:pt x="1188812" y="55337"/>
                </a:lnTo>
                <a:lnTo>
                  <a:pt x="1159270" y="93571"/>
                </a:lnTo>
                <a:lnTo>
                  <a:pt x="1140224" y="138697"/>
                </a:lnTo>
                <a:lnTo>
                  <a:pt x="1133475" y="188912"/>
                </a:lnTo>
                <a:lnTo>
                  <a:pt x="1140224" y="239131"/>
                </a:lnTo>
                <a:lnTo>
                  <a:pt x="1159270" y="284258"/>
                </a:lnTo>
                <a:lnTo>
                  <a:pt x="1188812" y="322492"/>
                </a:lnTo>
                <a:lnTo>
                  <a:pt x="1227046" y="352032"/>
                </a:lnTo>
                <a:lnTo>
                  <a:pt x="1272172" y="371076"/>
                </a:lnTo>
                <a:lnTo>
                  <a:pt x="1322387" y="377825"/>
                </a:lnTo>
                <a:lnTo>
                  <a:pt x="1372611" y="371076"/>
                </a:lnTo>
                <a:lnTo>
                  <a:pt x="1417739" y="352032"/>
                </a:lnTo>
                <a:lnTo>
                  <a:pt x="1455972" y="322492"/>
                </a:lnTo>
                <a:lnTo>
                  <a:pt x="1485510" y="284258"/>
                </a:lnTo>
                <a:lnTo>
                  <a:pt x="1504552" y="239131"/>
                </a:lnTo>
                <a:lnTo>
                  <a:pt x="1511300" y="188912"/>
                </a:lnTo>
                <a:lnTo>
                  <a:pt x="1504552" y="138697"/>
                </a:lnTo>
                <a:lnTo>
                  <a:pt x="1485510" y="93571"/>
                </a:lnTo>
                <a:lnTo>
                  <a:pt x="1455972" y="55337"/>
                </a:lnTo>
                <a:lnTo>
                  <a:pt x="1417739" y="25795"/>
                </a:lnTo>
                <a:lnTo>
                  <a:pt x="1372611" y="6749"/>
                </a:lnTo>
                <a:lnTo>
                  <a:pt x="1322387" y="0"/>
                </a:lnTo>
                <a:close/>
              </a:path>
              <a:path w="1511300" h="377825">
                <a:moveTo>
                  <a:pt x="755650" y="0"/>
                </a:moveTo>
                <a:lnTo>
                  <a:pt x="705430" y="6749"/>
                </a:lnTo>
                <a:lnTo>
                  <a:pt x="660303" y="25795"/>
                </a:lnTo>
                <a:lnTo>
                  <a:pt x="622069" y="55337"/>
                </a:lnTo>
                <a:lnTo>
                  <a:pt x="592530" y="93571"/>
                </a:lnTo>
                <a:lnTo>
                  <a:pt x="573485" y="138697"/>
                </a:lnTo>
                <a:lnTo>
                  <a:pt x="566737" y="188912"/>
                </a:lnTo>
                <a:lnTo>
                  <a:pt x="573485" y="239131"/>
                </a:lnTo>
                <a:lnTo>
                  <a:pt x="592530" y="284258"/>
                </a:lnTo>
                <a:lnTo>
                  <a:pt x="622069" y="322492"/>
                </a:lnTo>
                <a:lnTo>
                  <a:pt x="660303" y="352032"/>
                </a:lnTo>
                <a:lnTo>
                  <a:pt x="705430" y="371076"/>
                </a:lnTo>
                <a:lnTo>
                  <a:pt x="755650" y="377825"/>
                </a:lnTo>
                <a:lnTo>
                  <a:pt x="805869" y="371076"/>
                </a:lnTo>
                <a:lnTo>
                  <a:pt x="850996" y="352032"/>
                </a:lnTo>
                <a:lnTo>
                  <a:pt x="889230" y="322492"/>
                </a:lnTo>
                <a:lnTo>
                  <a:pt x="918769" y="284258"/>
                </a:lnTo>
                <a:lnTo>
                  <a:pt x="937814" y="239131"/>
                </a:lnTo>
                <a:lnTo>
                  <a:pt x="944562" y="188912"/>
                </a:lnTo>
                <a:lnTo>
                  <a:pt x="937814" y="138697"/>
                </a:lnTo>
                <a:lnTo>
                  <a:pt x="918769" y="93571"/>
                </a:lnTo>
                <a:lnTo>
                  <a:pt x="889230" y="55337"/>
                </a:lnTo>
                <a:lnTo>
                  <a:pt x="850996" y="25795"/>
                </a:lnTo>
                <a:lnTo>
                  <a:pt x="805869" y="6749"/>
                </a:lnTo>
                <a:lnTo>
                  <a:pt x="755650" y="0"/>
                </a:lnTo>
                <a:close/>
              </a:path>
              <a:path w="1511300" h="377825">
                <a:moveTo>
                  <a:pt x="188912" y="0"/>
                </a:moveTo>
                <a:lnTo>
                  <a:pt x="138688" y="6749"/>
                </a:lnTo>
                <a:lnTo>
                  <a:pt x="93560" y="25795"/>
                </a:lnTo>
                <a:lnTo>
                  <a:pt x="55327" y="55337"/>
                </a:lnTo>
                <a:lnTo>
                  <a:pt x="25789" y="93571"/>
                </a:lnTo>
                <a:lnTo>
                  <a:pt x="6747" y="138697"/>
                </a:lnTo>
                <a:lnTo>
                  <a:pt x="0" y="188912"/>
                </a:lnTo>
                <a:lnTo>
                  <a:pt x="6747" y="239131"/>
                </a:lnTo>
                <a:lnTo>
                  <a:pt x="25789" y="284258"/>
                </a:lnTo>
                <a:lnTo>
                  <a:pt x="55327" y="322492"/>
                </a:lnTo>
                <a:lnTo>
                  <a:pt x="93560" y="352032"/>
                </a:lnTo>
                <a:lnTo>
                  <a:pt x="138688" y="371076"/>
                </a:lnTo>
                <a:lnTo>
                  <a:pt x="188912" y="377825"/>
                </a:lnTo>
                <a:lnTo>
                  <a:pt x="239127" y="371076"/>
                </a:lnTo>
                <a:lnTo>
                  <a:pt x="284253" y="352032"/>
                </a:lnTo>
                <a:lnTo>
                  <a:pt x="322487" y="322492"/>
                </a:lnTo>
                <a:lnTo>
                  <a:pt x="352029" y="284258"/>
                </a:lnTo>
                <a:lnTo>
                  <a:pt x="371075" y="239131"/>
                </a:lnTo>
                <a:lnTo>
                  <a:pt x="377825" y="188912"/>
                </a:lnTo>
                <a:lnTo>
                  <a:pt x="371075" y="138697"/>
                </a:lnTo>
                <a:lnTo>
                  <a:pt x="352029" y="93571"/>
                </a:lnTo>
                <a:lnTo>
                  <a:pt x="322487" y="55337"/>
                </a:lnTo>
                <a:lnTo>
                  <a:pt x="284253" y="25795"/>
                </a:lnTo>
                <a:lnTo>
                  <a:pt x="239127" y="6749"/>
                </a:lnTo>
                <a:lnTo>
                  <a:pt x="188912" y="0"/>
                </a:lnTo>
                <a:close/>
              </a:path>
            </a:pathLst>
          </a:custGeom>
          <a:solidFill>
            <a:srgbClr val="009D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CaixaDeTexto 9"/>
          <p:cNvSpPr txBox="1"/>
          <p:nvPr/>
        </p:nvSpPr>
        <p:spPr>
          <a:xfrm>
            <a:off x="1752600" y="754775"/>
            <a:ext cx="93987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Desafios</a:t>
            </a:r>
            <a:r>
              <a:rPr lang="en-GB" sz="72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para o </a:t>
            </a:r>
            <a:r>
              <a:rPr lang="en-GB" sz="7200" baseline="30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Desenvolvimento</a:t>
            </a:r>
            <a:endParaRPr lang="en-GB" sz="7200" baseline="30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object 4"/>
          <p:cNvSpPr txBox="1"/>
          <p:nvPr/>
        </p:nvSpPr>
        <p:spPr>
          <a:xfrm>
            <a:off x="1600200" y="6121400"/>
            <a:ext cx="7010400" cy="4149853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Inexistência </a:t>
            </a:r>
            <a:r>
              <a:rPr lang="pt-BR" sz="3400" spc="185" dirty="0">
                <a:solidFill>
                  <a:srgbClr val="312783"/>
                </a:solidFill>
                <a:latin typeface="Arial"/>
                <a:cs typeface="Arial"/>
              </a:rPr>
              <a:t>de esquema integrado de turismo científico no </a:t>
            </a: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Pantanal.</a:t>
            </a: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endParaRPr lang="pt-BR" sz="3400" spc="185" dirty="0" smtClean="0">
              <a:solidFill>
                <a:srgbClr val="312783"/>
              </a:solidFill>
              <a:latin typeface="Arial"/>
              <a:cs typeface="Arial"/>
            </a:endParaRP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integrar </a:t>
            </a:r>
            <a:r>
              <a:rPr lang="pt-BR" sz="3400" spc="185" dirty="0">
                <a:solidFill>
                  <a:srgbClr val="312783"/>
                </a:solidFill>
                <a:latin typeface="Arial"/>
                <a:cs typeface="Arial"/>
              </a:rPr>
              <a:t>atividades econômicas já tradicionalmente realizadas com novas </a:t>
            </a: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alternativas.</a:t>
            </a:r>
            <a:endParaRPr lang="pt-BR" sz="3400" spc="185" dirty="0">
              <a:solidFill>
                <a:srgbClr val="312783"/>
              </a:solidFill>
              <a:latin typeface="Arial"/>
              <a:cs typeface="Arial"/>
            </a:endParaRP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endParaRPr sz="3400" dirty="0">
              <a:latin typeface="Arial"/>
              <a:cs typeface="Arial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4097000" y="10464800"/>
            <a:ext cx="3639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http://cienciaeturismo.blogspot.com</a:t>
            </a:r>
            <a:endParaRPr lang="pt-BR" dirty="0"/>
          </a:p>
        </p:txBody>
      </p:sp>
      <p:pic>
        <p:nvPicPr>
          <p:cNvPr id="60418" name="Picture 2" descr="G:\Reunião BID\GrpSciLinkPantanalAguColetSolo_20080719_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34600" y="5436076"/>
            <a:ext cx="7543800" cy="50213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7130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9"/>
            <a:ext cx="19050000" cy="2529839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3792200" y="534669"/>
            <a:ext cx="4001007" cy="838691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algn="r"/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Agricultura </a:t>
            </a:r>
            <a:r>
              <a:rPr lang="pt-BR" sz="2600" b="1" dirty="0" err="1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Sustent</a:t>
            </a:r>
            <a:r>
              <a:rPr lang="en-US" sz="2600" b="1" dirty="0" err="1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ável</a:t>
            </a:r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b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Bioma Pantanal</a:t>
            </a:r>
            <a:endParaRPr lang="pt-BR" sz="2600" b="1" dirty="0">
              <a:solidFill>
                <a:srgbClr val="009DC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92300" y="4257040"/>
            <a:ext cx="8373109" cy="73096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5000"/>
              </a:lnSpc>
              <a:spcBef>
                <a:spcPts val="700"/>
              </a:spcBef>
            </a:pPr>
            <a:r>
              <a:rPr lang="pt-BR" sz="4600" dirty="0" smtClean="0">
                <a:latin typeface="Arial" charset="0"/>
                <a:cs typeface="Arial" charset="0"/>
              </a:rPr>
              <a:t>Turismo </a:t>
            </a:r>
            <a:endParaRPr sz="4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05000" y="3432175"/>
            <a:ext cx="1511300" cy="377825"/>
          </a:xfrm>
          <a:custGeom>
            <a:avLst/>
            <a:gdLst/>
            <a:ahLst/>
            <a:cxnLst/>
            <a:rect l="l" t="t" r="r" b="b"/>
            <a:pathLst>
              <a:path w="1511300" h="377825">
                <a:moveTo>
                  <a:pt x="1322387" y="0"/>
                </a:moveTo>
                <a:lnTo>
                  <a:pt x="1272172" y="6749"/>
                </a:lnTo>
                <a:lnTo>
                  <a:pt x="1227046" y="25795"/>
                </a:lnTo>
                <a:lnTo>
                  <a:pt x="1188812" y="55337"/>
                </a:lnTo>
                <a:lnTo>
                  <a:pt x="1159270" y="93571"/>
                </a:lnTo>
                <a:lnTo>
                  <a:pt x="1140224" y="138697"/>
                </a:lnTo>
                <a:lnTo>
                  <a:pt x="1133475" y="188912"/>
                </a:lnTo>
                <a:lnTo>
                  <a:pt x="1140224" y="239131"/>
                </a:lnTo>
                <a:lnTo>
                  <a:pt x="1159270" y="284258"/>
                </a:lnTo>
                <a:lnTo>
                  <a:pt x="1188812" y="322492"/>
                </a:lnTo>
                <a:lnTo>
                  <a:pt x="1227046" y="352032"/>
                </a:lnTo>
                <a:lnTo>
                  <a:pt x="1272172" y="371076"/>
                </a:lnTo>
                <a:lnTo>
                  <a:pt x="1322387" y="377825"/>
                </a:lnTo>
                <a:lnTo>
                  <a:pt x="1372611" y="371076"/>
                </a:lnTo>
                <a:lnTo>
                  <a:pt x="1417739" y="352032"/>
                </a:lnTo>
                <a:lnTo>
                  <a:pt x="1455972" y="322492"/>
                </a:lnTo>
                <a:lnTo>
                  <a:pt x="1485510" y="284258"/>
                </a:lnTo>
                <a:lnTo>
                  <a:pt x="1504552" y="239131"/>
                </a:lnTo>
                <a:lnTo>
                  <a:pt x="1511300" y="188912"/>
                </a:lnTo>
                <a:lnTo>
                  <a:pt x="1504552" y="138697"/>
                </a:lnTo>
                <a:lnTo>
                  <a:pt x="1485510" y="93571"/>
                </a:lnTo>
                <a:lnTo>
                  <a:pt x="1455972" y="55337"/>
                </a:lnTo>
                <a:lnTo>
                  <a:pt x="1417739" y="25795"/>
                </a:lnTo>
                <a:lnTo>
                  <a:pt x="1372611" y="6749"/>
                </a:lnTo>
                <a:lnTo>
                  <a:pt x="1322387" y="0"/>
                </a:lnTo>
                <a:close/>
              </a:path>
              <a:path w="1511300" h="377825">
                <a:moveTo>
                  <a:pt x="755650" y="0"/>
                </a:moveTo>
                <a:lnTo>
                  <a:pt x="705430" y="6749"/>
                </a:lnTo>
                <a:lnTo>
                  <a:pt x="660303" y="25795"/>
                </a:lnTo>
                <a:lnTo>
                  <a:pt x="622069" y="55337"/>
                </a:lnTo>
                <a:lnTo>
                  <a:pt x="592530" y="93571"/>
                </a:lnTo>
                <a:lnTo>
                  <a:pt x="573485" y="138697"/>
                </a:lnTo>
                <a:lnTo>
                  <a:pt x="566737" y="188912"/>
                </a:lnTo>
                <a:lnTo>
                  <a:pt x="573485" y="239131"/>
                </a:lnTo>
                <a:lnTo>
                  <a:pt x="592530" y="284258"/>
                </a:lnTo>
                <a:lnTo>
                  <a:pt x="622069" y="322492"/>
                </a:lnTo>
                <a:lnTo>
                  <a:pt x="660303" y="352032"/>
                </a:lnTo>
                <a:lnTo>
                  <a:pt x="705430" y="371076"/>
                </a:lnTo>
                <a:lnTo>
                  <a:pt x="755650" y="377825"/>
                </a:lnTo>
                <a:lnTo>
                  <a:pt x="805869" y="371076"/>
                </a:lnTo>
                <a:lnTo>
                  <a:pt x="850996" y="352032"/>
                </a:lnTo>
                <a:lnTo>
                  <a:pt x="889230" y="322492"/>
                </a:lnTo>
                <a:lnTo>
                  <a:pt x="918769" y="284258"/>
                </a:lnTo>
                <a:lnTo>
                  <a:pt x="937814" y="239131"/>
                </a:lnTo>
                <a:lnTo>
                  <a:pt x="944562" y="188912"/>
                </a:lnTo>
                <a:lnTo>
                  <a:pt x="937814" y="138697"/>
                </a:lnTo>
                <a:lnTo>
                  <a:pt x="918769" y="93571"/>
                </a:lnTo>
                <a:lnTo>
                  <a:pt x="889230" y="55337"/>
                </a:lnTo>
                <a:lnTo>
                  <a:pt x="850996" y="25795"/>
                </a:lnTo>
                <a:lnTo>
                  <a:pt x="805869" y="6749"/>
                </a:lnTo>
                <a:lnTo>
                  <a:pt x="755650" y="0"/>
                </a:lnTo>
                <a:close/>
              </a:path>
              <a:path w="1511300" h="377825">
                <a:moveTo>
                  <a:pt x="188912" y="0"/>
                </a:moveTo>
                <a:lnTo>
                  <a:pt x="138688" y="6749"/>
                </a:lnTo>
                <a:lnTo>
                  <a:pt x="93560" y="25795"/>
                </a:lnTo>
                <a:lnTo>
                  <a:pt x="55327" y="55337"/>
                </a:lnTo>
                <a:lnTo>
                  <a:pt x="25789" y="93571"/>
                </a:lnTo>
                <a:lnTo>
                  <a:pt x="6747" y="138697"/>
                </a:lnTo>
                <a:lnTo>
                  <a:pt x="0" y="188912"/>
                </a:lnTo>
                <a:lnTo>
                  <a:pt x="6747" y="239131"/>
                </a:lnTo>
                <a:lnTo>
                  <a:pt x="25789" y="284258"/>
                </a:lnTo>
                <a:lnTo>
                  <a:pt x="55327" y="322492"/>
                </a:lnTo>
                <a:lnTo>
                  <a:pt x="93560" y="352032"/>
                </a:lnTo>
                <a:lnTo>
                  <a:pt x="138688" y="371076"/>
                </a:lnTo>
                <a:lnTo>
                  <a:pt x="188912" y="377825"/>
                </a:lnTo>
                <a:lnTo>
                  <a:pt x="239127" y="371076"/>
                </a:lnTo>
                <a:lnTo>
                  <a:pt x="284253" y="352032"/>
                </a:lnTo>
                <a:lnTo>
                  <a:pt x="322487" y="322492"/>
                </a:lnTo>
                <a:lnTo>
                  <a:pt x="352029" y="284258"/>
                </a:lnTo>
                <a:lnTo>
                  <a:pt x="371075" y="239131"/>
                </a:lnTo>
                <a:lnTo>
                  <a:pt x="377825" y="188912"/>
                </a:lnTo>
                <a:lnTo>
                  <a:pt x="371075" y="138697"/>
                </a:lnTo>
                <a:lnTo>
                  <a:pt x="352029" y="93571"/>
                </a:lnTo>
                <a:lnTo>
                  <a:pt x="322487" y="55337"/>
                </a:lnTo>
                <a:lnTo>
                  <a:pt x="284253" y="25795"/>
                </a:lnTo>
                <a:lnTo>
                  <a:pt x="239127" y="6749"/>
                </a:lnTo>
                <a:lnTo>
                  <a:pt x="188912" y="0"/>
                </a:lnTo>
                <a:close/>
              </a:path>
            </a:pathLst>
          </a:custGeom>
          <a:solidFill>
            <a:srgbClr val="009D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CaixaDeTexto 9"/>
          <p:cNvSpPr txBox="1"/>
          <p:nvPr/>
        </p:nvSpPr>
        <p:spPr>
          <a:xfrm>
            <a:off x="1752600" y="754775"/>
            <a:ext cx="93987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Desafios</a:t>
            </a:r>
            <a:r>
              <a:rPr lang="en-GB" sz="72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para o </a:t>
            </a:r>
            <a:r>
              <a:rPr lang="en-GB" sz="7200" baseline="30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Desenvolvimento</a:t>
            </a:r>
            <a:endParaRPr lang="en-GB" sz="7200" baseline="30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object 4"/>
          <p:cNvSpPr txBox="1"/>
          <p:nvPr/>
        </p:nvSpPr>
        <p:spPr>
          <a:xfrm>
            <a:off x="990600" y="5435600"/>
            <a:ext cx="9372600" cy="4701286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Identificar proprietários com perfil diferenciado e dispostos.</a:t>
            </a: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endParaRPr lang="pt-BR" sz="3400" spc="185" dirty="0" smtClean="0">
              <a:solidFill>
                <a:srgbClr val="312783"/>
              </a:solidFill>
              <a:latin typeface="Arial"/>
              <a:cs typeface="Arial"/>
            </a:endParaRP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Desenvolver modelos e alternativas viáveis, que permitam a integração de diferentes atividades econômicas de produtos ou serviços.</a:t>
            </a: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endParaRPr lang="pt-BR" sz="3400" spc="185" dirty="0" smtClean="0">
              <a:solidFill>
                <a:srgbClr val="312783"/>
              </a:solidFill>
              <a:latin typeface="Arial"/>
              <a:cs typeface="Arial"/>
            </a:endParaRP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Promover a adoção dos novos modelos.</a:t>
            </a:r>
            <a:endParaRPr lang="pt-BR" sz="3400" spc="185" dirty="0">
              <a:solidFill>
                <a:srgbClr val="312783"/>
              </a:solidFill>
              <a:latin typeface="Arial"/>
              <a:cs typeface="Arial"/>
            </a:endParaRPr>
          </a:p>
        </p:txBody>
      </p:sp>
      <p:sp>
        <p:nvSpPr>
          <p:cNvPr id="65538" name="AutoShape 2" descr="Homem Pantanei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5539" name="Picture 3" descr="G:\Reunião BID\download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53800" y="5740400"/>
            <a:ext cx="6641475" cy="441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7130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9"/>
            <a:ext cx="19050000" cy="2529839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3792200" y="534669"/>
            <a:ext cx="4001007" cy="838691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algn="r"/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Agricultura </a:t>
            </a:r>
            <a:r>
              <a:rPr lang="pt-BR" sz="2600" b="1" dirty="0" err="1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Sustent</a:t>
            </a:r>
            <a:r>
              <a:rPr lang="en-US" sz="2600" b="1" dirty="0" err="1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ável</a:t>
            </a:r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b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Bioma Pantanal</a:t>
            </a:r>
            <a:endParaRPr lang="pt-BR" sz="2600" b="1" dirty="0">
              <a:solidFill>
                <a:srgbClr val="009DC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92300" y="4257040"/>
            <a:ext cx="8373109" cy="73096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5000"/>
              </a:lnSpc>
              <a:spcBef>
                <a:spcPts val="700"/>
              </a:spcBef>
            </a:pPr>
            <a:r>
              <a:rPr lang="pt-BR" sz="4600" dirty="0" smtClean="0">
                <a:latin typeface="Arial" charset="0"/>
                <a:ea typeface="Arial" charset="0"/>
                <a:cs typeface="Arial" charset="0"/>
              </a:rPr>
              <a:t>Pantanal</a:t>
            </a:r>
            <a:endParaRPr sz="4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95400" y="5567881"/>
            <a:ext cx="8373109" cy="5316839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O </a:t>
            </a:r>
            <a:r>
              <a:rPr lang="pt-BR" sz="3400" spc="185" dirty="0">
                <a:solidFill>
                  <a:srgbClr val="312783"/>
                </a:solidFill>
                <a:latin typeface="Arial"/>
                <a:cs typeface="Arial"/>
              </a:rPr>
              <a:t>Pantanal possui </a:t>
            </a: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recursos </a:t>
            </a:r>
            <a:r>
              <a:rPr lang="pt-BR" sz="3400" spc="185" dirty="0">
                <a:solidFill>
                  <a:srgbClr val="312783"/>
                </a:solidFill>
                <a:latin typeface="Arial"/>
                <a:cs typeface="Arial"/>
              </a:rPr>
              <a:t>naturais, biodiversidade e belezas cênicas. </a:t>
            </a:r>
            <a:endParaRPr lang="pt-BR" sz="3400" spc="185" dirty="0" smtClean="0">
              <a:solidFill>
                <a:srgbClr val="312783"/>
              </a:solidFill>
              <a:latin typeface="Arial"/>
              <a:cs typeface="Arial"/>
            </a:endParaRP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endParaRPr lang="pt-BR" sz="3400" spc="185" dirty="0">
              <a:solidFill>
                <a:srgbClr val="312783"/>
              </a:solidFill>
              <a:latin typeface="Arial"/>
              <a:cs typeface="Arial"/>
            </a:endParaRP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É </a:t>
            </a:r>
            <a:r>
              <a:rPr lang="pt-BR" sz="3400" spc="185" dirty="0">
                <a:solidFill>
                  <a:srgbClr val="312783"/>
                </a:solidFill>
                <a:latin typeface="Arial"/>
                <a:cs typeface="Arial"/>
              </a:rPr>
              <a:t>o </a:t>
            </a: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bioma </a:t>
            </a:r>
            <a:r>
              <a:rPr lang="pt-BR" sz="3400" spc="185" dirty="0">
                <a:solidFill>
                  <a:srgbClr val="312783"/>
                </a:solidFill>
                <a:latin typeface="Arial"/>
                <a:cs typeface="Arial"/>
              </a:rPr>
              <a:t>mais conservado do </a:t>
            </a: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Brasil.</a:t>
            </a: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 </a:t>
            </a: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Patrimônio </a:t>
            </a:r>
            <a:r>
              <a:rPr lang="pt-BR" sz="3400" spc="185" dirty="0">
                <a:solidFill>
                  <a:srgbClr val="312783"/>
                </a:solidFill>
                <a:latin typeface="Arial"/>
                <a:cs typeface="Arial"/>
              </a:rPr>
              <a:t>Natural pela Constituição Federal de 1988, </a:t>
            </a:r>
            <a:endParaRPr lang="pt-BR" sz="3400" spc="185" dirty="0" smtClean="0">
              <a:solidFill>
                <a:srgbClr val="312783"/>
              </a:solidFill>
              <a:latin typeface="Arial"/>
              <a:cs typeface="Arial"/>
            </a:endParaRP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endParaRPr lang="pt-BR" sz="3400" spc="185" dirty="0">
              <a:solidFill>
                <a:srgbClr val="312783"/>
              </a:solidFill>
              <a:latin typeface="Arial"/>
              <a:cs typeface="Arial"/>
            </a:endParaRP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Reserva </a:t>
            </a:r>
            <a:r>
              <a:rPr lang="pt-BR" sz="3400" spc="185" dirty="0">
                <a:solidFill>
                  <a:srgbClr val="312783"/>
                </a:solidFill>
                <a:latin typeface="Arial"/>
                <a:cs typeface="Arial"/>
              </a:rPr>
              <a:t>da Biosfera </a:t>
            </a: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e </a:t>
            </a:r>
            <a:r>
              <a:rPr lang="pt-BR" sz="3400" spc="185" dirty="0">
                <a:solidFill>
                  <a:srgbClr val="312783"/>
                </a:solidFill>
                <a:latin typeface="Arial"/>
                <a:cs typeface="Arial"/>
              </a:rPr>
              <a:t>Patrimônio da Humanidade pela UNESCO </a:t>
            </a:r>
            <a:endParaRPr sz="3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05000" y="3432175"/>
            <a:ext cx="1511300" cy="377825"/>
          </a:xfrm>
          <a:custGeom>
            <a:avLst/>
            <a:gdLst/>
            <a:ahLst/>
            <a:cxnLst/>
            <a:rect l="l" t="t" r="r" b="b"/>
            <a:pathLst>
              <a:path w="1511300" h="377825">
                <a:moveTo>
                  <a:pt x="1322387" y="0"/>
                </a:moveTo>
                <a:lnTo>
                  <a:pt x="1272172" y="6749"/>
                </a:lnTo>
                <a:lnTo>
                  <a:pt x="1227046" y="25795"/>
                </a:lnTo>
                <a:lnTo>
                  <a:pt x="1188812" y="55337"/>
                </a:lnTo>
                <a:lnTo>
                  <a:pt x="1159270" y="93571"/>
                </a:lnTo>
                <a:lnTo>
                  <a:pt x="1140224" y="138697"/>
                </a:lnTo>
                <a:lnTo>
                  <a:pt x="1133475" y="188912"/>
                </a:lnTo>
                <a:lnTo>
                  <a:pt x="1140224" y="239131"/>
                </a:lnTo>
                <a:lnTo>
                  <a:pt x="1159270" y="284258"/>
                </a:lnTo>
                <a:lnTo>
                  <a:pt x="1188812" y="322492"/>
                </a:lnTo>
                <a:lnTo>
                  <a:pt x="1227046" y="352032"/>
                </a:lnTo>
                <a:lnTo>
                  <a:pt x="1272172" y="371076"/>
                </a:lnTo>
                <a:lnTo>
                  <a:pt x="1322387" y="377825"/>
                </a:lnTo>
                <a:lnTo>
                  <a:pt x="1372611" y="371076"/>
                </a:lnTo>
                <a:lnTo>
                  <a:pt x="1417739" y="352032"/>
                </a:lnTo>
                <a:lnTo>
                  <a:pt x="1455972" y="322492"/>
                </a:lnTo>
                <a:lnTo>
                  <a:pt x="1485510" y="284258"/>
                </a:lnTo>
                <a:lnTo>
                  <a:pt x="1504552" y="239131"/>
                </a:lnTo>
                <a:lnTo>
                  <a:pt x="1511300" y="188912"/>
                </a:lnTo>
                <a:lnTo>
                  <a:pt x="1504552" y="138697"/>
                </a:lnTo>
                <a:lnTo>
                  <a:pt x="1485510" y="93571"/>
                </a:lnTo>
                <a:lnTo>
                  <a:pt x="1455972" y="55337"/>
                </a:lnTo>
                <a:lnTo>
                  <a:pt x="1417739" y="25795"/>
                </a:lnTo>
                <a:lnTo>
                  <a:pt x="1372611" y="6749"/>
                </a:lnTo>
                <a:lnTo>
                  <a:pt x="1322387" y="0"/>
                </a:lnTo>
                <a:close/>
              </a:path>
              <a:path w="1511300" h="377825">
                <a:moveTo>
                  <a:pt x="755650" y="0"/>
                </a:moveTo>
                <a:lnTo>
                  <a:pt x="705430" y="6749"/>
                </a:lnTo>
                <a:lnTo>
                  <a:pt x="660303" y="25795"/>
                </a:lnTo>
                <a:lnTo>
                  <a:pt x="622069" y="55337"/>
                </a:lnTo>
                <a:lnTo>
                  <a:pt x="592530" y="93571"/>
                </a:lnTo>
                <a:lnTo>
                  <a:pt x="573485" y="138697"/>
                </a:lnTo>
                <a:lnTo>
                  <a:pt x="566737" y="188912"/>
                </a:lnTo>
                <a:lnTo>
                  <a:pt x="573485" y="239131"/>
                </a:lnTo>
                <a:lnTo>
                  <a:pt x="592530" y="284258"/>
                </a:lnTo>
                <a:lnTo>
                  <a:pt x="622069" y="322492"/>
                </a:lnTo>
                <a:lnTo>
                  <a:pt x="660303" y="352032"/>
                </a:lnTo>
                <a:lnTo>
                  <a:pt x="705430" y="371076"/>
                </a:lnTo>
                <a:lnTo>
                  <a:pt x="755650" y="377825"/>
                </a:lnTo>
                <a:lnTo>
                  <a:pt x="805869" y="371076"/>
                </a:lnTo>
                <a:lnTo>
                  <a:pt x="850996" y="352032"/>
                </a:lnTo>
                <a:lnTo>
                  <a:pt x="889230" y="322492"/>
                </a:lnTo>
                <a:lnTo>
                  <a:pt x="918769" y="284258"/>
                </a:lnTo>
                <a:lnTo>
                  <a:pt x="937814" y="239131"/>
                </a:lnTo>
                <a:lnTo>
                  <a:pt x="944562" y="188912"/>
                </a:lnTo>
                <a:lnTo>
                  <a:pt x="937814" y="138697"/>
                </a:lnTo>
                <a:lnTo>
                  <a:pt x="918769" y="93571"/>
                </a:lnTo>
                <a:lnTo>
                  <a:pt x="889230" y="55337"/>
                </a:lnTo>
                <a:lnTo>
                  <a:pt x="850996" y="25795"/>
                </a:lnTo>
                <a:lnTo>
                  <a:pt x="805869" y="6749"/>
                </a:lnTo>
                <a:lnTo>
                  <a:pt x="755650" y="0"/>
                </a:lnTo>
                <a:close/>
              </a:path>
              <a:path w="1511300" h="377825">
                <a:moveTo>
                  <a:pt x="188912" y="0"/>
                </a:moveTo>
                <a:lnTo>
                  <a:pt x="138688" y="6749"/>
                </a:lnTo>
                <a:lnTo>
                  <a:pt x="93560" y="25795"/>
                </a:lnTo>
                <a:lnTo>
                  <a:pt x="55327" y="55337"/>
                </a:lnTo>
                <a:lnTo>
                  <a:pt x="25789" y="93571"/>
                </a:lnTo>
                <a:lnTo>
                  <a:pt x="6747" y="138697"/>
                </a:lnTo>
                <a:lnTo>
                  <a:pt x="0" y="188912"/>
                </a:lnTo>
                <a:lnTo>
                  <a:pt x="6747" y="239131"/>
                </a:lnTo>
                <a:lnTo>
                  <a:pt x="25789" y="284258"/>
                </a:lnTo>
                <a:lnTo>
                  <a:pt x="55327" y="322492"/>
                </a:lnTo>
                <a:lnTo>
                  <a:pt x="93560" y="352032"/>
                </a:lnTo>
                <a:lnTo>
                  <a:pt x="138688" y="371076"/>
                </a:lnTo>
                <a:lnTo>
                  <a:pt x="188912" y="377825"/>
                </a:lnTo>
                <a:lnTo>
                  <a:pt x="239127" y="371076"/>
                </a:lnTo>
                <a:lnTo>
                  <a:pt x="284253" y="352032"/>
                </a:lnTo>
                <a:lnTo>
                  <a:pt x="322487" y="322492"/>
                </a:lnTo>
                <a:lnTo>
                  <a:pt x="352029" y="284258"/>
                </a:lnTo>
                <a:lnTo>
                  <a:pt x="371075" y="239131"/>
                </a:lnTo>
                <a:lnTo>
                  <a:pt x="377825" y="188912"/>
                </a:lnTo>
                <a:lnTo>
                  <a:pt x="371075" y="138697"/>
                </a:lnTo>
                <a:lnTo>
                  <a:pt x="352029" y="93571"/>
                </a:lnTo>
                <a:lnTo>
                  <a:pt x="322487" y="55337"/>
                </a:lnTo>
                <a:lnTo>
                  <a:pt x="284253" y="25795"/>
                </a:lnTo>
                <a:lnTo>
                  <a:pt x="239127" y="6749"/>
                </a:lnTo>
                <a:lnTo>
                  <a:pt x="188912" y="0"/>
                </a:lnTo>
                <a:close/>
              </a:path>
            </a:pathLst>
          </a:custGeom>
          <a:solidFill>
            <a:srgbClr val="009D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CaixaDeTexto 9"/>
          <p:cNvSpPr txBox="1"/>
          <p:nvPr/>
        </p:nvSpPr>
        <p:spPr>
          <a:xfrm>
            <a:off x="1752600" y="754775"/>
            <a:ext cx="93987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Desafios</a:t>
            </a:r>
            <a:r>
              <a:rPr lang="en-GB" sz="72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para o </a:t>
            </a:r>
            <a:r>
              <a:rPr lang="en-GB" sz="7200" baseline="30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Desenvolvimento</a:t>
            </a:r>
            <a:endParaRPr lang="en-GB" sz="7200" baseline="30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734800" y="3225800"/>
            <a:ext cx="6172200" cy="9166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9"/>
            <a:ext cx="19050000" cy="2529839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3792200" y="534669"/>
            <a:ext cx="4001007" cy="838691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algn="r"/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Agricultura </a:t>
            </a:r>
            <a:r>
              <a:rPr lang="pt-BR" sz="2600" b="1" dirty="0" err="1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Sustent</a:t>
            </a:r>
            <a:r>
              <a:rPr lang="en-US" sz="2600" b="1" dirty="0" err="1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ável</a:t>
            </a:r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b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Bioma Pantanal</a:t>
            </a:r>
            <a:endParaRPr lang="pt-BR" sz="2600" b="1" dirty="0">
              <a:solidFill>
                <a:srgbClr val="009DC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00200" y="3987800"/>
            <a:ext cx="8373109" cy="73096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5000"/>
              </a:lnSpc>
              <a:spcBef>
                <a:spcPts val="700"/>
              </a:spcBef>
            </a:pPr>
            <a:r>
              <a:rPr lang="pt-BR" sz="4600" dirty="0" smtClean="0">
                <a:latin typeface="Arial" charset="0"/>
                <a:cs typeface="Arial" charset="0"/>
              </a:rPr>
              <a:t>Agricultura Familiar</a:t>
            </a:r>
            <a:endParaRPr sz="4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28800" y="3149600"/>
            <a:ext cx="1511300" cy="377825"/>
          </a:xfrm>
          <a:custGeom>
            <a:avLst/>
            <a:gdLst/>
            <a:ahLst/>
            <a:cxnLst/>
            <a:rect l="l" t="t" r="r" b="b"/>
            <a:pathLst>
              <a:path w="1511300" h="377825">
                <a:moveTo>
                  <a:pt x="1322387" y="0"/>
                </a:moveTo>
                <a:lnTo>
                  <a:pt x="1272172" y="6749"/>
                </a:lnTo>
                <a:lnTo>
                  <a:pt x="1227046" y="25795"/>
                </a:lnTo>
                <a:lnTo>
                  <a:pt x="1188812" y="55337"/>
                </a:lnTo>
                <a:lnTo>
                  <a:pt x="1159270" y="93571"/>
                </a:lnTo>
                <a:lnTo>
                  <a:pt x="1140224" y="138697"/>
                </a:lnTo>
                <a:lnTo>
                  <a:pt x="1133475" y="188912"/>
                </a:lnTo>
                <a:lnTo>
                  <a:pt x="1140224" y="239131"/>
                </a:lnTo>
                <a:lnTo>
                  <a:pt x="1159270" y="284258"/>
                </a:lnTo>
                <a:lnTo>
                  <a:pt x="1188812" y="322492"/>
                </a:lnTo>
                <a:lnTo>
                  <a:pt x="1227046" y="352032"/>
                </a:lnTo>
                <a:lnTo>
                  <a:pt x="1272172" y="371076"/>
                </a:lnTo>
                <a:lnTo>
                  <a:pt x="1322387" y="377825"/>
                </a:lnTo>
                <a:lnTo>
                  <a:pt x="1372611" y="371076"/>
                </a:lnTo>
                <a:lnTo>
                  <a:pt x="1417739" y="352032"/>
                </a:lnTo>
                <a:lnTo>
                  <a:pt x="1455972" y="322492"/>
                </a:lnTo>
                <a:lnTo>
                  <a:pt x="1485510" y="284258"/>
                </a:lnTo>
                <a:lnTo>
                  <a:pt x="1504552" y="239131"/>
                </a:lnTo>
                <a:lnTo>
                  <a:pt x="1511300" y="188912"/>
                </a:lnTo>
                <a:lnTo>
                  <a:pt x="1504552" y="138697"/>
                </a:lnTo>
                <a:lnTo>
                  <a:pt x="1485510" y="93571"/>
                </a:lnTo>
                <a:lnTo>
                  <a:pt x="1455972" y="55337"/>
                </a:lnTo>
                <a:lnTo>
                  <a:pt x="1417739" y="25795"/>
                </a:lnTo>
                <a:lnTo>
                  <a:pt x="1372611" y="6749"/>
                </a:lnTo>
                <a:lnTo>
                  <a:pt x="1322387" y="0"/>
                </a:lnTo>
                <a:close/>
              </a:path>
              <a:path w="1511300" h="377825">
                <a:moveTo>
                  <a:pt x="755650" y="0"/>
                </a:moveTo>
                <a:lnTo>
                  <a:pt x="705430" y="6749"/>
                </a:lnTo>
                <a:lnTo>
                  <a:pt x="660303" y="25795"/>
                </a:lnTo>
                <a:lnTo>
                  <a:pt x="622069" y="55337"/>
                </a:lnTo>
                <a:lnTo>
                  <a:pt x="592530" y="93571"/>
                </a:lnTo>
                <a:lnTo>
                  <a:pt x="573485" y="138697"/>
                </a:lnTo>
                <a:lnTo>
                  <a:pt x="566737" y="188912"/>
                </a:lnTo>
                <a:lnTo>
                  <a:pt x="573485" y="239131"/>
                </a:lnTo>
                <a:lnTo>
                  <a:pt x="592530" y="284258"/>
                </a:lnTo>
                <a:lnTo>
                  <a:pt x="622069" y="322492"/>
                </a:lnTo>
                <a:lnTo>
                  <a:pt x="660303" y="352032"/>
                </a:lnTo>
                <a:lnTo>
                  <a:pt x="705430" y="371076"/>
                </a:lnTo>
                <a:lnTo>
                  <a:pt x="755650" y="377825"/>
                </a:lnTo>
                <a:lnTo>
                  <a:pt x="805869" y="371076"/>
                </a:lnTo>
                <a:lnTo>
                  <a:pt x="850996" y="352032"/>
                </a:lnTo>
                <a:lnTo>
                  <a:pt x="889230" y="322492"/>
                </a:lnTo>
                <a:lnTo>
                  <a:pt x="918769" y="284258"/>
                </a:lnTo>
                <a:lnTo>
                  <a:pt x="937814" y="239131"/>
                </a:lnTo>
                <a:lnTo>
                  <a:pt x="944562" y="188912"/>
                </a:lnTo>
                <a:lnTo>
                  <a:pt x="937814" y="138697"/>
                </a:lnTo>
                <a:lnTo>
                  <a:pt x="918769" y="93571"/>
                </a:lnTo>
                <a:lnTo>
                  <a:pt x="889230" y="55337"/>
                </a:lnTo>
                <a:lnTo>
                  <a:pt x="850996" y="25795"/>
                </a:lnTo>
                <a:lnTo>
                  <a:pt x="805869" y="6749"/>
                </a:lnTo>
                <a:lnTo>
                  <a:pt x="755650" y="0"/>
                </a:lnTo>
                <a:close/>
              </a:path>
              <a:path w="1511300" h="377825">
                <a:moveTo>
                  <a:pt x="188912" y="0"/>
                </a:moveTo>
                <a:lnTo>
                  <a:pt x="138688" y="6749"/>
                </a:lnTo>
                <a:lnTo>
                  <a:pt x="93560" y="25795"/>
                </a:lnTo>
                <a:lnTo>
                  <a:pt x="55327" y="55337"/>
                </a:lnTo>
                <a:lnTo>
                  <a:pt x="25789" y="93571"/>
                </a:lnTo>
                <a:lnTo>
                  <a:pt x="6747" y="138697"/>
                </a:lnTo>
                <a:lnTo>
                  <a:pt x="0" y="188912"/>
                </a:lnTo>
                <a:lnTo>
                  <a:pt x="6747" y="239131"/>
                </a:lnTo>
                <a:lnTo>
                  <a:pt x="25789" y="284258"/>
                </a:lnTo>
                <a:lnTo>
                  <a:pt x="55327" y="322492"/>
                </a:lnTo>
                <a:lnTo>
                  <a:pt x="93560" y="352032"/>
                </a:lnTo>
                <a:lnTo>
                  <a:pt x="138688" y="371076"/>
                </a:lnTo>
                <a:lnTo>
                  <a:pt x="188912" y="377825"/>
                </a:lnTo>
                <a:lnTo>
                  <a:pt x="239127" y="371076"/>
                </a:lnTo>
                <a:lnTo>
                  <a:pt x="284253" y="352032"/>
                </a:lnTo>
                <a:lnTo>
                  <a:pt x="322487" y="322492"/>
                </a:lnTo>
                <a:lnTo>
                  <a:pt x="352029" y="284258"/>
                </a:lnTo>
                <a:lnTo>
                  <a:pt x="371075" y="239131"/>
                </a:lnTo>
                <a:lnTo>
                  <a:pt x="377825" y="188912"/>
                </a:lnTo>
                <a:lnTo>
                  <a:pt x="371075" y="138697"/>
                </a:lnTo>
                <a:lnTo>
                  <a:pt x="352029" y="93571"/>
                </a:lnTo>
                <a:lnTo>
                  <a:pt x="322487" y="55337"/>
                </a:lnTo>
                <a:lnTo>
                  <a:pt x="284253" y="25795"/>
                </a:lnTo>
                <a:lnTo>
                  <a:pt x="239127" y="6749"/>
                </a:lnTo>
                <a:lnTo>
                  <a:pt x="188912" y="0"/>
                </a:lnTo>
                <a:close/>
              </a:path>
            </a:pathLst>
          </a:custGeom>
          <a:solidFill>
            <a:srgbClr val="009D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CaixaDeTexto 9"/>
          <p:cNvSpPr txBox="1"/>
          <p:nvPr/>
        </p:nvSpPr>
        <p:spPr>
          <a:xfrm>
            <a:off x="1752600" y="754775"/>
            <a:ext cx="93987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Desafios</a:t>
            </a:r>
            <a:r>
              <a:rPr lang="en-GB" sz="72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para o </a:t>
            </a:r>
            <a:r>
              <a:rPr lang="en-GB" sz="7200" baseline="30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Desenvolvimento</a:t>
            </a:r>
            <a:endParaRPr lang="en-GB" sz="7200" baseline="30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990600" y="5054600"/>
            <a:ext cx="164592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400" dirty="0" smtClean="0">
                <a:solidFill>
                  <a:srgbClr val="002060"/>
                </a:solidFill>
              </a:rPr>
              <a:t>O setor produz </a:t>
            </a:r>
            <a:r>
              <a:rPr lang="pt-BR" sz="3400" b="1" dirty="0" smtClean="0">
                <a:solidFill>
                  <a:srgbClr val="002060"/>
                </a:solidFill>
              </a:rPr>
              <a:t>87% da mandioca</a:t>
            </a:r>
            <a:r>
              <a:rPr lang="pt-BR" sz="3400" dirty="0" smtClean="0">
                <a:solidFill>
                  <a:srgbClr val="002060"/>
                </a:solidFill>
              </a:rPr>
              <a:t>, </a:t>
            </a:r>
            <a:r>
              <a:rPr lang="pt-BR" sz="3400" b="1" dirty="0" smtClean="0">
                <a:solidFill>
                  <a:srgbClr val="002060"/>
                </a:solidFill>
              </a:rPr>
              <a:t>70% do feijão</a:t>
            </a:r>
            <a:r>
              <a:rPr lang="pt-BR" sz="3400" dirty="0" smtClean="0">
                <a:solidFill>
                  <a:srgbClr val="002060"/>
                </a:solidFill>
              </a:rPr>
              <a:t>, </a:t>
            </a:r>
            <a:r>
              <a:rPr lang="pt-BR" sz="3400" b="1" dirty="0" smtClean="0">
                <a:solidFill>
                  <a:srgbClr val="002060"/>
                </a:solidFill>
              </a:rPr>
              <a:t>46% do milho</a:t>
            </a:r>
            <a:r>
              <a:rPr lang="pt-BR" sz="3400" dirty="0" smtClean="0">
                <a:solidFill>
                  <a:srgbClr val="002060"/>
                </a:solidFill>
              </a:rPr>
              <a:t>, </a:t>
            </a:r>
            <a:r>
              <a:rPr lang="pt-BR" sz="3400" b="1" dirty="0" smtClean="0">
                <a:solidFill>
                  <a:srgbClr val="002060"/>
                </a:solidFill>
              </a:rPr>
              <a:t>38% do café</a:t>
            </a:r>
            <a:r>
              <a:rPr lang="pt-BR" sz="3400" dirty="0" smtClean="0">
                <a:solidFill>
                  <a:srgbClr val="002060"/>
                </a:solidFill>
              </a:rPr>
              <a:t>, </a:t>
            </a:r>
            <a:r>
              <a:rPr lang="pt-BR" sz="3400" b="1" dirty="0" smtClean="0">
                <a:solidFill>
                  <a:srgbClr val="002060"/>
                </a:solidFill>
              </a:rPr>
              <a:t>34% do arroz </a:t>
            </a:r>
            <a:r>
              <a:rPr lang="pt-BR" sz="3400" dirty="0" smtClean="0">
                <a:solidFill>
                  <a:srgbClr val="002060"/>
                </a:solidFill>
              </a:rPr>
              <a:t>e </a:t>
            </a:r>
            <a:r>
              <a:rPr lang="pt-BR" sz="3400" b="1" dirty="0" smtClean="0">
                <a:solidFill>
                  <a:srgbClr val="002060"/>
                </a:solidFill>
              </a:rPr>
              <a:t>21% do trigo </a:t>
            </a:r>
            <a:r>
              <a:rPr lang="pt-BR" sz="3400" dirty="0" smtClean="0">
                <a:solidFill>
                  <a:srgbClr val="002060"/>
                </a:solidFill>
              </a:rPr>
              <a:t>do Brasil. Na pecuária, é responsável por </a:t>
            </a:r>
            <a:r>
              <a:rPr lang="pt-BR" sz="3400" b="1" dirty="0" smtClean="0">
                <a:solidFill>
                  <a:srgbClr val="002060"/>
                </a:solidFill>
              </a:rPr>
              <a:t>60% da produção de leite</a:t>
            </a:r>
            <a:r>
              <a:rPr lang="pt-BR" sz="3400" dirty="0" smtClean="0">
                <a:solidFill>
                  <a:srgbClr val="002060"/>
                </a:solidFill>
              </a:rPr>
              <a:t>, além de </a:t>
            </a:r>
            <a:r>
              <a:rPr lang="pt-BR" sz="3400" b="1" dirty="0" smtClean="0">
                <a:solidFill>
                  <a:srgbClr val="002060"/>
                </a:solidFill>
              </a:rPr>
              <a:t>59% do rebanho suíno</a:t>
            </a:r>
            <a:r>
              <a:rPr lang="pt-BR" sz="3400" dirty="0" smtClean="0">
                <a:solidFill>
                  <a:srgbClr val="002060"/>
                </a:solidFill>
              </a:rPr>
              <a:t>, </a:t>
            </a:r>
            <a:r>
              <a:rPr lang="pt-BR" sz="3400" b="1" dirty="0" smtClean="0">
                <a:solidFill>
                  <a:srgbClr val="002060"/>
                </a:solidFill>
              </a:rPr>
              <a:t>50% das aves </a:t>
            </a:r>
            <a:r>
              <a:rPr lang="pt-BR" sz="3400" dirty="0" smtClean="0">
                <a:solidFill>
                  <a:srgbClr val="002060"/>
                </a:solidFill>
              </a:rPr>
              <a:t>e </a:t>
            </a:r>
            <a:r>
              <a:rPr lang="pt-BR" sz="3400" b="1" dirty="0" smtClean="0">
                <a:solidFill>
                  <a:srgbClr val="002060"/>
                </a:solidFill>
              </a:rPr>
              <a:t>30% dos bovinos </a:t>
            </a:r>
            <a:r>
              <a:rPr lang="pt-BR" sz="3400" dirty="0" smtClean="0">
                <a:solidFill>
                  <a:srgbClr val="002060"/>
                </a:solidFill>
              </a:rPr>
              <a:t>do país. O setor também emprega </a:t>
            </a:r>
            <a:r>
              <a:rPr lang="pt-BR" sz="3400" b="1" dirty="0" smtClean="0">
                <a:solidFill>
                  <a:srgbClr val="002060"/>
                </a:solidFill>
              </a:rPr>
              <a:t>74% das pessoas ocupadas no campo</a:t>
            </a:r>
            <a:r>
              <a:rPr lang="pt-BR" sz="3400" dirty="0" smtClean="0">
                <a:solidFill>
                  <a:srgbClr val="002060"/>
                </a:solidFill>
              </a:rPr>
              <a:t>.</a:t>
            </a:r>
            <a:endParaRPr lang="pt-BR" sz="3400" dirty="0">
              <a:solidFill>
                <a:srgbClr val="002060"/>
              </a:solidFill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1524000" y="7874000"/>
          <a:ext cx="16154400" cy="4292603"/>
        </p:xfrm>
        <a:graphic>
          <a:graphicData uri="http://schemas.openxmlformats.org/drawingml/2006/table">
            <a:tbl>
              <a:tblPr/>
              <a:tblGrid>
                <a:gridCol w="3230880"/>
                <a:gridCol w="3230880"/>
                <a:gridCol w="3230880"/>
                <a:gridCol w="3230880"/>
                <a:gridCol w="3230880"/>
              </a:tblGrid>
              <a:tr h="727560">
                <a:tc rowSpan="2"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Período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/>
                        <a:t>Recursos (R$ bilhões)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dirty="0"/>
                        <a:t>Taxas de juros (% ao ano)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2756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Crédito </a:t>
                      </a:r>
                      <a:r>
                        <a:rPr lang="pt-BR" b="1" dirty="0" err="1"/>
                        <a:t>Pronaf</a:t>
                      </a:r>
                      <a:endParaRPr lang="pt-BR" b="1" dirty="0"/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Total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Mínima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/>
                        <a:t>Máxima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</a:tr>
              <a:tr h="72756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2012-2013</a:t>
                      </a:r>
                      <a:endParaRPr lang="pt-BR" b="1" dirty="0"/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18,0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22,3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0,5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4,0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654803">
                <a:tc>
                  <a:txBody>
                    <a:bodyPr/>
                    <a:lstStyle/>
                    <a:p>
                      <a:r>
                        <a:rPr lang="pt-BR" b="1" dirty="0" smtClean="0"/>
                        <a:t>2013-2014</a:t>
                      </a:r>
                      <a:r>
                        <a:rPr lang="pt-BR" b="1" u="none" strike="noStrike" baseline="30000" dirty="0" smtClean="0">
                          <a:solidFill>
                            <a:srgbClr val="0B0080"/>
                          </a:solidFill>
                        </a:rPr>
                        <a:t>[</a:t>
                      </a:r>
                      <a:endParaRPr lang="pt-BR" b="1" dirty="0"/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 21,0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39,0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0,5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3,5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72756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2014-2015</a:t>
                      </a:r>
                      <a:r>
                        <a:rPr lang="pt-BR" b="1" u="none" strike="noStrike" baseline="30000" dirty="0" smtClean="0">
                          <a:solidFill>
                            <a:srgbClr val="0B0080"/>
                          </a:solidFill>
                        </a:rPr>
                        <a:t>[</a:t>
                      </a:r>
                      <a:endParaRPr lang="pt-BR" b="1" dirty="0"/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 24,1 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0,5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3,5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727560">
                <a:tc>
                  <a:txBody>
                    <a:bodyPr/>
                    <a:lstStyle/>
                    <a:p>
                      <a:r>
                        <a:rPr lang="pt-BR" b="1" dirty="0" smtClean="0"/>
                        <a:t>2015-2016</a:t>
                      </a:r>
                      <a:r>
                        <a:rPr lang="pt-BR" b="1" u="none" strike="noStrike" baseline="30000" dirty="0" smtClean="0">
                          <a:solidFill>
                            <a:srgbClr val="0B0080"/>
                          </a:solidFill>
                        </a:rPr>
                        <a:t>[</a:t>
                      </a:r>
                      <a:endParaRPr lang="pt-BR" b="1" dirty="0"/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 28,9 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b="1" dirty="0"/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0,5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5,5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0" y="0"/>
            <a:ext cx="1905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4761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Plano Safra da Agricultura Familiar</a:t>
            </a:r>
            <a:r>
              <a:rPr kumimoji="0" lang="pt-BR" sz="1000" b="0" i="0" u="none" strike="noStrike" cap="none" normalizeH="0" baseline="0" smtClean="0">
                <a:ln>
                  <a:noFill/>
                </a:ln>
                <a:solidFill>
                  <a:srgbClr val="54595D"/>
                </a:solidFill>
                <a:effectLst/>
                <a:latin typeface="Arial" charset="0"/>
                <a:cs typeface="Arial" charset="0"/>
              </a:rPr>
              <a:t>[</a:t>
            </a:r>
            <a:r>
              <a:rPr kumimoji="0" lang="pt-BR" sz="1000" b="0" i="0" u="none" strike="noStrike" cap="none" normalizeH="0" baseline="0" smtClean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3" tooltip="Editar secção: Plano Safra da Agricultura Familiar"/>
              </a:rPr>
              <a:t>editar</a:t>
            </a:r>
            <a:r>
              <a:rPr kumimoji="0" lang="pt-BR" sz="1000" b="0" i="0" u="none" strike="noStrike" cap="none" normalizeH="0" baseline="0" smtClean="0">
                <a:ln>
                  <a:noFill/>
                </a:ln>
                <a:solidFill>
                  <a:srgbClr val="54595D"/>
                </a:solidFill>
                <a:effectLst/>
                <a:latin typeface="Arial" charset="0"/>
                <a:cs typeface="Arial" charset="0"/>
              </a:rPr>
              <a:t> | </a:t>
            </a:r>
            <a:r>
              <a:rPr kumimoji="0" lang="pt-BR" sz="1000" b="0" i="0" u="none" strike="noStrike" cap="none" normalizeH="0" baseline="0" smtClean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4" tooltip="Editar secção: Plano Safra da Agricultura Familiar"/>
              </a:rPr>
              <a:t>editar código-fonte</a:t>
            </a:r>
            <a:r>
              <a:rPr kumimoji="0" lang="pt-BR" sz="1000" b="0" i="0" u="none" strike="noStrike" cap="none" normalizeH="0" baseline="0" smtClean="0">
                <a:ln>
                  <a:noFill/>
                </a:ln>
                <a:solidFill>
                  <a:srgbClr val="54595D"/>
                </a:solidFill>
                <a:effectLst/>
                <a:latin typeface="Arial" charset="0"/>
                <a:cs typeface="Arial" charset="0"/>
              </a:rPr>
              <a:t>]</a:t>
            </a:r>
            <a:endParaRPr kumimoji="0" lang="pt-BR" sz="10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pt-BR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6564" name="AutoShape 4" descr="Aumento"/>
          <p:cNvSpPr>
            <a:spLocks noChangeAspect="1" noChangeArrowheads="1"/>
          </p:cNvSpPr>
          <p:nvPr/>
        </p:nvSpPr>
        <p:spPr bwMode="auto">
          <a:xfrm>
            <a:off x="0" y="-60325"/>
            <a:ext cx="104775" cy="104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6565" name="AutoShape 5" descr="Aumento"/>
          <p:cNvSpPr>
            <a:spLocks noChangeAspect="1" noChangeArrowheads="1"/>
          </p:cNvSpPr>
          <p:nvPr/>
        </p:nvSpPr>
        <p:spPr bwMode="auto">
          <a:xfrm>
            <a:off x="84138" y="-60325"/>
            <a:ext cx="104775" cy="104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6566" name="AutoShape 6" descr="Aumento"/>
          <p:cNvSpPr>
            <a:spLocks noChangeAspect="1" noChangeArrowheads="1"/>
          </p:cNvSpPr>
          <p:nvPr/>
        </p:nvSpPr>
        <p:spPr bwMode="auto">
          <a:xfrm>
            <a:off x="168275" y="-60325"/>
            <a:ext cx="104775" cy="104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37130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9"/>
            <a:ext cx="19050000" cy="2529839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3792200" y="534669"/>
            <a:ext cx="4001007" cy="838691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algn="r"/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Agricultura </a:t>
            </a:r>
            <a:r>
              <a:rPr lang="pt-BR" sz="2600" b="1" dirty="0" err="1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Sustent</a:t>
            </a:r>
            <a:r>
              <a:rPr lang="en-US" sz="2600" b="1" dirty="0" err="1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ável</a:t>
            </a:r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b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Bioma Pantanal</a:t>
            </a:r>
            <a:endParaRPr lang="pt-BR" sz="2600" b="1" dirty="0">
              <a:solidFill>
                <a:srgbClr val="009DC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92300" y="4257040"/>
            <a:ext cx="8373109" cy="73096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5000"/>
              </a:lnSpc>
              <a:spcBef>
                <a:spcPts val="700"/>
              </a:spcBef>
            </a:pPr>
            <a:r>
              <a:rPr lang="pt-BR" sz="4600" dirty="0" smtClean="0">
                <a:latin typeface="Arial" charset="0"/>
                <a:cs typeface="Arial" charset="0"/>
              </a:rPr>
              <a:t>Agricultura Familiar</a:t>
            </a:r>
            <a:endParaRPr sz="4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19200" y="5892800"/>
            <a:ext cx="8373109" cy="5316839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A </a:t>
            </a:r>
            <a:r>
              <a:rPr lang="pt-BR" sz="3400" spc="185" dirty="0">
                <a:solidFill>
                  <a:srgbClr val="312783"/>
                </a:solidFill>
                <a:latin typeface="Arial"/>
                <a:cs typeface="Arial"/>
              </a:rPr>
              <a:t>agricultura familiar está presente na região do Pantanal e é realizada </a:t>
            </a: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por agricultores numerosos </a:t>
            </a:r>
            <a:r>
              <a:rPr lang="pt-BR" sz="3400" spc="185" dirty="0">
                <a:solidFill>
                  <a:srgbClr val="312783"/>
                </a:solidFill>
                <a:latin typeface="Arial"/>
                <a:cs typeface="Arial"/>
              </a:rPr>
              <a:t>e </a:t>
            </a: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diversos:</a:t>
            </a: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endParaRPr lang="pt-BR" sz="3400" spc="185" dirty="0" smtClean="0">
              <a:solidFill>
                <a:srgbClr val="312783"/>
              </a:solidFill>
              <a:latin typeface="Arial"/>
              <a:cs typeface="Arial"/>
            </a:endParaRP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Assentamentos </a:t>
            </a:r>
            <a:r>
              <a:rPr lang="pt-BR" sz="3400" spc="185" dirty="0">
                <a:solidFill>
                  <a:srgbClr val="312783"/>
                </a:solidFill>
                <a:latin typeface="Arial"/>
                <a:cs typeface="Arial"/>
              </a:rPr>
              <a:t>da reforma agrária, </a:t>
            </a: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Comunidades indígenas</a:t>
            </a: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Comunidades tradicionais</a:t>
            </a:r>
            <a:endParaRPr lang="pt-BR" sz="3400" spc="185" dirty="0">
              <a:solidFill>
                <a:srgbClr val="312783"/>
              </a:solidFill>
              <a:latin typeface="Arial"/>
              <a:cs typeface="Arial"/>
            </a:endParaRP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Ribeirinhos </a:t>
            </a: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Quilombolas</a:t>
            </a: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Agricultores urbanos</a:t>
            </a:r>
            <a:endParaRPr lang="pt-BR" sz="3400" spc="185" dirty="0">
              <a:solidFill>
                <a:srgbClr val="312783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05000" y="3432175"/>
            <a:ext cx="1511300" cy="377825"/>
          </a:xfrm>
          <a:custGeom>
            <a:avLst/>
            <a:gdLst/>
            <a:ahLst/>
            <a:cxnLst/>
            <a:rect l="l" t="t" r="r" b="b"/>
            <a:pathLst>
              <a:path w="1511300" h="377825">
                <a:moveTo>
                  <a:pt x="1322387" y="0"/>
                </a:moveTo>
                <a:lnTo>
                  <a:pt x="1272172" y="6749"/>
                </a:lnTo>
                <a:lnTo>
                  <a:pt x="1227046" y="25795"/>
                </a:lnTo>
                <a:lnTo>
                  <a:pt x="1188812" y="55337"/>
                </a:lnTo>
                <a:lnTo>
                  <a:pt x="1159270" y="93571"/>
                </a:lnTo>
                <a:lnTo>
                  <a:pt x="1140224" y="138697"/>
                </a:lnTo>
                <a:lnTo>
                  <a:pt x="1133475" y="188912"/>
                </a:lnTo>
                <a:lnTo>
                  <a:pt x="1140224" y="239131"/>
                </a:lnTo>
                <a:lnTo>
                  <a:pt x="1159270" y="284258"/>
                </a:lnTo>
                <a:lnTo>
                  <a:pt x="1188812" y="322492"/>
                </a:lnTo>
                <a:lnTo>
                  <a:pt x="1227046" y="352032"/>
                </a:lnTo>
                <a:lnTo>
                  <a:pt x="1272172" y="371076"/>
                </a:lnTo>
                <a:lnTo>
                  <a:pt x="1322387" y="377825"/>
                </a:lnTo>
                <a:lnTo>
                  <a:pt x="1372611" y="371076"/>
                </a:lnTo>
                <a:lnTo>
                  <a:pt x="1417739" y="352032"/>
                </a:lnTo>
                <a:lnTo>
                  <a:pt x="1455972" y="322492"/>
                </a:lnTo>
                <a:lnTo>
                  <a:pt x="1485510" y="284258"/>
                </a:lnTo>
                <a:lnTo>
                  <a:pt x="1504552" y="239131"/>
                </a:lnTo>
                <a:lnTo>
                  <a:pt x="1511300" y="188912"/>
                </a:lnTo>
                <a:lnTo>
                  <a:pt x="1504552" y="138697"/>
                </a:lnTo>
                <a:lnTo>
                  <a:pt x="1485510" y="93571"/>
                </a:lnTo>
                <a:lnTo>
                  <a:pt x="1455972" y="55337"/>
                </a:lnTo>
                <a:lnTo>
                  <a:pt x="1417739" y="25795"/>
                </a:lnTo>
                <a:lnTo>
                  <a:pt x="1372611" y="6749"/>
                </a:lnTo>
                <a:lnTo>
                  <a:pt x="1322387" y="0"/>
                </a:lnTo>
                <a:close/>
              </a:path>
              <a:path w="1511300" h="377825">
                <a:moveTo>
                  <a:pt x="755650" y="0"/>
                </a:moveTo>
                <a:lnTo>
                  <a:pt x="705430" y="6749"/>
                </a:lnTo>
                <a:lnTo>
                  <a:pt x="660303" y="25795"/>
                </a:lnTo>
                <a:lnTo>
                  <a:pt x="622069" y="55337"/>
                </a:lnTo>
                <a:lnTo>
                  <a:pt x="592530" y="93571"/>
                </a:lnTo>
                <a:lnTo>
                  <a:pt x="573485" y="138697"/>
                </a:lnTo>
                <a:lnTo>
                  <a:pt x="566737" y="188912"/>
                </a:lnTo>
                <a:lnTo>
                  <a:pt x="573485" y="239131"/>
                </a:lnTo>
                <a:lnTo>
                  <a:pt x="592530" y="284258"/>
                </a:lnTo>
                <a:lnTo>
                  <a:pt x="622069" y="322492"/>
                </a:lnTo>
                <a:lnTo>
                  <a:pt x="660303" y="352032"/>
                </a:lnTo>
                <a:lnTo>
                  <a:pt x="705430" y="371076"/>
                </a:lnTo>
                <a:lnTo>
                  <a:pt x="755650" y="377825"/>
                </a:lnTo>
                <a:lnTo>
                  <a:pt x="805869" y="371076"/>
                </a:lnTo>
                <a:lnTo>
                  <a:pt x="850996" y="352032"/>
                </a:lnTo>
                <a:lnTo>
                  <a:pt x="889230" y="322492"/>
                </a:lnTo>
                <a:lnTo>
                  <a:pt x="918769" y="284258"/>
                </a:lnTo>
                <a:lnTo>
                  <a:pt x="937814" y="239131"/>
                </a:lnTo>
                <a:lnTo>
                  <a:pt x="944562" y="188912"/>
                </a:lnTo>
                <a:lnTo>
                  <a:pt x="937814" y="138697"/>
                </a:lnTo>
                <a:lnTo>
                  <a:pt x="918769" y="93571"/>
                </a:lnTo>
                <a:lnTo>
                  <a:pt x="889230" y="55337"/>
                </a:lnTo>
                <a:lnTo>
                  <a:pt x="850996" y="25795"/>
                </a:lnTo>
                <a:lnTo>
                  <a:pt x="805869" y="6749"/>
                </a:lnTo>
                <a:lnTo>
                  <a:pt x="755650" y="0"/>
                </a:lnTo>
                <a:close/>
              </a:path>
              <a:path w="1511300" h="377825">
                <a:moveTo>
                  <a:pt x="188912" y="0"/>
                </a:moveTo>
                <a:lnTo>
                  <a:pt x="138688" y="6749"/>
                </a:lnTo>
                <a:lnTo>
                  <a:pt x="93560" y="25795"/>
                </a:lnTo>
                <a:lnTo>
                  <a:pt x="55327" y="55337"/>
                </a:lnTo>
                <a:lnTo>
                  <a:pt x="25789" y="93571"/>
                </a:lnTo>
                <a:lnTo>
                  <a:pt x="6747" y="138697"/>
                </a:lnTo>
                <a:lnTo>
                  <a:pt x="0" y="188912"/>
                </a:lnTo>
                <a:lnTo>
                  <a:pt x="6747" y="239131"/>
                </a:lnTo>
                <a:lnTo>
                  <a:pt x="25789" y="284258"/>
                </a:lnTo>
                <a:lnTo>
                  <a:pt x="55327" y="322492"/>
                </a:lnTo>
                <a:lnTo>
                  <a:pt x="93560" y="352032"/>
                </a:lnTo>
                <a:lnTo>
                  <a:pt x="138688" y="371076"/>
                </a:lnTo>
                <a:lnTo>
                  <a:pt x="188912" y="377825"/>
                </a:lnTo>
                <a:lnTo>
                  <a:pt x="239127" y="371076"/>
                </a:lnTo>
                <a:lnTo>
                  <a:pt x="284253" y="352032"/>
                </a:lnTo>
                <a:lnTo>
                  <a:pt x="322487" y="322492"/>
                </a:lnTo>
                <a:lnTo>
                  <a:pt x="352029" y="284258"/>
                </a:lnTo>
                <a:lnTo>
                  <a:pt x="371075" y="239131"/>
                </a:lnTo>
                <a:lnTo>
                  <a:pt x="377825" y="188912"/>
                </a:lnTo>
                <a:lnTo>
                  <a:pt x="371075" y="138697"/>
                </a:lnTo>
                <a:lnTo>
                  <a:pt x="352029" y="93571"/>
                </a:lnTo>
                <a:lnTo>
                  <a:pt x="322487" y="55337"/>
                </a:lnTo>
                <a:lnTo>
                  <a:pt x="284253" y="25795"/>
                </a:lnTo>
                <a:lnTo>
                  <a:pt x="239127" y="6749"/>
                </a:lnTo>
                <a:lnTo>
                  <a:pt x="188912" y="0"/>
                </a:lnTo>
                <a:close/>
              </a:path>
            </a:pathLst>
          </a:custGeom>
          <a:solidFill>
            <a:srgbClr val="009D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CaixaDeTexto 9"/>
          <p:cNvSpPr txBox="1"/>
          <p:nvPr/>
        </p:nvSpPr>
        <p:spPr>
          <a:xfrm>
            <a:off x="1752600" y="754775"/>
            <a:ext cx="93987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Desafios</a:t>
            </a:r>
            <a:r>
              <a:rPr lang="en-GB" sz="72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para o </a:t>
            </a:r>
            <a:r>
              <a:rPr lang="en-GB" sz="7200" baseline="30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Desenvolvimento</a:t>
            </a:r>
            <a:endParaRPr lang="en-GB" sz="7200" baseline="30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6562" name="Picture 2" descr="G:\Reunião BID\exp_300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44200" y="5740400"/>
            <a:ext cx="7721600" cy="579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7130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9"/>
            <a:ext cx="19050000" cy="2529839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3792200" y="534669"/>
            <a:ext cx="4001007" cy="838691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algn="r"/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Agricultura </a:t>
            </a:r>
            <a:r>
              <a:rPr lang="pt-BR" sz="2600" b="1" dirty="0" err="1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Sustent</a:t>
            </a:r>
            <a:r>
              <a:rPr lang="en-US" sz="2600" b="1" dirty="0" err="1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ável</a:t>
            </a:r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b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Bioma Pantanal</a:t>
            </a:r>
            <a:endParaRPr lang="pt-BR" sz="2600" b="1" dirty="0">
              <a:solidFill>
                <a:srgbClr val="009DC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92300" y="4257040"/>
            <a:ext cx="8373109" cy="73096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5000"/>
              </a:lnSpc>
              <a:spcBef>
                <a:spcPts val="700"/>
              </a:spcBef>
            </a:pPr>
            <a:r>
              <a:rPr lang="pt-BR" sz="4600" dirty="0" smtClean="0">
                <a:latin typeface="Arial" charset="0"/>
                <a:cs typeface="Arial" charset="0"/>
              </a:rPr>
              <a:t>Agricultura Familiar</a:t>
            </a:r>
            <a:endParaRPr sz="4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19200" y="6045200"/>
            <a:ext cx="8373109" cy="5124479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Essas </a:t>
            </a:r>
            <a:r>
              <a:rPr lang="pt-BR" sz="3400" spc="185" dirty="0">
                <a:solidFill>
                  <a:srgbClr val="312783"/>
                </a:solidFill>
                <a:latin typeface="Arial"/>
                <a:cs typeface="Arial"/>
              </a:rPr>
              <a:t>comunidades e assentamentos tem dificuldades de adoção de tecnologias e boas práticas </a:t>
            </a: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agropecuárias.</a:t>
            </a: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endParaRPr lang="pt-BR" sz="3400" spc="185" dirty="0" smtClean="0">
              <a:solidFill>
                <a:srgbClr val="312783"/>
              </a:solidFill>
              <a:latin typeface="Arial"/>
              <a:cs typeface="Arial"/>
            </a:endParaRP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Apesar dos esforços dos envolvidos, </a:t>
            </a:r>
            <a:r>
              <a:rPr lang="pt-BR" sz="3400" spc="185" dirty="0">
                <a:solidFill>
                  <a:srgbClr val="312783"/>
                </a:solidFill>
                <a:latin typeface="Arial"/>
                <a:cs typeface="Arial"/>
              </a:rPr>
              <a:t>há </a:t>
            </a: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deficiência </a:t>
            </a:r>
            <a:r>
              <a:rPr lang="pt-BR" sz="3400" spc="185" dirty="0">
                <a:solidFill>
                  <a:srgbClr val="312783"/>
                </a:solidFill>
                <a:latin typeface="Arial"/>
                <a:cs typeface="Arial"/>
              </a:rPr>
              <a:t>na extensão rural para esse público, barreiras sanitárias e logística difícil. </a:t>
            </a: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endParaRPr sz="3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05000" y="3432175"/>
            <a:ext cx="1511300" cy="377825"/>
          </a:xfrm>
          <a:custGeom>
            <a:avLst/>
            <a:gdLst/>
            <a:ahLst/>
            <a:cxnLst/>
            <a:rect l="l" t="t" r="r" b="b"/>
            <a:pathLst>
              <a:path w="1511300" h="377825">
                <a:moveTo>
                  <a:pt x="1322387" y="0"/>
                </a:moveTo>
                <a:lnTo>
                  <a:pt x="1272172" y="6749"/>
                </a:lnTo>
                <a:lnTo>
                  <a:pt x="1227046" y="25795"/>
                </a:lnTo>
                <a:lnTo>
                  <a:pt x="1188812" y="55337"/>
                </a:lnTo>
                <a:lnTo>
                  <a:pt x="1159270" y="93571"/>
                </a:lnTo>
                <a:lnTo>
                  <a:pt x="1140224" y="138697"/>
                </a:lnTo>
                <a:lnTo>
                  <a:pt x="1133475" y="188912"/>
                </a:lnTo>
                <a:lnTo>
                  <a:pt x="1140224" y="239131"/>
                </a:lnTo>
                <a:lnTo>
                  <a:pt x="1159270" y="284258"/>
                </a:lnTo>
                <a:lnTo>
                  <a:pt x="1188812" y="322492"/>
                </a:lnTo>
                <a:lnTo>
                  <a:pt x="1227046" y="352032"/>
                </a:lnTo>
                <a:lnTo>
                  <a:pt x="1272172" y="371076"/>
                </a:lnTo>
                <a:lnTo>
                  <a:pt x="1322387" y="377825"/>
                </a:lnTo>
                <a:lnTo>
                  <a:pt x="1372611" y="371076"/>
                </a:lnTo>
                <a:lnTo>
                  <a:pt x="1417739" y="352032"/>
                </a:lnTo>
                <a:lnTo>
                  <a:pt x="1455972" y="322492"/>
                </a:lnTo>
                <a:lnTo>
                  <a:pt x="1485510" y="284258"/>
                </a:lnTo>
                <a:lnTo>
                  <a:pt x="1504552" y="239131"/>
                </a:lnTo>
                <a:lnTo>
                  <a:pt x="1511300" y="188912"/>
                </a:lnTo>
                <a:lnTo>
                  <a:pt x="1504552" y="138697"/>
                </a:lnTo>
                <a:lnTo>
                  <a:pt x="1485510" y="93571"/>
                </a:lnTo>
                <a:lnTo>
                  <a:pt x="1455972" y="55337"/>
                </a:lnTo>
                <a:lnTo>
                  <a:pt x="1417739" y="25795"/>
                </a:lnTo>
                <a:lnTo>
                  <a:pt x="1372611" y="6749"/>
                </a:lnTo>
                <a:lnTo>
                  <a:pt x="1322387" y="0"/>
                </a:lnTo>
                <a:close/>
              </a:path>
              <a:path w="1511300" h="377825">
                <a:moveTo>
                  <a:pt x="755650" y="0"/>
                </a:moveTo>
                <a:lnTo>
                  <a:pt x="705430" y="6749"/>
                </a:lnTo>
                <a:lnTo>
                  <a:pt x="660303" y="25795"/>
                </a:lnTo>
                <a:lnTo>
                  <a:pt x="622069" y="55337"/>
                </a:lnTo>
                <a:lnTo>
                  <a:pt x="592530" y="93571"/>
                </a:lnTo>
                <a:lnTo>
                  <a:pt x="573485" y="138697"/>
                </a:lnTo>
                <a:lnTo>
                  <a:pt x="566737" y="188912"/>
                </a:lnTo>
                <a:lnTo>
                  <a:pt x="573485" y="239131"/>
                </a:lnTo>
                <a:lnTo>
                  <a:pt x="592530" y="284258"/>
                </a:lnTo>
                <a:lnTo>
                  <a:pt x="622069" y="322492"/>
                </a:lnTo>
                <a:lnTo>
                  <a:pt x="660303" y="352032"/>
                </a:lnTo>
                <a:lnTo>
                  <a:pt x="705430" y="371076"/>
                </a:lnTo>
                <a:lnTo>
                  <a:pt x="755650" y="377825"/>
                </a:lnTo>
                <a:lnTo>
                  <a:pt x="805869" y="371076"/>
                </a:lnTo>
                <a:lnTo>
                  <a:pt x="850996" y="352032"/>
                </a:lnTo>
                <a:lnTo>
                  <a:pt x="889230" y="322492"/>
                </a:lnTo>
                <a:lnTo>
                  <a:pt x="918769" y="284258"/>
                </a:lnTo>
                <a:lnTo>
                  <a:pt x="937814" y="239131"/>
                </a:lnTo>
                <a:lnTo>
                  <a:pt x="944562" y="188912"/>
                </a:lnTo>
                <a:lnTo>
                  <a:pt x="937814" y="138697"/>
                </a:lnTo>
                <a:lnTo>
                  <a:pt x="918769" y="93571"/>
                </a:lnTo>
                <a:lnTo>
                  <a:pt x="889230" y="55337"/>
                </a:lnTo>
                <a:lnTo>
                  <a:pt x="850996" y="25795"/>
                </a:lnTo>
                <a:lnTo>
                  <a:pt x="805869" y="6749"/>
                </a:lnTo>
                <a:lnTo>
                  <a:pt x="755650" y="0"/>
                </a:lnTo>
                <a:close/>
              </a:path>
              <a:path w="1511300" h="377825">
                <a:moveTo>
                  <a:pt x="188912" y="0"/>
                </a:moveTo>
                <a:lnTo>
                  <a:pt x="138688" y="6749"/>
                </a:lnTo>
                <a:lnTo>
                  <a:pt x="93560" y="25795"/>
                </a:lnTo>
                <a:lnTo>
                  <a:pt x="55327" y="55337"/>
                </a:lnTo>
                <a:lnTo>
                  <a:pt x="25789" y="93571"/>
                </a:lnTo>
                <a:lnTo>
                  <a:pt x="6747" y="138697"/>
                </a:lnTo>
                <a:lnTo>
                  <a:pt x="0" y="188912"/>
                </a:lnTo>
                <a:lnTo>
                  <a:pt x="6747" y="239131"/>
                </a:lnTo>
                <a:lnTo>
                  <a:pt x="25789" y="284258"/>
                </a:lnTo>
                <a:lnTo>
                  <a:pt x="55327" y="322492"/>
                </a:lnTo>
                <a:lnTo>
                  <a:pt x="93560" y="352032"/>
                </a:lnTo>
                <a:lnTo>
                  <a:pt x="138688" y="371076"/>
                </a:lnTo>
                <a:lnTo>
                  <a:pt x="188912" y="377825"/>
                </a:lnTo>
                <a:lnTo>
                  <a:pt x="239127" y="371076"/>
                </a:lnTo>
                <a:lnTo>
                  <a:pt x="284253" y="352032"/>
                </a:lnTo>
                <a:lnTo>
                  <a:pt x="322487" y="322492"/>
                </a:lnTo>
                <a:lnTo>
                  <a:pt x="352029" y="284258"/>
                </a:lnTo>
                <a:lnTo>
                  <a:pt x="371075" y="239131"/>
                </a:lnTo>
                <a:lnTo>
                  <a:pt x="377825" y="188912"/>
                </a:lnTo>
                <a:lnTo>
                  <a:pt x="371075" y="138697"/>
                </a:lnTo>
                <a:lnTo>
                  <a:pt x="352029" y="93571"/>
                </a:lnTo>
                <a:lnTo>
                  <a:pt x="322487" y="55337"/>
                </a:lnTo>
                <a:lnTo>
                  <a:pt x="284253" y="25795"/>
                </a:lnTo>
                <a:lnTo>
                  <a:pt x="239127" y="6749"/>
                </a:lnTo>
                <a:lnTo>
                  <a:pt x="188912" y="0"/>
                </a:lnTo>
                <a:close/>
              </a:path>
            </a:pathLst>
          </a:custGeom>
          <a:solidFill>
            <a:srgbClr val="009D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CaixaDeTexto 9"/>
          <p:cNvSpPr txBox="1"/>
          <p:nvPr/>
        </p:nvSpPr>
        <p:spPr>
          <a:xfrm>
            <a:off x="1752600" y="754775"/>
            <a:ext cx="93987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Desafios</a:t>
            </a:r>
            <a:r>
              <a:rPr lang="en-GB" sz="72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para o </a:t>
            </a:r>
            <a:r>
              <a:rPr lang="en-GB" sz="7200" baseline="30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Desenvolvimento</a:t>
            </a:r>
            <a:endParaRPr lang="en-GB" sz="7200" baseline="30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4817" name="Picture 1" descr="G:\Reunião BID\article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20400" y="5435600"/>
            <a:ext cx="7416800" cy="556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2831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9"/>
            <a:ext cx="19050000" cy="2529839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3792200" y="534669"/>
            <a:ext cx="4001007" cy="838691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algn="r"/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Agricultura </a:t>
            </a:r>
            <a:r>
              <a:rPr lang="pt-BR" sz="2600" b="1" dirty="0" err="1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Sustent</a:t>
            </a:r>
            <a:r>
              <a:rPr lang="en-US" sz="2600" b="1" dirty="0" err="1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ável</a:t>
            </a:r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b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Bioma Pantanal</a:t>
            </a:r>
            <a:endParaRPr lang="pt-BR" sz="2600" b="1" dirty="0">
              <a:solidFill>
                <a:srgbClr val="009DC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92300" y="4257040"/>
            <a:ext cx="8373109" cy="73096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5000"/>
              </a:lnSpc>
              <a:spcBef>
                <a:spcPts val="700"/>
              </a:spcBef>
            </a:pPr>
            <a:r>
              <a:rPr lang="pt-BR" sz="4600" dirty="0" smtClean="0">
                <a:latin typeface="Arial" charset="0"/>
                <a:cs typeface="Arial" charset="0"/>
              </a:rPr>
              <a:t>Agricultura Familiar</a:t>
            </a:r>
            <a:endParaRPr sz="4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05000" y="3432175"/>
            <a:ext cx="1511300" cy="377825"/>
          </a:xfrm>
          <a:custGeom>
            <a:avLst/>
            <a:gdLst/>
            <a:ahLst/>
            <a:cxnLst/>
            <a:rect l="l" t="t" r="r" b="b"/>
            <a:pathLst>
              <a:path w="1511300" h="377825">
                <a:moveTo>
                  <a:pt x="1322387" y="0"/>
                </a:moveTo>
                <a:lnTo>
                  <a:pt x="1272172" y="6749"/>
                </a:lnTo>
                <a:lnTo>
                  <a:pt x="1227046" y="25795"/>
                </a:lnTo>
                <a:lnTo>
                  <a:pt x="1188812" y="55337"/>
                </a:lnTo>
                <a:lnTo>
                  <a:pt x="1159270" y="93571"/>
                </a:lnTo>
                <a:lnTo>
                  <a:pt x="1140224" y="138697"/>
                </a:lnTo>
                <a:lnTo>
                  <a:pt x="1133475" y="188912"/>
                </a:lnTo>
                <a:lnTo>
                  <a:pt x="1140224" y="239131"/>
                </a:lnTo>
                <a:lnTo>
                  <a:pt x="1159270" y="284258"/>
                </a:lnTo>
                <a:lnTo>
                  <a:pt x="1188812" y="322492"/>
                </a:lnTo>
                <a:lnTo>
                  <a:pt x="1227046" y="352032"/>
                </a:lnTo>
                <a:lnTo>
                  <a:pt x="1272172" y="371076"/>
                </a:lnTo>
                <a:lnTo>
                  <a:pt x="1322387" y="377825"/>
                </a:lnTo>
                <a:lnTo>
                  <a:pt x="1372611" y="371076"/>
                </a:lnTo>
                <a:lnTo>
                  <a:pt x="1417739" y="352032"/>
                </a:lnTo>
                <a:lnTo>
                  <a:pt x="1455972" y="322492"/>
                </a:lnTo>
                <a:lnTo>
                  <a:pt x="1485510" y="284258"/>
                </a:lnTo>
                <a:lnTo>
                  <a:pt x="1504552" y="239131"/>
                </a:lnTo>
                <a:lnTo>
                  <a:pt x="1511300" y="188912"/>
                </a:lnTo>
                <a:lnTo>
                  <a:pt x="1504552" y="138697"/>
                </a:lnTo>
                <a:lnTo>
                  <a:pt x="1485510" y="93571"/>
                </a:lnTo>
                <a:lnTo>
                  <a:pt x="1455972" y="55337"/>
                </a:lnTo>
                <a:lnTo>
                  <a:pt x="1417739" y="25795"/>
                </a:lnTo>
                <a:lnTo>
                  <a:pt x="1372611" y="6749"/>
                </a:lnTo>
                <a:lnTo>
                  <a:pt x="1322387" y="0"/>
                </a:lnTo>
                <a:close/>
              </a:path>
              <a:path w="1511300" h="377825">
                <a:moveTo>
                  <a:pt x="755650" y="0"/>
                </a:moveTo>
                <a:lnTo>
                  <a:pt x="705430" y="6749"/>
                </a:lnTo>
                <a:lnTo>
                  <a:pt x="660303" y="25795"/>
                </a:lnTo>
                <a:lnTo>
                  <a:pt x="622069" y="55337"/>
                </a:lnTo>
                <a:lnTo>
                  <a:pt x="592530" y="93571"/>
                </a:lnTo>
                <a:lnTo>
                  <a:pt x="573485" y="138697"/>
                </a:lnTo>
                <a:lnTo>
                  <a:pt x="566737" y="188912"/>
                </a:lnTo>
                <a:lnTo>
                  <a:pt x="573485" y="239131"/>
                </a:lnTo>
                <a:lnTo>
                  <a:pt x="592530" y="284258"/>
                </a:lnTo>
                <a:lnTo>
                  <a:pt x="622069" y="322492"/>
                </a:lnTo>
                <a:lnTo>
                  <a:pt x="660303" y="352032"/>
                </a:lnTo>
                <a:lnTo>
                  <a:pt x="705430" y="371076"/>
                </a:lnTo>
                <a:lnTo>
                  <a:pt x="755650" y="377825"/>
                </a:lnTo>
                <a:lnTo>
                  <a:pt x="805869" y="371076"/>
                </a:lnTo>
                <a:lnTo>
                  <a:pt x="850996" y="352032"/>
                </a:lnTo>
                <a:lnTo>
                  <a:pt x="889230" y="322492"/>
                </a:lnTo>
                <a:lnTo>
                  <a:pt x="918769" y="284258"/>
                </a:lnTo>
                <a:lnTo>
                  <a:pt x="937814" y="239131"/>
                </a:lnTo>
                <a:lnTo>
                  <a:pt x="944562" y="188912"/>
                </a:lnTo>
                <a:lnTo>
                  <a:pt x="937814" y="138697"/>
                </a:lnTo>
                <a:lnTo>
                  <a:pt x="918769" y="93571"/>
                </a:lnTo>
                <a:lnTo>
                  <a:pt x="889230" y="55337"/>
                </a:lnTo>
                <a:lnTo>
                  <a:pt x="850996" y="25795"/>
                </a:lnTo>
                <a:lnTo>
                  <a:pt x="805869" y="6749"/>
                </a:lnTo>
                <a:lnTo>
                  <a:pt x="755650" y="0"/>
                </a:lnTo>
                <a:close/>
              </a:path>
              <a:path w="1511300" h="377825">
                <a:moveTo>
                  <a:pt x="188912" y="0"/>
                </a:moveTo>
                <a:lnTo>
                  <a:pt x="138688" y="6749"/>
                </a:lnTo>
                <a:lnTo>
                  <a:pt x="93560" y="25795"/>
                </a:lnTo>
                <a:lnTo>
                  <a:pt x="55327" y="55337"/>
                </a:lnTo>
                <a:lnTo>
                  <a:pt x="25789" y="93571"/>
                </a:lnTo>
                <a:lnTo>
                  <a:pt x="6747" y="138697"/>
                </a:lnTo>
                <a:lnTo>
                  <a:pt x="0" y="188912"/>
                </a:lnTo>
                <a:lnTo>
                  <a:pt x="6747" y="239131"/>
                </a:lnTo>
                <a:lnTo>
                  <a:pt x="25789" y="284258"/>
                </a:lnTo>
                <a:lnTo>
                  <a:pt x="55327" y="322492"/>
                </a:lnTo>
                <a:lnTo>
                  <a:pt x="93560" y="352032"/>
                </a:lnTo>
                <a:lnTo>
                  <a:pt x="138688" y="371076"/>
                </a:lnTo>
                <a:lnTo>
                  <a:pt x="188912" y="377825"/>
                </a:lnTo>
                <a:lnTo>
                  <a:pt x="239127" y="371076"/>
                </a:lnTo>
                <a:lnTo>
                  <a:pt x="284253" y="352032"/>
                </a:lnTo>
                <a:lnTo>
                  <a:pt x="322487" y="322492"/>
                </a:lnTo>
                <a:lnTo>
                  <a:pt x="352029" y="284258"/>
                </a:lnTo>
                <a:lnTo>
                  <a:pt x="371075" y="239131"/>
                </a:lnTo>
                <a:lnTo>
                  <a:pt x="377825" y="188912"/>
                </a:lnTo>
                <a:lnTo>
                  <a:pt x="371075" y="138697"/>
                </a:lnTo>
                <a:lnTo>
                  <a:pt x="352029" y="93571"/>
                </a:lnTo>
                <a:lnTo>
                  <a:pt x="322487" y="55337"/>
                </a:lnTo>
                <a:lnTo>
                  <a:pt x="284253" y="25795"/>
                </a:lnTo>
                <a:lnTo>
                  <a:pt x="239127" y="6749"/>
                </a:lnTo>
                <a:lnTo>
                  <a:pt x="188912" y="0"/>
                </a:lnTo>
                <a:close/>
              </a:path>
            </a:pathLst>
          </a:custGeom>
          <a:solidFill>
            <a:srgbClr val="009D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CaixaDeTexto 9"/>
          <p:cNvSpPr txBox="1"/>
          <p:nvPr/>
        </p:nvSpPr>
        <p:spPr>
          <a:xfrm>
            <a:off x="1752600" y="754775"/>
            <a:ext cx="93987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Desafios</a:t>
            </a:r>
            <a:r>
              <a:rPr lang="en-GB" sz="72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para o </a:t>
            </a:r>
            <a:r>
              <a:rPr lang="en-GB" sz="7200" baseline="30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Desenvolvimento</a:t>
            </a:r>
            <a:endParaRPr lang="en-GB" sz="7200" baseline="30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object 4"/>
          <p:cNvSpPr txBox="1"/>
          <p:nvPr/>
        </p:nvSpPr>
        <p:spPr>
          <a:xfrm>
            <a:off x="1295400" y="5567881"/>
            <a:ext cx="8373109" cy="5675912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r>
              <a:rPr lang="pt-BR" sz="3400" spc="185" dirty="0">
                <a:solidFill>
                  <a:srgbClr val="312783"/>
                </a:solidFill>
                <a:latin typeface="Arial"/>
                <a:cs typeface="Arial"/>
              </a:rPr>
              <a:t>C</a:t>
            </a: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onsolidação </a:t>
            </a:r>
            <a:r>
              <a:rPr lang="pt-BR" sz="3400" spc="185" dirty="0">
                <a:solidFill>
                  <a:srgbClr val="312783"/>
                </a:solidFill>
                <a:latin typeface="Arial"/>
                <a:cs typeface="Arial"/>
              </a:rPr>
              <a:t>de novas cadeias produtivas, obtenção de protocolos de certificação, </a:t>
            </a:r>
            <a:endParaRPr lang="pt-BR" sz="3400" spc="185" dirty="0" smtClean="0">
              <a:solidFill>
                <a:srgbClr val="312783"/>
              </a:solidFill>
              <a:latin typeface="Arial"/>
              <a:cs typeface="Arial"/>
            </a:endParaRP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endParaRPr lang="pt-BR" sz="3400" spc="185" dirty="0" smtClean="0">
              <a:solidFill>
                <a:srgbClr val="312783"/>
              </a:solidFill>
              <a:latin typeface="Arial"/>
              <a:cs typeface="Arial"/>
            </a:endParaRP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Melhorias </a:t>
            </a:r>
            <a:r>
              <a:rPr lang="pt-BR" sz="3400" spc="185" dirty="0">
                <a:solidFill>
                  <a:srgbClr val="312783"/>
                </a:solidFill>
                <a:latin typeface="Arial"/>
                <a:cs typeface="Arial"/>
              </a:rPr>
              <a:t>nos processos de produção, obter segurança alimentar, energética e hídrica, </a:t>
            </a:r>
            <a:endParaRPr lang="pt-BR" sz="3400" spc="185" dirty="0" smtClean="0">
              <a:solidFill>
                <a:srgbClr val="312783"/>
              </a:solidFill>
              <a:latin typeface="Arial"/>
              <a:cs typeface="Arial"/>
            </a:endParaRP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endParaRPr lang="pt-BR" sz="3400" spc="185" dirty="0" smtClean="0">
              <a:solidFill>
                <a:srgbClr val="312783"/>
              </a:solidFill>
              <a:latin typeface="Arial"/>
              <a:cs typeface="Arial"/>
            </a:endParaRP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Implantação </a:t>
            </a:r>
            <a:r>
              <a:rPr lang="pt-BR" sz="3400" spc="185" dirty="0">
                <a:solidFill>
                  <a:srgbClr val="312783"/>
                </a:solidFill>
                <a:latin typeface="Arial"/>
                <a:cs typeface="Arial"/>
              </a:rPr>
              <a:t>de boas práticas de higiene, sanidade animal e de produção, </a:t>
            </a:r>
            <a:endParaRPr lang="pt-BR" sz="3400" spc="185" dirty="0" smtClean="0">
              <a:solidFill>
                <a:srgbClr val="312783"/>
              </a:solidFill>
              <a:latin typeface="Arial"/>
              <a:cs typeface="Arial"/>
            </a:endParaRPr>
          </a:p>
        </p:txBody>
      </p:sp>
      <p:pic>
        <p:nvPicPr>
          <p:cNvPr id="64516" name="Picture 4" descr="G:\Reunião BID\assentamento tamarineiro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63200" y="5207000"/>
            <a:ext cx="7924800" cy="594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2831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9"/>
            <a:ext cx="19050000" cy="2529839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3792200" y="534669"/>
            <a:ext cx="4001007" cy="838691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algn="r"/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Agricultura </a:t>
            </a:r>
            <a:r>
              <a:rPr lang="pt-BR" sz="2600" b="1" dirty="0" err="1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Sustent</a:t>
            </a:r>
            <a:r>
              <a:rPr lang="en-US" sz="2600" b="1" dirty="0" err="1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ável</a:t>
            </a:r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b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Bioma Pantanal</a:t>
            </a:r>
            <a:endParaRPr lang="pt-BR" sz="2600" b="1" dirty="0">
              <a:solidFill>
                <a:srgbClr val="009DC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92300" y="4257040"/>
            <a:ext cx="8373109" cy="73096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5000"/>
              </a:lnSpc>
              <a:spcBef>
                <a:spcPts val="700"/>
              </a:spcBef>
            </a:pPr>
            <a:r>
              <a:rPr lang="pt-BR" sz="4600" dirty="0" smtClean="0">
                <a:latin typeface="Arial" charset="0"/>
                <a:cs typeface="Arial" charset="0"/>
              </a:rPr>
              <a:t>Agricultura Familiar</a:t>
            </a:r>
            <a:endParaRPr sz="4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05000" y="3432175"/>
            <a:ext cx="1511300" cy="377825"/>
          </a:xfrm>
          <a:custGeom>
            <a:avLst/>
            <a:gdLst/>
            <a:ahLst/>
            <a:cxnLst/>
            <a:rect l="l" t="t" r="r" b="b"/>
            <a:pathLst>
              <a:path w="1511300" h="377825">
                <a:moveTo>
                  <a:pt x="1322387" y="0"/>
                </a:moveTo>
                <a:lnTo>
                  <a:pt x="1272172" y="6749"/>
                </a:lnTo>
                <a:lnTo>
                  <a:pt x="1227046" y="25795"/>
                </a:lnTo>
                <a:lnTo>
                  <a:pt x="1188812" y="55337"/>
                </a:lnTo>
                <a:lnTo>
                  <a:pt x="1159270" y="93571"/>
                </a:lnTo>
                <a:lnTo>
                  <a:pt x="1140224" y="138697"/>
                </a:lnTo>
                <a:lnTo>
                  <a:pt x="1133475" y="188912"/>
                </a:lnTo>
                <a:lnTo>
                  <a:pt x="1140224" y="239131"/>
                </a:lnTo>
                <a:lnTo>
                  <a:pt x="1159270" y="284258"/>
                </a:lnTo>
                <a:lnTo>
                  <a:pt x="1188812" y="322492"/>
                </a:lnTo>
                <a:lnTo>
                  <a:pt x="1227046" y="352032"/>
                </a:lnTo>
                <a:lnTo>
                  <a:pt x="1272172" y="371076"/>
                </a:lnTo>
                <a:lnTo>
                  <a:pt x="1322387" y="377825"/>
                </a:lnTo>
                <a:lnTo>
                  <a:pt x="1372611" y="371076"/>
                </a:lnTo>
                <a:lnTo>
                  <a:pt x="1417739" y="352032"/>
                </a:lnTo>
                <a:lnTo>
                  <a:pt x="1455972" y="322492"/>
                </a:lnTo>
                <a:lnTo>
                  <a:pt x="1485510" y="284258"/>
                </a:lnTo>
                <a:lnTo>
                  <a:pt x="1504552" y="239131"/>
                </a:lnTo>
                <a:lnTo>
                  <a:pt x="1511300" y="188912"/>
                </a:lnTo>
                <a:lnTo>
                  <a:pt x="1504552" y="138697"/>
                </a:lnTo>
                <a:lnTo>
                  <a:pt x="1485510" y="93571"/>
                </a:lnTo>
                <a:lnTo>
                  <a:pt x="1455972" y="55337"/>
                </a:lnTo>
                <a:lnTo>
                  <a:pt x="1417739" y="25795"/>
                </a:lnTo>
                <a:lnTo>
                  <a:pt x="1372611" y="6749"/>
                </a:lnTo>
                <a:lnTo>
                  <a:pt x="1322387" y="0"/>
                </a:lnTo>
                <a:close/>
              </a:path>
              <a:path w="1511300" h="377825">
                <a:moveTo>
                  <a:pt x="755650" y="0"/>
                </a:moveTo>
                <a:lnTo>
                  <a:pt x="705430" y="6749"/>
                </a:lnTo>
                <a:lnTo>
                  <a:pt x="660303" y="25795"/>
                </a:lnTo>
                <a:lnTo>
                  <a:pt x="622069" y="55337"/>
                </a:lnTo>
                <a:lnTo>
                  <a:pt x="592530" y="93571"/>
                </a:lnTo>
                <a:lnTo>
                  <a:pt x="573485" y="138697"/>
                </a:lnTo>
                <a:lnTo>
                  <a:pt x="566737" y="188912"/>
                </a:lnTo>
                <a:lnTo>
                  <a:pt x="573485" y="239131"/>
                </a:lnTo>
                <a:lnTo>
                  <a:pt x="592530" y="284258"/>
                </a:lnTo>
                <a:lnTo>
                  <a:pt x="622069" y="322492"/>
                </a:lnTo>
                <a:lnTo>
                  <a:pt x="660303" y="352032"/>
                </a:lnTo>
                <a:lnTo>
                  <a:pt x="705430" y="371076"/>
                </a:lnTo>
                <a:lnTo>
                  <a:pt x="755650" y="377825"/>
                </a:lnTo>
                <a:lnTo>
                  <a:pt x="805869" y="371076"/>
                </a:lnTo>
                <a:lnTo>
                  <a:pt x="850996" y="352032"/>
                </a:lnTo>
                <a:lnTo>
                  <a:pt x="889230" y="322492"/>
                </a:lnTo>
                <a:lnTo>
                  <a:pt x="918769" y="284258"/>
                </a:lnTo>
                <a:lnTo>
                  <a:pt x="937814" y="239131"/>
                </a:lnTo>
                <a:lnTo>
                  <a:pt x="944562" y="188912"/>
                </a:lnTo>
                <a:lnTo>
                  <a:pt x="937814" y="138697"/>
                </a:lnTo>
                <a:lnTo>
                  <a:pt x="918769" y="93571"/>
                </a:lnTo>
                <a:lnTo>
                  <a:pt x="889230" y="55337"/>
                </a:lnTo>
                <a:lnTo>
                  <a:pt x="850996" y="25795"/>
                </a:lnTo>
                <a:lnTo>
                  <a:pt x="805869" y="6749"/>
                </a:lnTo>
                <a:lnTo>
                  <a:pt x="755650" y="0"/>
                </a:lnTo>
                <a:close/>
              </a:path>
              <a:path w="1511300" h="377825">
                <a:moveTo>
                  <a:pt x="188912" y="0"/>
                </a:moveTo>
                <a:lnTo>
                  <a:pt x="138688" y="6749"/>
                </a:lnTo>
                <a:lnTo>
                  <a:pt x="93560" y="25795"/>
                </a:lnTo>
                <a:lnTo>
                  <a:pt x="55327" y="55337"/>
                </a:lnTo>
                <a:lnTo>
                  <a:pt x="25789" y="93571"/>
                </a:lnTo>
                <a:lnTo>
                  <a:pt x="6747" y="138697"/>
                </a:lnTo>
                <a:lnTo>
                  <a:pt x="0" y="188912"/>
                </a:lnTo>
                <a:lnTo>
                  <a:pt x="6747" y="239131"/>
                </a:lnTo>
                <a:lnTo>
                  <a:pt x="25789" y="284258"/>
                </a:lnTo>
                <a:lnTo>
                  <a:pt x="55327" y="322492"/>
                </a:lnTo>
                <a:lnTo>
                  <a:pt x="93560" y="352032"/>
                </a:lnTo>
                <a:lnTo>
                  <a:pt x="138688" y="371076"/>
                </a:lnTo>
                <a:lnTo>
                  <a:pt x="188912" y="377825"/>
                </a:lnTo>
                <a:lnTo>
                  <a:pt x="239127" y="371076"/>
                </a:lnTo>
                <a:lnTo>
                  <a:pt x="284253" y="352032"/>
                </a:lnTo>
                <a:lnTo>
                  <a:pt x="322487" y="322492"/>
                </a:lnTo>
                <a:lnTo>
                  <a:pt x="352029" y="284258"/>
                </a:lnTo>
                <a:lnTo>
                  <a:pt x="371075" y="239131"/>
                </a:lnTo>
                <a:lnTo>
                  <a:pt x="377825" y="188912"/>
                </a:lnTo>
                <a:lnTo>
                  <a:pt x="371075" y="138697"/>
                </a:lnTo>
                <a:lnTo>
                  <a:pt x="352029" y="93571"/>
                </a:lnTo>
                <a:lnTo>
                  <a:pt x="322487" y="55337"/>
                </a:lnTo>
                <a:lnTo>
                  <a:pt x="284253" y="25795"/>
                </a:lnTo>
                <a:lnTo>
                  <a:pt x="239127" y="6749"/>
                </a:lnTo>
                <a:lnTo>
                  <a:pt x="188912" y="0"/>
                </a:lnTo>
                <a:close/>
              </a:path>
            </a:pathLst>
          </a:custGeom>
          <a:solidFill>
            <a:srgbClr val="009D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CaixaDeTexto 9"/>
          <p:cNvSpPr txBox="1"/>
          <p:nvPr/>
        </p:nvSpPr>
        <p:spPr>
          <a:xfrm>
            <a:off x="1752600" y="754775"/>
            <a:ext cx="93987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Desafios</a:t>
            </a:r>
            <a:r>
              <a:rPr lang="en-GB" sz="72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para o </a:t>
            </a:r>
            <a:r>
              <a:rPr lang="en-GB" sz="7200" baseline="30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Desenvolvimento</a:t>
            </a:r>
            <a:endParaRPr lang="en-GB" sz="7200" baseline="30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object 4"/>
          <p:cNvSpPr txBox="1"/>
          <p:nvPr/>
        </p:nvSpPr>
        <p:spPr>
          <a:xfrm>
            <a:off x="1295400" y="5567881"/>
            <a:ext cx="8373109" cy="5124479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r>
              <a:rPr lang="pt-BR" sz="3400" spc="185" dirty="0">
                <a:solidFill>
                  <a:srgbClr val="312783"/>
                </a:solidFill>
                <a:latin typeface="Arial"/>
                <a:cs typeface="Arial"/>
              </a:rPr>
              <a:t>S</a:t>
            </a: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air de vez do </a:t>
            </a:r>
            <a:r>
              <a:rPr lang="pt-BR" sz="3400" spc="185" dirty="0">
                <a:solidFill>
                  <a:srgbClr val="312783"/>
                </a:solidFill>
                <a:latin typeface="Arial"/>
                <a:cs typeface="Arial"/>
              </a:rPr>
              <a:t>sistema extrativista para o sistema agrícola, atender as demandas do mercado local com produtos de qualidade, </a:t>
            </a:r>
            <a:endParaRPr lang="pt-BR" sz="3400" spc="185" dirty="0" smtClean="0">
              <a:solidFill>
                <a:srgbClr val="312783"/>
              </a:solidFill>
              <a:latin typeface="Arial"/>
              <a:cs typeface="Arial"/>
            </a:endParaRP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endParaRPr lang="pt-BR" sz="3400" spc="185" dirty="0" smtClean="0">
              <a:solidFill>
                <a:srgbClr val="312783"/>
              </a:solidFill>
              <a:latin typeface="Arial"/>
              <a:cs typeface="Arial"/>
            </a:endParaRP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Propor </a:t>
            </a:r>
            <a:r>
              <a:rPr lang="pt-BR" sz="3400" spc="185" dirty="0">
                <a:solidFill>
                  <a:srgbClr val="312783"/>
                </a:solidFill>
                <a:latin typeface="Arial"/>
                <a:cs typeface="Arial"/>
              </a:rPr>
              <a:t>alternativas tecnológicas para o pequeno produtor se manter no campo com ganho e qualidade de vida.</a:t>
            </a: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endParaRPr sz="3400" dirty="0">
              <a:latin typeface="Arial"/>
              <a:cs typeface="Arial"/>
            </a:endParaRPr>
          </a:p>
        </p:txBody>
      </p:sp>
      <p:pic>
        <p:nvPicPr>
          <p:cNvPr id="11" name="Picture 3" descr="G:\Reunião BID\article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91800" y="4902200"/>
            <a:ext cx="7620000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2831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9"/>
            <a:ext cx="19050000" cy="2529839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3792200" y="534669"/>
            <a:ext cx="4001007" cy="838691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algn="r"/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Agricultura </a:t>
            </a:r>
            <a:r>
              <a:rPr lang="pt-BR" sz="2600" b="1" dirty="0" err="1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Sustent</a:t>
            </a:r>
            <a:r>
              <a:rPr lang="en-US" sz="2600" b="1" dirty="0" err="1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ável</a:t>
            </a:r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b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Bioma Pantanal</a:t>
            </a:r>
            <a:endParaRPr lang="pt-BR" sz="2600" b="1" dirty="0">
              <a:solidFill>
                <a:srgbClr val="009DC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92300" y="4257040"/>
            <a:ext cx="8373109" cy="73096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5000"/>
              </a:lnSpc>
              <a:spcBef>
                <a:spcPts val="700"/>
              </a:spcBef>
            </a:pPr>
            <a:r>
              <a:rPr lang="pt-BR" sz="4600" dirty="0" smtClean="0">
                <a:latin typeface="Arial" charset="0"/>
                <a:ea typeface="Arial" charset="0"/>
                <a:cs typeface="Arial" charset="0"/>
              </a:rPr>
              <a:t>Pesca</a:t>
            </a:r>
            <a:endParaRPr sz="4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95400" y="6045200"/>
            <a:ext cx="8373109" cy="359842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A </a:t>
            </a:r>
            <a:r>
              <a:rPr lang="pt-BR" sz="3400" spc="185" dirty="0">
                <a:solidFill>
                  <a:srgbClr val="312783"/>
                </a:solidFill>
                <a:latin typeface="Arial"/>
                <a:cs typeface="Arial"/>
              </a:rPr>
              <a:t>pesca tornou-se uma atividade de grande importância social, econômica e ambiental no Pantanal, </a:t>
            </a:r>
            <a:endParaRPr lang="pt-BR" sz="3400" spc="185" dirty="0" smtClean="0">
              <a:solidFill>
                <a:srgbClr val="312783"/>
              </a:solidFill>
              <a:latin typeface="Arial"/>
              <a:cs typeface="Arial"/>
            </a:endParaRP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endParaRPr lang="pt-BR" sz="3400" spc="185" dirty="0" smtClean="0">
              <a:solidFill>
                <a:srgbClr val="312783"/>
              </a:solidFill>
              <a:latin typeface="Arial"/>
              <a:cs typeface="Arial"/>
            </a:endParaRP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É realizada </a:t>
            </a:r>
            <a:r>
              <a:rPr lang="pt-BR" sz="3400" spc="185" dirty="0">
                <a:solidFill>
                  <a:srgbClr val="312783"/>
                </a:solidFill>
                <a:latin typeface="Arial"/>
                <a:cs typeface="Arial"/>
              </a:rPr>
              <a:t>atualmente como pesca de subsistência, pesca profissional artesanal e pesca recreativa </a:t>
            </a:r>
            <a:endParaRPr sz="3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05000" y="3432175"/>
            <a:ext cx="1511300" cy="377825"/>
          </a:xfrm>
          <a:custGeom>
            <a:avLst/>
            <a:gdLst/>
            <a:ahLst/>
            <a:cxnLst/>
            <a:rect l="l" t="t" r="r" b="b"/>
            <a:pathLst>
              <a:path w="1511300" h="377825">
                <a:moveTo>
                  <a:pt x="1322387" y="0"/>
                </a:moveTo>
                <a:lnTo>
                  <a:pt x="1272172" y="6749"/>
                </a:lnTo>
                <a:lnTo>
                  <a:pt x="1227046" y="25795"/>
                </a:lnTo>
                <a:lnTo>
                  <a:pt x="1188812" y="55337"/>
                </a:lnTo>
                <a:lnTo>
                  <a:pt x="1159270" y="93571"/>
                </a:lnTo>
                <a:lnTo>
                  <a:pt x="1140224" y="138697"/>
                </a:lnTo>
                <a:lnTo>
                  <a:pt x="1133475" y="188912"/>
                </a:lnTo>
                <a:lnTo>
                  <a:pt x="1140224" y="239131"/>
                </a:lnTo>
                <a:lnTo>
                  <a:pt x="1159270" y="284258"/>
                </a:lnTo>
                <a:lnTo>
                  <a:pt x="1188812" y="322492"/>
                </a:lnTo>
                <a:lnTo>
                  <a:pt x="1227046" y="352032"/>
                </a:lnTo>
                <a:lnTo>
                  <a:pt x="1272172" y="371076"/>
                </a:lnTo>
                <a:lnTo>
                  <a:pt x="1322387" y="377825"/>
                </a:lnTo>
                <a:lnTo>
                  <a:pt x="1372611" y="371076"/>
                </a:lnTo>
                <a:lnTo>
                  <a:pt x="1417739" y="352032"/>
                </a:lnTo>
                <a:lnTo>
                  <a:pt x="1455972" y="322492"/>
                </a:lnTo>
                <a:lnTo>
                  <a:pt x="1485510" y="284258"/>
                </a:lnTo>
                <a:lnTo>
                  <a:pt x="1504552" y="239131"/>
                </a:lnTo>
                <a:lnTo>
                  <a:pt x="1511300" y="188912"/>
                </a:lnTo>
                <a:lnTo>
                  <a:pt x="1504552" y="138697"/>
                </a:lnTo>
                <a:lnTo>
                  <a:pt x="1485510" y="93571"/>
                </a:lnTo>
                <a:lnTo>
                  <a:pt x="1455972" y="55337"/>
                </a:lnTo>
                <a:lnTo>
                  <a:pt x="1417739" y="25795"/>
                </a:lnTo>
                <a:lnTo>
                  <a:pt x="1372611" y="6749"/>
                </a:lnTo>
                <a:lnTo>
                  <a:pt x="1322387" y="0"/>
                </a:lnTo>
                <a:close/>
              </a:path>
              <a:path w="1511300" h="377825">
                <a:moveTo>
                  <a:pt x="755650" y="0"/>
                </a:moveTo>
                <a:lnTo>
                  <a:pt x="705430" y="6749"/>
                </a:lnTo>
                <a:lnTo>
                  <a:pt x="660303" y="25795"/>
                </a:lnTo>
                <a:lnTo>
                  <a:pt x="622069" y="55337"/>
                </a:lnTo>
                <a:lnTo>
                  <a:pt x="592530" y="93571"/>
                </a:lnTo>
                <a:lnTo>
                  <a:pt x="573485" y="138697"/>
                </a:lnTo>
                <a:lnTo>
                  <a:pt x="566737" y="188912"/>
                </a:lnTo>
                <a:lnTo>
                  <a:pt x="573485" y="239131"/>
                </a:lnTo>
                <a:lnTo>
                  <a:pt x="592530" y="284258"/>
                </a:lnTo>
                <a:lnTo>
                  <a:pt x="622069" y="322492"/>
                </a:lnTo>
                <a:lnTo>
                  <a:pt x="660303" y="352032"/>
                </a:lnTo>
                <a:lnTo>
                  <a:pt x="705430" y="371076"/>
                </a:lnTo>
                <a:lnTo>
                  <a:pt x="755650" y="377825"/>
                </a:lnTo>
                <a:lnTo>
                  <a:pt x="805869" y="371076"/>
                </a:lnTo>
                <a:lnTo>
                  <a:pt x="850996" y="352032"/>
                </a:lnTo>
                <a:lnTo>
                  <a:pt x="889230" y="322492"/>
                </a:lnTo>
                <a:lnTo>
                  <a:pt x="918769" y="284258"/>
                </a:lnTo>
                <a:lnTo>
                  <a:pt x="937814" y="239131"/>
                </a:lnTo>
                <a:lnTo>
                  <a:pt x="944562" y="188912"/>
                </a:lnTo>
                <a:lnTo>
                  <a:pt x="937814" y="138697"/>
                </a:lnTo>
                <a:lnTo>
                  <a:pt x="918769" y="93571"/>
                </a:lnTo>
                <a:lnTo>
                  <a:pt x="889230" y="55337"/>
                </a:lnTo>
                <a:lnTo>
                  <a:pt x="850996" y="25795"/>
                </a:lnTo>
                <a:lnTo>
                  <a:pt x="805869" y="6749"/>
                </a:lnTo>
                <a:lnTo>
                  <a:pt x="755650" y="0"/>
                </a:lnTo>
                <a:close/>
              </a:path>
              <a:path w="1511300" h="377825">
                <a:moveTo>
                  <a:pt x="188912" y="0"/>
                </a:moveTo>
                <a:lnTo>
                  <a:pt x="138688" y="6749"/>
                </a:lnTo>
                <a:lnTo>
                  <a:pt x="93560" y="25795"/>
                </a:lnTo>
                <a:lnTo>
                  <a:pt x="55327" y="55337"/>
                </a:lnTo>
                <a:lnTo>
                  <a:pt x="25789" y="93571"/>
                </a:lnTo>
                <a:lnTo>
                  <a:pt x="6747" y="138697"/>
                </a:lnTo>
                <a:lnTo>
                  <a:pt x="0" y="188912"/>
                </a:lnTo>
                <a:lnTo>
                  <a:pt x="6747" y="239131"/>
                </a:lnTo>
                <a:lnTo>
                  <a:pt x="25789" y="284258"/>
                </a:lnTo>
                <a:lnTo>
                  <a:pt x="55327" y="322492"/>
                </a:lnTo>
                <a:lnTo>
                  <a:pt x="93560" y="352032"/>
                </a:lnTo>
                <a:lnTo>
                  <a:pt x="138688" y="371076"/>
                </a:lnTo>
                <a:lnTo>
                  <a:pt x="188912" y="377825"/>
                </a:lnTo>
                <a:lnTo>
                  <a:pt x="239127" y="371076"/>
                </a:lnTo>
                <a:lnTo>
                  <a:pt x="284253" y="352032"/>
                </a:lnTo>
                <a:lnTo>
                  <a:pt x="322487" y="322492"/>
                </a:lnTo>
                <a:lnTo>
                  <a:pt x="352029" y="284258"/>
                </a:lnTo>
                <a:lnTo>
                  <a:pt x="371075" y="239131"/>
                </a:lnTo>
                <a:lnTo>
                  <a:pt x="377825" y="188912"/>
                </a:lnTo>
                <a:lnTo>
                  <a:pt x="371075" y="138697"/>
                </a:lnTo>
                <a:lnTo>
                  <a:pt x="352029" y="93571"/>
                </a:lnTo>
                <a:lnTo>
                  <a:pt x="322487" y="55337"/>
                </a:lnTo>
                <a:lnTo>
                  <a:pt x="284253" y="25795"/>
                </a:lnTo>
                <a:lnTo>
                  <a:pt x="239127" y="6749"/>
                </a:lnTo>
                <a:lnTo>
                  <a:pt x="188912" y="0"/>
                </a:lnTo>
                <a:close/>
              </a:path>
            </a:pathLst>
          </a:custGeom>
          <a:solidFill>
            <a:srgbClr val="009D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CaixaDeTexto 9"/>
          <p:cNvSpPr txBox="1"/>
          <p:nvPr/>
        </p:nvSpPr>
        <p:spPr>
          <a:xfrm>
            <a:off x="1752600" y="754775"/>
            <a:ext cx="93987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Desafios</a:t>
            </a:r>
            <a:r>
              <a:rPr lang="en-GB" sz="72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para o </a:t>
            </a:r>
            <a:r>
              <a:rPr lang="en-GB" sz="7200" baseline="30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Desenvolvimento</a:t>
            </a:r>
            <a:endParaRPr lang="en-GB" sz="7200" baseline="30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2769" name="Picture 1" descr="G:\Reunião BID\article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44200" y="5054600"/>
            <a:ext cx="6807200" cy="510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9906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9"/>
            <a:ext cx="19050000" cy="2529839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3792200" y="534669"/>
            <a:ext cx="4001007" cy="838691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algn="r"/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Agricultura </a:t>
            </a:r>
            <a:r>
              <a:rPr lang="pt-BR" sz="2600" b="1" dirty="0" err="1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Sustent</a:t>
            </a:r>
            <a:r>
              <a:rPr lang="en-US" sz="2600" b="1" dirty="0" err="1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ável</a:t>
            </a:r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b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Bioma Pantanal</a:t>
            </a:r>
            <a:endParaRPr lang="pt-BR" sz="2600" b="1" dirty="0">
              <a:solidFill>
                <a:srgbClr val="009DC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92300" y="4257040"/>
            <a:ext cx="8373109" cy="73096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5000"/>
              </a:lnSpc>
              <a:spcBef>
                <a:spcPts val="700"/>
              </a:spcBef>
            </a:pPr>
            <a:r>
              <a:rPr lang="pt-BR" sz="4600" dirty="0" smtClean="0">
                <a:latin typeface="Arial" charset="0"/>
                <a:ea typeface="Arial" charset="0"/>
                <a:cs typeface="Arial" charset="0"/>
              </a:rPr>
              <a:t>Pesca</a:t>
            </a:r>
            <a:endParaRPr sz="4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47800" y="10160000"/>
            <a:ext cx="15773400" cy="1585048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algn="ctr">
              <a:lnSpc>
                <a:spcPts val="3800"/>
              </a:lnSpc>
              <a:spcBef>
                <a:spcPts val="459"/>
              </a:spcBef>
            </a:pP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O </a:t>
            </a:r>
            <a:r>
              <a:rPr lang="pt-BR" sz="3400" spc="185" dirty="0">
                <a:solidFill>
                  <a:srgbClr val="312783"/>
                </a:solidFill>
                <a:latin typeface="Arial"/>
                <a:cs typeface="Arial"/>
              </a:rPr>
              <a:t>turismo de pesca movimenta milhões de reais por ano e é a segunda principal atividade econômica do Pantanal. </a:t>
            </a:r>
            <a:endParaRPr lang="pt-BR" sz="3400" spc="185" dirty="0" smtClean="0">
              <a:solidFill>
                <a:srgbClr val="312783"/>
              </a:solidFill>
              <a:latin typeface="Arial"/>
              <a:cs typeface="Arial"/>
            </a:endParaRP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. </a:t>
            </a:r>
            <a:endParaRPr sz="3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05000" y="3432175"/>
            <a:ext cx="1511300" cy="377825"/>
          </a:xfrm>
          <a:custGeom>
            <a:avLst/>
            <a:gdLst/>
            <a:ahLst/>
            <a:cxnLst/>
            <a:rect l="l" t="t" r="r" b="b"/>
            <a:pathLst>
              <a:path w="1511300" h="377825">
                <a:moveTo>
                  <a:pt x="1322387" y="0"/>
                </a:moveTo>
                <a:lnTo>
                  <a:pt x="1272172" y="6749"/>
                </a:lnTo>
                <a:lnTo>
                  <a:pt x="1227046" y="25795"/>
                </a:lnTo>
                <a:lnTo>
                  <a:pt x="1188812" y="55337"/>
                </a:lnTo>
                <a:lnTo>
                  <a:pt x="1159270" y="93571"/>
                </a:lnTo>
                <a:lnTo>
                  <a:pt x="1140224" y="138697"/>
                </a:lnTo>
                <a:lnTo>
                  <a:pt x="1133475" y="188912"/>
                </a:lnTo>
                <a:lnTo>
                  <a:pt x="1140224" y="239131"/>
                </a:lnTo>
                <a:lnTo>
                  <a:pt x="1159270" y="284258"/>
                </a:lnTo>
                <a:lnTo>
                  <a:pt x="1188812" y="322492"/>
                </a:lnTo>
                <a:lnTo>
                  <a:pt x="1227046" y="352032"/>
                </a:lnTo>
                <a:lnTo>
                  <a:pt x="1272172" y="371076"/>
                </a:lnTo>
                <a:lnTo>
                  <a:pt x="1322387" y="377825"/>
                </a:lnTo>
                <a:lnTo>
                  <a:pt x="1372611" y="371076"/>
                </a:lnTo>
                <a:lnTo>
                  <a:pt x="1417739" y="352032"/>
                </a:lnTo>
                <a:lnTo>
                  <a:pt x="1455972" y="322492"/>
                </a:lnTo>
                <a:lnTo>
                  <a:pt x="1485510" y="284258"/>
                </a:lnTo>
                <a:lnTo>
                  <a:pt x="1504552" y="239131"/>
                </a:lnTo>
                <a:lnTo>
                  <a:pt x="1511300" y="188912"/>
                </a:lnTo>
                <a:lnTo>
                  <a:pt x="1504552" y="138697"/>
                </a:lnTo>
                <a:lnTo>
                  <a:pt x="1485510" y="93571"/>
                </a:lnTo>
                <a:lnTo>
                  <a:pt x="1455972" y="55337"/>
                </a:lnTo>
                <a:lnTo>
                  <a:pt x="1417739" y="25795"/>
                </a:lnTo>
                <a:lnTo>
                  <a:pt x="1372611" y="6749"/>
                </a:lnTo>
                <a:lnTo>
                  <a:pt x="1322387" y="0"/>
                </a:lnTo>
                <a:close/>
              </a:path>
              <a:path w="1511300" h="377825">
                <a:moveTo>
                  <a:pt x="755650" y="0"/>
                </a:moveTo>
                <a:lnTo>
                  <a:pt x="705430" y="6749"/>
                </a:lnTo>
                <a:lnTo>
                  <a:pt x="660303" y="25795"/>
                </a:lnTo>
                <a:lnTo>
                  <a:pt x="622069" y="55337"/>
                </a:lnTo>
                <a:lnTo>
                  <a:pt x="592530" y="93571"/>
                </a:lnTo>
                <a:lnTo>
                  <a:pt x="573485" y="138697"/>
                </a:lnTo>
                <a:lnTo>
                  <a:pt x="566737" y="188912"/>
                </a:lnTo>
                <a:lnTo>
                  <a:pt x="573485" y="239131"/>
                </a:lnTo>
                <a:lnTo>
                  <a:pt x="592530" y="284258"/>
                </a:lnTo>
                <a:lnTo>
                  <a:pt x="622069" y="322492"/>
                </a:lnTo>
                <a:lnTo>
                  <a:pt x="660303" y="352032"/>
                </a:lnTo>
                <a:lnTo>
                  <a:pt x="705430" y="371076"/>
                </a:lnTo>
                <a:lnTo>
                  <a:pt x="755650" y="377825"/>
                </a:lnTo>
                <a:lnTo>
                  <a:pt x="805869" y="371076"/>
                </a:lnTo>
                <a:lnTo>
                  <a:pt x="850996" y="352032"/>
                </a:lnTo>
                <a:lnTo>
                  <a:pt x="889230" y="322492"/>
                </a:lnTo>
                <a:lnTo>
                  <a:pt x="918769" y="284258"/>
                </a:lnTo>
                <a:lnTo>
                  <a:pt x="937814" y="239131"/>
                </a:lnTo>
                <a:lnTo>
                  <a:pt x="944562" y="188912"/>
                </a:lnTo>
                <a:lnTo>
                  <a:pt x="937814" y="138697"/>
                </a:lnTo>
                <a:lnTo>
                  <a:pt x="918769" y="93571"/>
                </a:lnTo>
                <a:lnTo>
                  <a:pt x="889230" y="55337"/>
                </a:lnTo>
                <a:lnTo>
                  <a:pt x="850996" y="25795"/>
                </a:lnTo>
                <a:lnTo>
                  <a:pt x="805869" y="6749"/>
                </a:lnTo>
                <a:lnTo>
                  <a:pt x="755650" y="0"/>
                </a:lnTo>
                <a:close/>
              </a:path>
              <a:path w="1511300" h="377825">
                <a:moveTo>
                  <a:pt x="188912" y="0"/>
                </a:moveTo>
                <a:lnTo>
                  <a:pt x="138688" y="6749"/>
                </a:lnTo>
                <a:lnTo>
                  <a:pt x="93560" y="25795"/>
                </a:lnTo>
                <a:lnTo>
                  <a:pt x="55327" y="55337"/>
                </a:lnTo>
                <a:lnTo>
                  <a:pt x="25789" y="93571"/>
                </a:lnTo>
                <a:lnTo>
                  <a:pt x="6747" y="138697"/>
                </a:lnTo>
                <a:lnTo>
                  <a:pt x="0" y="188912"/>
                </a:lnTo>
                <a:lnTo>
                  <a:pt x="6747" y="239131"/>
                </a:lnTo>
                <a:lnTo>
                  <a:pt x="25789" y="284258"/>
                </a:lnTo>
                <a:lnTo>
                  <a:pt x="55327" y="322492"/>
                </a:lnTo>
                <a:lnTo>
                  <a:pt x="93560" y="352032"/>
                </a:lnTo>
                <a:lnTo>
                  <a:pt x="138688" y="371076"/>
                </a:lnTo>
                <a:lnTo>
                  <a:pt x="188912" y="377825"/>
                </a:lnTo>
                <a:lnTo>
                  <a:pt x="239127" y="371076"/>
                </a:lnTo>
                <a:lnTo>
                  <a:pt x="284253" y="352032"/>
                </a:lnTo>
                <a:lnTo>
                  <a:pt x="322487" y="322492"/>
                </a:lnTo>
                <a:lnTo>
                  <a:pt x="352029" y="284258"/>
                </a:lnTo>
                <a:lnTo>
                  <a:pt x="371075" y="239131"/>
                </a:lnTo>
                <a:lnTo>
                  <a:pt x="377825" y="188912"/>
                </a:lnTo>
                <a:lnTo>
                  <a:pt x="371075" y="138697"/>
                </a:lnTo>
                <a:lnTo>
                  <a:pt x="352029" y="93571"/>
                </a:lnTo>
                <a:lnTo>
                  <a:pt x="322487" y="55337"/>
                </a:lnTo>
                <a:lnTo>
                  <a:pt x="284253" y="25795"/>
                </a:lnTo>
                <a:lnTo>
                  <a:pt x="239127" y="6749"/>
                </a:lnTo>
                <a:lnTo>
                  <a:pt x="188912" y="0"/>
                </a:lnTo>
                <a:close/>
              </a:path>
            </a:pathLst>
          </a:custGeom>
          <a:solidFill>
            <a:srgbClr val="009D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CaixaDeTexto 9"/>
          <p:cNvSpPr txBox="1"/>
          <p:nvPr/>
        </p:nvSpPr>
        <p:spPr>
          <a:xfrm>
            <a:off x="1752600" y="754775"/>
            <a:ext cx="93987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Desafios</a:t>
            </a:r>
            <a:r>
              <a:rPr lang="en-GB" sz="72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para o </a:t>
            </a:r>
            <a:r>
              <a:rPr lang="en-GB" sz="7200" baseline="30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Desenvolvimento</a:t>
            </a:r>
            <a:endParaRPr lang="en-GB" sz="7200" baseline="30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4859000" y="9245600"/>
            <a:ext cx="2775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http://www.joicetur.com.br</a:t>
            </a:r>
            <a:endParaRPr lang="pt-BR" dirty="0"/>
          </a:p>
        </p:txBody>
      </p:sp>
      <p:pic>
        <p:nvPicPr>
          <p:cNvPr id="31746" name="Picture 2" descr="G:\Reunião BID\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540000"/>
            <a:ext cx="12115800" cy="68151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9682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9"/>
            <a:ext cx="19050000" cy="2529839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3792200" y="534669"/>
            <a:ext cx="4001007" cy="838691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algn="r"/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Agricultura </a:t>
            </a:r>
            <a:r>
              <a:rPr lang="pt-BR" sz="2600" b="1" dirty="0" err="1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Sustent</a:t>
            </a:r>
            <a:r>
              <a:rPr lang="en-US" sz="2600" b="1" dirty="0" err="1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ável</a:t>
            </a:r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b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Bioma Pantanal</a:t>
            </a:r>
            <a:endParaRPr lang="pt-BR" sz="2600" b="1" dirty="0">
              <a:solidFill>
                <a:srgbClr val="009DC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92300" y="4257040"/>
            <a:ext cx="8373109" cy="73096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5000"/>
              </a:lnSpc>
              <a:spcBef>
                <a:spcPts val="700"/>
              </a:spcBef>
            </a:pPr>
            <a:r>
              <a:rPr lang="pt-BR" sz="4600" dirty="0" smtClean="0">
                <a:latin typeface="Arial" charset="0"/>
                <a:ea typeface="Arial" charset="0"/>
                <a:cs typeface="Arial" charset="0"/>
              </a:rPr>
              <a:t>Pesca</a:t>
            </a:r>
            <a:endParaRPr sz="4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05000" y="3432175"/>
            <a:ext cx="1511300" cy="377825"/>
          </a:xfrm>
          <a:custGeom>
            <a:avLst/>
            <a:gdLst/>
            <a:ahLst/>
            <a:cxnLst/>
            <a:rect l="l" t="t" r="r" b="b"/>
            <a:pathLst>
              <a:path w="1511300" h="377825">
                <a:moveTo>
                  <a:pt x="1322387" y="0"/>
                </a:moveTo>
                <a:lnTo>
                  <a:pt x="1272172" y="6749"/>
                </a:lnTo>
                <a:lnTo>
                  <a:pt x="1227046" y="25795"/>
                </a:lnTo>
                <a:lnTo>
                  <a:pt x="1188812" y="55337"/>
                </a:lnTo>
                <a:lnTo>
                  <a:pt x="1159270" y="93571"/>
                </a:lnTo>
                <a:lnTo>
                  <a:pt x="1140224" y="138697"/>
                </a:lnTo>
                <a:lnTo>
                  <a:pt x="1133475" y="188912"/>
                </a:lnTo>
                <a:lnTo>
                  <a:pt x="1140224" y="239131"/>
                </a:lnTo>
                <a:lnTo>
                  <a:pt x="1159270" y="284258"/>
                </a:lnTo>
                <a:lnTo>
                  <a:pt x="1188812" y="322492"/>
                </a:lnTo>
                <a:lnTo>
                  <a:pt x="1227046" y="352032"/>
                </a:lnTo>
                <a:lnTo>
                  <a:pt x="1272172" y="371076"/>
                </a:lnTo>
                <a:lnTo>
                  <a:pt x="1322387" y="377825"/>
                </a:lnTo>
                <a:lnTo>
                  <a:pt x="1372611" y="371076"/>
                </a:lnTo>
                <a:lnTo>
                  <a:pt x="1417739" y="352032"/>
                </a:lnTo>
                <a:lnTo>
                  <a:pt x="1455972" y="322492"/>
                </a:lnTo>
                <a:lnTo>
                  <a:pt x="1485510" y="284258"/>
                </a:lnTo>
                <a:lnTo>
                  <a:pt x="1504552" y="239131"/>
                </a:lnTo>
                <a:lnTo>
                  <a:pt x="1511300" y="188912"/>
                </a:lnTo>
                <a:lnTo>
                  <a:pt x="1504552" y="138697"/>
                </a:lnTo>
                <a:lnTo>
                  <a:pt x="1485510" y="93571"/>
                </a:lnTo>
                <a:lnTo>
                  <a:pt x="1455972" y="55337"/>
                </a:lnTo>
                <a:lnTo>
                  <a:pt x="1417739" y="25795"/>
                </a:lnTo>
                <a:lnTo>
                  <a:pt x="1372611" y="6749"/>
                </a:lnTo>
                <a:lnTo>
                  <a:pt x="1322387" y="0"/>
                </a:lnTo>
                <a:close/>
              </a:path>
              <a:path w="1511300" h="377825">
                <a:moveTo>
                  <a:pt x="755650" y="0"/>
                </a:moveTo>
                <a:lnTo>
                  <a:pt x="705430" y="6749"/>
                </a:lnTo>
                <a:lnTo>
                  <a:pt x="660303" y="25795"/>
                </a:lnTo>
                <a:lnTo>
                  <a:pt x="622069" y="55337"/>
                </a:lnTo>
                <a:lnTo>
                  <a:pt x="592530" y="93571"/>
                </a:lnTo>
                <a:lnTo>
                  <a:pt x="573485" y="138697"/>
                </a:lnTo>
                <a:lnTo>
                  <a:pt x="566737" y="188912"/>
                </a:lnTo>
                <a:lnTo>
                  <a:pt x="573485" y="239131"/>
                </a:lnTo>
                <a:lnTo>
                  <a:pt x="592530" y="284258"/>
                </a:lnTo>
                <a:lnTo>
                  <a:pt x="622069" y="322492"/>
                </a:lnTo>
                <a:lnTo>
                  <a:pt x="660303" y="352032"/>
                </a:lnTo>
                <a:lnTo>
                  <a:pt x="705430" y="371076"/>
                </a:lnTo>
                <a:lnTo>
                  <a:pt x="755650" y="377825"/>
                </a:lnTo>
                <a:lnTo>
                  <a:pt x="805869" y="371076"/>
                </a:lnTo>
                <a:lnTo>
                  <a:pt x="850996" y="352032"/>
                </a:lnTo>
                <a:lnTo>
                  <a:pt x="889230" y="322492"/>
                </a:lnTo>
                <a:lnTo>
                  <a:pt x="918769" y="284258"/>
                </a:lnTo>
                <a:lnTo>
                  <a:pt x="937814" y="239131"/>
                </a:lnTo>
                <a:lnTo>
                  <a:pt x="944562" y="188912"/>
                </a:lnTo>
                <a:lnTo>
                  <a:pt x="937814" y="138697"/>
                </a:lnTo>
                <a:lnTo>
                  <a:pt x="918769" y="93571"/>
                </a:lnTo>
                <a:lnTo>
                  <a:pt x="889230" y="55337"/>
                </a:lnTo>
                <a:lnTo>
                  <a:pt x="850996" y="25795"/>
                </a:lnTo>
                <a:lnTo>
                  <a:pt x="805869" y="6749"/>
                </a:lnTo>
                <a:lnTo>
                  <a:pt x="755650" y="0"/>
                </a:lnTo>
                <a:close/>
              </a:path>
              <a:path w="1511300" h="377825">
                <a:moveTo>
                  <a:pt x="188912" y="0"/>
                </a:moveTo>
                <a:lnTo>
                  <a:pt x="138688" y="6749"/>
                </a:lnTo>
                <a:lnTo>
                  <a:pt x="93560" y="25795"/>
                </a:lnTo>
                <a:lnTo>
                  <a:pt x="55327" y="55337"/>
                </a:lnTo>
                <a:lnTo>
                  <a:pt x="25789" y="93571"/>
                </a:lnTo>
                <a:lnTo>
                  <a:pt x="6747" y="138697"/>
                </a:lnTo>
                <a:lnTo>
                  <a:pt x="0" y="188912"/>
                </a:lnTo>
                <a:lnTo>
                  <a:pt x="6747" y="239131"/>
                </a:lnTo>
                <a:lnTo>
                  <a:pt x="25789" y="284258"/>
                </a:lnTo>
                <a:lnTo>
                  <a:pt x="55327" y="322492"/>
                </a:lnTo>
                <a:lnTo>
                  <a:pt x="93560" y="352032"/>
                </a:lnTo>
                <a:lnTo>
                  <a:pt x="138688" y="371076"/>
                </a:lnTo>
                <a:lnTo>
                  <a:pt x="188912" y="377825"/>
                </a:lnTo>
                <a:lnTo>
                  <a:pt x="239127" y="371076"/>
                </a:lnTo>
                <a:lnTo>
                  <a:pt x="284253" y="352032"/>
                </a:lnTo>
                <a:lnTo>
                  <a:pt x="322487" y="322492"/>
                </a:lnTo>
                <a:lnTo>
                  <a:pt x="352029" y="284258"/>
                </a:lnTo>
                <a:lnTo>
                  <a:pt x="371075" y="239131"/>
                </a:lnTo>
                <a:lnTo>
                  <a:pt x="377825" y="188912"/>
                </a:lnTo>
                <a:lnTo>
                  <a:pt x="371075" y="138697"/>
                </a:lnTo>
                <a:lnTo>
                  <a:pt x="352029" y="93571"/>
                </a:lnTo>
                <a:lnTo>
                  <a:pt x="322487" y="55337"/>
                </a:lnTo>
                <a:lnTo>
                  <a:pt x="284253" y="25795"/>
                </a:lnTo>
                <a:lnTo>
                  <a:pt x="239127" y="6749"/>
                </a:lnTo>
                <a:lnTo>
                  <a:pt x="188912" y="0"/>
                </a:lnTo>
                <a:close/>
              </a:path>
            </a:pathLst>
          </a:custGeom>
          <a:solidFill>
            <a:srgbClr val="009D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CaixaDeTexto 9"/>
          <p:cNvSpPr txBox="1"/>
          <p:nvPr/>
        </p:nvSpPr>
        <p:spPr>
          <a:xfrm>
            <a:off x="1752600" y="754775"/>
            <a:ext cx="93987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Desafios</a:t>
            </a:r>
            <a:r>
              <a:rPr lang="en-GB" sz="72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para o </a:t>
            </a:r>
            <a:r>
              <a:rPr lang="en-GB" sz="7200" baseline="30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Desenvolvimento</a:t>
            </a:r>
            <a:endParaRPr lang="en-GB" sz="7200" baseline="30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object 4"/>
          <p:cNvSpPr txBox="1"/>
          <p:nvPr/>
        </p:nvSpPr>
        <p:spPr>
          <a:xfrm>
            <a:off x="762000" y="7870474"/>
            <a:ext cx="17754600" cy="4829526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endParaRPr lang="pt-BR" sz="3400" spc="185" dirty="0" smtClean="0">
              <a:solidFill>
                <a:srgbClr val="312783"/>
              </a:solidFill>
              <a:latin typeface="Arial"/>
              <a:cs typeface="Arial"/>
            </a:endParaRP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A coleta de iscas feita por ribeirinhos é uma realidade na região.</a:t>
            </a:r>
            <a:r>
              <a:rPr lang="pt-BR" sz="3600" spc="185" dirty="0" smtClean="0">
                <a:solidFill>
                  <a:srgbClr val="312783"/>
                </a:solidFill>
                <a:latin typeface="Arial"/>
                <a:cs typeface="Arial"/>
              </a:rPr>
              <a:t> </a:t>
            </a:r>
            <a:r>
              <a:rPr lang="pt-BR" sz="3200" spc="185" dirty="0" smtClean="0">
                <a:solidFill>
                  <a:srgbClr val="312783"/>
                </a:solidFill>
                <a:latin typeface="Arial"/>
                <a:cs typeface="Arial"/>
              </a:rPr>
              <a:t>Desenvolver atividades que promovam a cooperação/integração entre os diferentes usuários, </a:t>
            </a: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endParaRPr lang="pt-BR" sz="3200" spc="185" dirty="0" smtClean="0">
              <a:solidFill>
                <a:srgbClr val="312783"/>
              </a:solidFill>
              <a:latin typeface="Arial"/>
              <a:cs typeface="Arial"/>
            </a:endParaRP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r>
              <a:rPr lang="pt-BR" sz="3200" spc="185" dirty="0" smtClean="0">
                <a:solidFill>
                  <a:srgbClr val="312783"/>
                </a:solidFill>
                <a:latin typeface="Arial"/>
                <a:cs typeface="Arial"/>
              </a:rPr>
              <a:t>Colaborar na organização da cadeia produtiva da pesca, desenvolver tecnologias para produção de pescado e iscas.</a:t>
            </a:r>
            <a:endParaRPr lang="pt-BR" sz="3200" dirty="0" smtClean="0"/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endParaRPr lang="pt-BR" sz="3400" spc="185" dirty="0" smtClean="0">
              <a:solidFill>
                <a:srgbClr val="312783"/>
              </a:solidFill>
              <a:latin typeface="Arial"/>
              <a:cs typeface="Arial"/>
            </a:endParaRP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endParaRPr lang="pt-BR" sz="3400" spc="185" dirty="0" smtClean="0">
              <a:solidFill>
                <a:srgbClr val="312783"/>
              </a:solidFill>
              <a:latin typeface="Arial"/>
              <a:cs typeface="Arial"/>
            </a:endParaRP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. </a:t>
            </a:r>
            <a:endParaRPr sz="3400" dirty="0">
              <a:latin typeface="Arial"/>
              <a:cs typeface="Arial"/>
            </a:endParaRPr>
          </a:p>
        </p:txBody>
      </p:sp>
      <p:pic>
        <p:nvPicPr>
          <p:cNvPr id="12" name="Picture 1" descr="G:\Reunião BID\article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692400"/>
            <a:ext cx="12268200" cy="45752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9682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9"/>
            <a:ext cx="19050000" cy="2529839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3792200" y="534669"/>
            <a:ext cx="4001007" cy="838691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algn="r"/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Agricultura </a:t>
            </a:r>
            <a:r>
              <a:rPr lang="pt-BR" sz="2600" b="1" dirty="0" err="1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Sustent</a:t>
            </a:r>
            <a:r>
              <a:rPr lang="en-US" sz="2600" b="1" dirty="0" err="1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ável</a:t>
            </a:r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b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Bioma Pantanal</a:t>
            </a:r>
            <a:endParaRPr lang="pt-BR" sz="2600" b="1" dirty="0">
              <a:solidFill>
                <a:srgbClr val="009DC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92300" y="4257040"/>
            <a:ext cx="8373109" cy="73096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5000"/>
              </a:lnSpc>
              <a:spcBef>
                <a:spcPts val="700"/>
              </a:spcBef>
            </a:pPr>
            <a:r>
              <a:rPr lang="pt-BR" sz="4600" dirty="0" smtClean="0">
                <a:latin typeface="Arial" charset="0"/>
                <a:cs typeface="Arial" charset="0"/>
              </a:rPr>
              <a:t>Aquicultura</a:t>
            </a:r>
            <a:endParaRPr sz="4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47800" y="5435600"/>
            <a:ext cx="8373109" cy="5675912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Além </a:t>
            </a:r>
            <a:r>
              <a:rPr lang="pt-BR" sz="3400" spc="185" dirty="0">
                <a:solidFill>
                  <a:srgbClr val="312783"/>
                </a:solidFill>
                <a:latin typeface="Arial"/>
                <a:cs typeface="Arial"/>
              </a:rPr>
              <a:t>disso, a aquicultura de espécies nativas é uma atividade econômica que vem crescendo no país. </a:t>
            </a: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endParaRPr lang="pt-BR" sz="3400" spc="185" dirty="0">
              <a:solidFill>
                <a:srgbClr val="312783"/>
              </a:solidFill>
              <a:latin typeface="Arial"/>
              <a:cs typeface="Arial"/>
            </a:endParaRP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Na região do entorno de Campo Grande vem crescendo interesse em cultivar espécies nativas do Pantanal. </a:t>
            </a: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endParaRPr lang="pt-BR" sz="3400" spc="185" dirty="0" smtClean="0">
              <a:solidFill>
                <a:srgbClr val="312783"/>
              </a:solidFill>
              <a:latin typeface="Arial"/>
              <a:cs typeface="Arial"/>
            </a:endParaRP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Em municípios pantaneiros temos a produção de caimans para produção de carne e couro.</a:t>
            </a:r>
          </a:p>
        </p:txBody>
      </p:sp>
      <p:sp>
        <p:nvSpPr>
          <p:cNvPr id="5" name="object 5"/>
          <p:cNvSpPr/>
          <p:nvPr/>
        </p:nvSpPr>
        <p:spPr>
          <a:xfrm>
            <a:off x="1905000" y="3432175"/>
            <a:ext cx="1511300" cy="377825"/>
          </a:xfrm>
          <a:custGeom>
            <a:avLst/>
            <a:gdLst/>
            <a:ahLst/>
            <a:cxnLst/>
            <a:rect l="l" t="t" r="r" b="b"/>
            <a:pathLst>
              <a:path w="1511300" h="377825">
                <a:moveTo>
                  <a:pt x="1322387" y="0"/>
                </a:moveTo>
                <a:lnTo>
                  <a:pt x="1272172" y="6749"/>
                </a:lnTo>
                <a:lnTo>
                  <a:pt x="1227046" y="25795"/>
                </a:lnTo>
                <a:lnTo>
                  <a:pt x="1188812" y="55337"/>
                </a:lnTo>
                <a:lnTo>
                  <a:pt x="1159270" y="93571"/>
                </a:lnTo>
                <a:lnTo>
                  <a:pt x="1140224" y="138697"/>
                </a:lnTo>
                <a:lnTo>
                  <a:pt x="1133475" y="188912"/>
                </a:lnTo>
                <a:lnTo>
                  <a:pt x="1140224" y="239131"/>
                </a:lnTo>
                <a:lnTo>
                  <a:pt x="1159270" y="284258"/>
                </a:lnTo>
                <a:lnTo>
                  <a:pt x="1188812" y="322492"/>
                </a:lnTo>
                <a:lnTo>
                  <a:pt x="1227046" y="352032"/>
                </a:lnTo>
                <a:lnTo>
                  <a:pt x="1272172" y="371076"/>
                </a:lnTo>
                <a:lnTo>
                  <a:pt x="1322387" y="377825"/>
                </a:lnTo>
                <a:lnTo>
                  <a:pt x="1372611" y="371076"/>
                </a:lnTo>
                <a:lnTo>
                  <a:pt x="1417739" y="352032"/>
                </a:lnTo>
                <a:lnTo>
                  <a:pt x="1455972" y="322492"/>
                </a:lnTo>
                <a:lnTo>
                  <a:pt x="1485510" y="284258"/>
                </a:lnTo>
                <a:lnTo>
                  <a:pt x="1504552" y="239131"/>
                </a:lnTo>
                <a:lnTo>
                  <a:pt x="1511300" y="188912"/>
                </a:lnTo>
                <a:lnTo>
                  <a:pt x="1504552" y="138697"/>
                </a:lnTo>
                <a:lnTo>
                  <a:pt x="1485510" y="93571"/>
                </a:lnTo>
                <a:lnTo>
                  <a:pt x="1455972" y="55337"/>
                </a:lnTo>
                <a:lnTo>
                  <a:pt x="1417739" y="25795"/>
                </a:lnTo>
                <a:lnTo>
                  <a:pt x="1372611" y="6749"/>
                </a:lnTo>
                <a:lnTo>
                  <a:pt x="1322387" y="0"/>
                </a:lnTo>
                <a:close/>
              </a:path>
              <a:path w="1511300" h="377825">
                <a:moveTo>
                  <a:pt x="755650" y="0"/>
                </a:moveTo>
                <a:lnTo>
                  <a:pt x="705430" y="6749"/>
                </a:lnTo>
                <a:lnTo>
                  <a:pt x="660303" y="25795"/>
                </a:lnTo>
                <a:lnTo>
                  <a:pt x="622069" y="55337"/>
                </a:lnTo>
                <a:lnTo>
                  <a:pt x="592530" y="93571"/>
                </a:lnTo>
                <a:lnTo>
                  <a:pt x="573485" y="138697"/>
                </a:lnTo>
                <a:lnTo>
                  <a:pt x="566737" y="188912"/>
                </a:lnTo>
                <a:lnTo>
                  <a:pt x="573485" y="239131"/>
                </a:lnTo>
                <a:lnTo>
                  <a:pt x="592530" y="284258"/>
                </a:lnTo>
                <a:lnTo>
                  <a:pt x="622069" y="322492"/>
                </a:lnTo>
                <a:lnTo>
                  <a:pt x="660303" y="352032"/>
                </a:lnTo>
                <a:lnTo>
                  <a:pt x="705430" y="371076"/>
                </a:lnTo>
                <a:lnTo>
                  <a:pt x="755650" y="377825"/>
                </a:lnTo>
                <a:lnTo>
                  <a:pt x="805869" y="371076"/>
                </a:lnTo>
                <a:lnTo>
                  <a:pt x="850996" y="352032"/>
                </a:lnTo>
                <a:lnTo>
                  <a:pt x="889230" y="322492"/>
                </a:lnTo>
                <a:lnTo>
                  <a:pt x="918769" y="284258"/>
                </a:lnTo>
                <a:lnTo>
                  <a:pt x="937814" y="239131"/>
                </a:lnTo>
                <a:lnTo>
                  <a:pt x="944562" y="188912"/>
                </a:lnTo>
                <a:lnTo>
                  <a:pt x="937814" y="138697"/>
                </a:lnTo>
                <a:lnTo>
                  <a:pt x="918769" y="93571"/>
                </a:lnTo>
                <a:lnTo>
                  <a:pt x="889230" y="55337"/>
                </a:lnTo>
                <a:lnTo>
                  <a:pt x="850996" y="25795"/>
                </a:lnTo>
                <a:lnTo>
                  <a:pt x="805869" y="6749"/>
                </a:lnTo>
                <a:lnTo>
                  <a:pt x="755650" y="0"/>
                </a:lnTo>
                <a:close/>
              </a:path>
              <a:path w="1511300" h="377825">
                <a:moveTo>
                  <a:pt x="188912" y="0"/>
                </a:moveTo>
                <a:lnTo>
                  <a:pt x="138688" y="6749"/>
                </a:lnTo>
                <a:lnTo>
                  <a:pt x="93560" y="25795"/>
                </a:lnTo>
                <a:lnTo>
                  <a:pt x="55327" y="55337"/>
                </a:lnTo>
                <a:lnTo>
                  <a:pt x="25789" y="93571"/>
                </a:lnTo>
                <a:lnTo>
                  <a:pt x="6747" y="138697"/>
                </a:lnTo>
                <a:lnTo>
                  <a:pt x="0" y="188912"/>
                </a:lnTo>
                <a:lnTo>
                  <a:pt x="6747" y="239131"/>
                </a:lnTo>
                <a:lnTo>
                  <a:pt x="25789" y="284258"/>
                </a:lnTo>
                <a:lnTo>
                  <a:pt x="55327" y="322492"/>
                </a:lnTo>
                <a:lnTo>
                  <a:pt x="93560" y="352032"/>
                </a:lnTo>
                <a:lnTo>
                  <a:pt x="138688" y="371076"/>
                </a:lnTo>
                <a:lnTo>
                  <a:pt x="188912" y="377825"/>
                </a:lnTo>
                <a:lnTo>
                  <a:pt x="239127" y="371076"/>
                </a:lnTo>
                <a:lnTo>
                  <a:pt x="284253" y="352032"/>
                </a:lnTo>
                <a:lnTo>
                  <a:pt x="322487" y="322492"/>
                </a:lnTo>
                <a:lnTo>
                  <a:pt x="352029" y="284258"/>
                </a:lnTo>
                <a:lnTo>
                  <a:pt x="371075" y="239131"/>
                </a:lnTo>
                <a:lnTo>
                  <a:pt x="377825" y="188912"/>
                </a:lnTo>
                <a:lnTo>
                  <a:pt x="371075" y="138697"/>
                </a:lnTo>
                <a:lnTo>
                  <a:pt x="352029" y="93571"/>
                </a:lnTo>
                <a:lnTo>
                  <a:pt x="322487" y="55337"/>
                </a:lnTo>
                <a:lnTo>
                  <a:pt x="284253" y="25795"/>
                </a:lnTo>
                <a:lnTo>
                  <a:pt x="239127" y="6749"/>
                </a:lnTo>
                <a:lnTo>
                  <a:pt x="188912" y="0"/>
                </a:lnTo>
                <a:close/>
              </a:path>
            </a:pathLst>
          </a:custGeom>
          <a:solidFill>
            <a:srgbClr val="009D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CaixaDeTexto 9"/>
          <p:cNvSpPr txBox="1"/>
          <p:nvPr/>
        </p:nvSpPr>
        <p:spPr>
          <a:xfrm>
            <a:off x="1752600" y="754775"/>
            <a:ext cx="93987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Desafios</a:t>
            </a:r>
            <a:r>
              <a:rPr lang="en-GB" sz="72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para o </a:t>
            </a:r>
            <a:r>
              <a:rPr lang="en-GB" sz="7200" baseline="30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Desenvolvimento</a:t>
            </a:r>
            <a:endParaRPr lang="en-GB" sz="7200" baseline="30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4706600" y="10007600"/>
            <a:ext cx="3714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http://www.grupoaguasclaras.com.br</a:t>
            </a:r>
            <a:endParaRPr lang="pt-BR" dirty="0"/>
          </a:p>
        </p:txBody>
      </p:sp>
      <p:pic>
        <p:nvPicPr>
          <p:cNvPr id="30721" name="Picture 1" descr="G:\Reunião BID\tanque-rede4-360x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44200" y="5511800"/>
            <a:ext cx="7818120" cy="434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4889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9"/>
            <a:ext cx="19050000" cy="2529839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3792200" y="534669"/>
            <a:ext cx="4001007" cy="838691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algn="r"/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Agricultura </a:t>
            </a:r>
            <a:r>
              <a:rPr lang="pt-BR" sz="2600" b="1" dirty="0" err="1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Sustent</a:t>
            </a:r>
            <a:r>
              <a:rPr lang="en-US" sz="2600" b="1" dirty="0" err="1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ável</a:t>
            </a:r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b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Bioma Pantanal</a:t>
            </a:r>
            <a:endParaRPr lang="pt-BR" sz="2600" b="1" dirty="0">
              <a:solidFill>
                <a:srgbClr val="009DC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92300" y="4257040"/>
            <a:ext cx="8373109" cy="73096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5000"/>
              </a:lnSpc>
              <a:spcBef>
                <a:spcPts val="700"/>
              </a:spcBef>
            </a:pPr>
            <a:r>
              <a:rPr lang="pt-BR" sz="4600" dirty="0" smtClean="0">
                <a:latin typeface="Arial" charset="0"/>
                <a:cs typeface="Arial" charset="0"/>
              </a:rPr>
              <a:t>Apicultura</a:t>
            </a:r>
            <a:endParaRPr sz="4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95400" y="5567881"/>
            <a:ext cx="8373109" cy="4573046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Por </a:t>
            </a:r>
            <a:r>
              <a:rPr lang="pt-BR" sz="3400" spc="185" dirty="0">
                <a:solidFill>
                  <a:srgbClr val="312783"/>
                </a:solidFill>
                <a:latin typeface="Arial"/>
                <a:cs typeface="Arial"/>
              </a:rPr>
              <a:t>ser o bioma mais conservado, o Pantanal apresenta uma flora apícola diversificada, que floresce em diferentes épocas do ano. </a:t>
            </a:r>
            <a:endParaRPr lang="pt-BR" sz="3400" spc="185" dirty="0" smtClean="0">
              <a:solidFill>
                <a:srgbClr val="312783"/>
              </a:solidFill>
              <a:latin typeface="Arial"/>
              <a:cs typeface="Arial"/>
            </a:endParaRP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endParaRPr lang="pt-BR" sz="3400" spc="185" dirty="0">
              <a:solidFill>
                <a:srgbClr val="312783"/>
              </a:solidFill>
              <a:latin typeface="Arial"/>
              <a:cs typeface="Arial"/>
            </a:endParaRP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Tal </a:t>
            </a:r>
            <a:r>
              <a:rPr lang="pt-BR" sz="3400" spc="185" dirty="0">
                <a:solidFill>
                  <a:srgbClr val="312783"/>
                </a:solidFill>
                <a:latin typeface="Arial"/>
                <a:cs typeface="Arial"/>
              </a:rPr>
              <a:t>diversidade permite a obtenção de um produto diferenciado, que resultou no selo de indicação geográfica mel do </a:t>
            </a: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Pantanal.</a:t>
            </a:r>
            <a:endParaRPr sz="3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05000" y="3432175"/>
            <a:ext cx="1511300" cy="377825"/>
          </a:xfrm>
          <a:custGeom>
            <a:avLst/>
            <a:gdLst/>
            <a:ahLst/>
            <a:cxnLst/>
            <a:rect l="l" t="t" r="r" b="b"/>
            <a:pathLst>
              <a:path w="1511300" h="377825">
                <a:moveTo>
                  <a:pt x="1322387" y="0"/>
                </a:moveTo>
                <a:lnTo>
                  <a:pt x="1272172" y="6749"/>
                </a:lnTo>
                <a:lnTo>
                  <a:pt x="1227046" y="25795"/>
                </a:lnTo>
                <a:lnTo>
                  <a:pt x="1188812" y="55337"/>
                </a:lnTo>
                <a:lnTo>
                  <a:pt x="1159270" y="93571"/>
                </a:lnTo>
                <a:lnTo>
                  <a:pt x="1140224" y="138697"/>
                </a:lnTo>
                <a:lnTo>
                  <a:pt x="1133475" y="188912"/>
                </a:lnTo>
                <a:lnTo>
                  <a:pt x="1140224" y="239131"/>
                </a:lnTo>
                <a:lnTo>
                  <a:pt x="1159270" y="284258"/>
                </a:lnTo>
                <a:lnTo>
                  <a:pt x="1188812" y="322492"/>
                </a:lnTo>
                <a:lnTo>
                  <a:pt x="1227046" y="352032"/>
                </a:lnTo>
                <a:lnTo>
                  <a:pt x="1272172" y="371076"/>
                </a:lnTo>
                <a:lnTo>
                  <a:pt x="1322387" y="377825"/>
                </a:lnTo>
                <a:lnTo>
                  <a:pt x="1372611" y="371076"/>
                </a:lnTo>
                <a:lnTo>
                  <a:pt x="1417739" y="352032"/>
                </a:lnTo>
                <a:lnTo>
                  <a:pt x="1455972" y="322492"/>
                </a:lnTo>
                <a:lnTo>
                  <a:pt x="1485510" y="284258"/>
                </a:lnTo>
                <a:lnTo>
                  <a:pt x="1504552" y="239131"/>
                </a:lnTo>
                <a:lnTo>
                  <a:pt x="1511300" y="188912"/>
                </a:lnTo>
                <a:lnTo>
                  <a:pt x="1504552" y="138697"/>
                </a:lnTo>
                <a:lnTo>
                  <a:pt x="1485510" y="93571"/>
                </a:lnTo>
                <a:lnTo>
                  <a:pt x="1455972" y="55337"/>
                </a:lnTo>
                <a:lnTo>
                  <a:pt x="1417739" y="25795"/>
                </a:lnTo>
                <a:lnTo>
                  <a:pt x="1372611" y="6749"/>
                </a:lnTo>
                <a:lnTo>
                  <a:pt x="1322387" y="0"/>
                </a:lnTo>
                <a:close/>
              </a:path>
              <a:path w="1511300" h="377825">
                <a:moveTo>
                  <a:pt x="755650" y="0"/>
                </a:moveTo>
                <a:lnTo>
                  <a:pt x="705430" y="6749"/>
                </a:lnTo>
                <a:lnTo>
                  <a:pt x="660303" y="25795"/>
                </a:lnTo>
                <a:lnTo>
                  <a:pt x="622069" y="55337"/>
                </a:lnTo>
                <a:lnTo>
                  <a:pt x="592530" y="93571"/>
                </a:lnTo>
                <a:lnTo>
                  <a:pt x="573485" y="138697"/>
                </a:lnTo>
                <a:lnTo>
                  <a:pt x="566737" y="188912"/>
                </a:lnTo>
                <a:lnTo>
                  <a:pt x="573485" y="239131"/>
                </a:lnTo>
                <a:lnTo>
                  <a:pt x="592530" y="284258"/>
                </a:lnTo>
                <a:lnTo>
                  <a:pt x="622069" y="322492"/>
                </a:lnTo>
                <a:lnTo>
                  <a:pt x="660303" y="352032"/>
                </a:lnTo>
                <a:lnTo>
                  <a:pt x="705430" y="371076"/>
                </a:lnTo>
                <a:lnTo>
                  <a:pt x="755650" y="377825"/>
                </a:lnTo>
                <a:lnTo>
                  <a:pt x="805869" y="371076"/>
                </a:lnTo>
                <a:lnTo>
                  <a:pt x="850996" y="352032"/>
                </a:lnTo>
                <a:lnTo>
                  <a:pt x="889230" y="322492"/>
                </a:lnTo>
                <a:lnTo>
                  <a:pt x="918769" y="284258"/>
                </a:lnTo>
                <a:lnTo>
                  <a:pt x="937814" y="239131"/>
                </a:lnTo>
                <a:lnTo>
                  <a:pt x="944562" y="188912"/>
                </a:lnTo>
                <a:lnTo>
                  <a:pt x="937814" y="138697"/>
                </a:lnTo>
                <a:lnTo>
                  <a:pt x="918769" y="93571"/>
                </a:lnTo>
                <a:lnTo>
                  <a:pt x="889230" y="55337"/>
                </a:lnTo>
                <a:lnTo>
                  <a:pt x="850996" y="25795"/>
                </a:lnTo>
                <a:lnTo>
                  <a:pt x="805869" y="6749"/>
                </a:lnTo>
                <a:lnTo>
                  <a:pt x="755650" y="0"/>
                </a:lnTo>
                <a:close/>
              </a:path>
              <a:path w="1511300" h="377825">
                <a:moveTo>
                  <a:pt x="188912" y="0"/>
                </a:moveTo>
                <a:lnTo>
                  <a:pt x="138688" y="6749"/>
                </a:lnTo>
                <a:lnTo>
                  <a:pt x="93560" y="25795"/>
                </a:lnTo>
                <a:lnTo>
                  <a:pt x="55327" y="55337"/>
                </a:lnTo>
                <a:lnTo>
                  <a:pt x="25789" y="93571"/>
                </a:lnTo>
                <a:lnTo>
                  <a:pt x="6747" y="138697"/>
                </a:lnTo>
                <a:lnTo>
                  <a:pt x="0" y="188912"/>
                </a:lnTo>
                <a:lnTo>
                  <a:pt x="6747" y="239131"/>
                </a:lnTo>
                <a:lnTo>
                  <a:pt x="25789" y="284258"/>
                </a:lnTo>
                <a:lnTo>
                  <a:pt x="55327" y="322492"/>
                </a:lnTo>
                <a:lnTo>
                  <a:pt x="93560" y="352032"/>
                </a:lnTo>
                <a:lnTo>
                  <a:pt x="138688" y="371076"/>
                </a:lnTo>
                <a:lnTo>
                  <a:pt x="188912" y="377825"/>
                </a:lnTo>
                <a:lnTo>
                  <a:pt x="239127" y="371076"/>
                </a:lnTo>
                <a:lnTo>
                  <a:pt x="284253" y="352032"/>
                </a:lnTo>
                <a:lnTo>
                  <a:pt x="322487" y="322492"/>
                </a:lnTo>
                <a:lnTo>
                  <a:pt x="352029" y="284258"/>
                </a:lnTo>
                <a:lnTo>
                  <a:pt x="371075" y="239131"/>
                </a:lnTo>
                <a:lnTo>
                  <a:pt x="377825" y="188912"/>
                </a:lnTo>
                <a:lnTo>
                  <a:pt x="371075" y="138697"/>
                </a:lnTo>
                <a:lnTo>
                  <a:pt x="352029" y="93571"/>
                </a:lnTo>
                <a:lnTo>
                  <a:pt x="322487" y="55337"/>
                </a:lnTo>
                <a:lnTo>
                  <a:pt x="284253" y="25795"/>
                </a:lnTo>
                <a:lnTo>
                  <a:pt x="239127" y="6749"/>
                </a:lnTo>
                <a:lnTo>
                  <a:pt x="188912" y="0"/>
                </a:lnTo>
                <a:close/>
              </a:path>
            </a:pathLst>
          </a:custGeom>
          <a:solidFill>
            <a:srgbClr val="009D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CaixaDeTexto 9"/>
          <p:cNvSpPr txBox="1"/>
          <p:nvPr/>
        </p:nvSpPr>
        <p:spPr>
          <a:xfrm>
            <a:off x="1752600" y="754775"/>
            <a:ext cx="93987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Desafios</a:t>
            </a:r>
            <a:r>
              <a:rPr lang="en-GB" sz="72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para o </a:t>
            </a:r>
            <a:r>
              <a:rPr lang="en-GB" sz="7200" baseline="30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Desenvolvimento</a:t>
            </a:r>
            <a:endParaRPr lang="en-GB" sz="7200" baseline="30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8674" name="Picture 2" descr="G:\Reunião BID\download (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91800" y="5511800"/>
            <a:ext cx="7823200" cy="50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4153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9"/>
            <a:ext cx="19050000" cy="2529839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3792200" y="534669"/>
            <a:ext cx="4001007" cy="838691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algn="r"/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Agricultura </a:t>
            </a:r>
            <a:r>
              <a:rPr lang="pt-BR" sz="2600" b="1" dirty="0" err="1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Sustent</a:t>
            </a:r>
            <a:r>
              <a:rPr lang="en-US" sz="2600" b="1" dirty="0" err="1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ável</a:t>
            </a:r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b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Bioma Pantanal</a:t>
            </a:r>
            <a:endParaRPr lang="pt-BR" sz="2600" b="1" dirty="0">
              <a:solidFill>
                <a:srgbClr val="009DC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92300" y="4257040"/>
            <a:ext cx="8373109" cy="73096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5000"/>
              </a:lnSpc>
              <a:spcBef>
                <a:spcPts val="700"/>
              </a:spcBef>
            </a:pPr>
            <a:r>
              <a:rPr lang="pt-BR" sz="4600" dirty="0" smtClean="0">
                <a:latin typeface="Arial" charset="0"/>
                <a:ea typeface="Arial" charset="0"/>
                <a:cs typeface="Arial" charset="0"/>
              </a:rPr>
              <a:t>Pantanal</a:t>
            </a:r>
            <a:endParaRPr sz="4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4400" y="5816600"/>
            <a:ext cx="7467600" cy="609910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Ocorrem eventos </a:t>
            </a:r>
            <a:r>
              <a:rPr lang="pt-BR" sz="3400" spc="185" dirty="0">
                <a:solidFill>
                  <a:srgbClr val="312783"/>
                </a:solidFill>
                <a:latin typeface="Arial"/>
                <a:cs typeface="Arial"/>
              </a:rPr>
              <a:t>extremos (secas prolongadas e chuvas intensas</a:t>
            </a: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) em função dos cenários </a:t>
            </a:r>
            <a:r>
              <a:rPr lang="pt-BR" sz="3400" spc="185" dirty="0">
                <a:solidFill>
                  <a:srgbClr val="312783"/>
                </a:solidFill>
                <a:latin typeface="Arial"/>
                <a:cs typeface="Arial"/>
              </a:rPr>
              <a:t>de mudanças climáticas</a:t>
            </a: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.</a:t>
            </a: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endParaRPr lang="pt-BR" sz="3400" spc="185" dirty="0" smtClean="0">
              <a:solidFill>
                <a:srgbClr val="312783"/>
              </a:solidFill>
              <a:latin typeface="Arial"/>
              <a:cs typeface="Arial"/>
            </a:endParaRP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r>
              <a:rPr lang="pt-BR" sz="3400" spc="185" dirty="0">
                <a:solidFill>
                  <a:srgbClr val="312783"/>
                </a:solidFill>
                <a:latin typeface="Arial"/>
                <a:cs typeface="Arial"/>
              </a:rPr>
              <a:t> A produção tem uma alta dependência do ambiente, particularmente relacionada com os recursos forrageiros e sua sazonalidade (regime de inundação e seca). </a:t>
            </a:r>
            <a:endParaRPr lang="pt-BR" sz="3400" spc="185" dirty="0" smtClean="0">
              <a:solidFill>
                <a:srgbClr val="312783"/>
              </a:solidFill>
              <a:latin typeface="Arial"/>
              <a:cs typeface="Arial"/>
            </a:endParaRP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endParaRPr lang="pt-BR" sz="3400" spc="185" dirty="0">
              <a:solidFill>
                <a:srgbClr val="312783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05000" y="3432175"/>
            <a:ext cx="1511300" cy="377825"/>
          </a:xfrm>
          <a:custGeom>
            <a:avLst/>
            <a:gdLst/>
            <a:ahLst/>
            <a:cxnLst/>
            <a:rect l="l" t="t" r="r" b="b"/>
            <a:pathLst>
              <a:path w="1511300" h="377825">
                <a:moveTo>
                  <a:pt x="1322387" y="0"/>
                </a:moveTo>
                <a:lnTo>
                  <a:pt x="1272172" y="6749"/>
                </a:lnTo>
                <a:lnTo>
                  <a:pt x="1227046" y="25795"/>
                </a:lnTo>
                <a:lnTo>
                  <a:pt x="1188812" y="55337"/>
                </a:lnTo>
                <a:lnTo>
                  <a:pt x="1159270" y="93571"/>
                </a:lnTo>
                <a:lnTo>
                  <a:pt x="1140224" y="138697"/>
                </a:lnTo>
                <a:lnTo>
                  <a:pt x="1133475" y="188912"/>
                </a:lnTo>
                <a:lnTo>
                  <a:pt x="1140224" y="239131"/>
                </a:lnTo>
                <a:lnTo>
                  <a:pt x="1159270" y="284258"/>
                </a:lnTo>
                <a:lnTo>
                  <a:pt x="1188812" y="322492"/>
                </a:lnTo>
                <a:lnTo>
                  <a:pt x="1227046" y="352032"/>
                </a:lnTo>
                <a:lnTo>
                  <a:pt x="1272172" y="371076"/>
                </a:lnTo>
                <a:lnTo>
                  <a:pt x="1322387" y="377825"/>
                </a:lnTo>
                <a:lnTo>
                  <a:pt x="1372611" y="371076"/>
                </a:lnTo>
                <a:lnTo>
                  <a:pt x="1417739" y="352032"/>
                </a:lnTo>
                <a:lnTo>
                  <a:pt x="1455972" y="322492"/>
                </a:lnTo>
                <a:lnTo>
                  <a:pt x="1485510" y="284258"/>
                </a:lnTo>
                <a:lnTo>
                  <a:pt x="1504552" y="239131"/>
                </a:lnTo>
                <a:lnTo>
                  <a:pt x="1511300" y="188912"/>
                </a:lnTo>
                <a:lnTo>
                  <a:pt x="1504552" y="138697"/>
                </a:lnTo>
                <a:lnTo>
                  <a:pt x="1485510" y="93571"/>
                </a:lnTo>
                <a:lnTo>
                  <a:pt x="1455972" y="55337"/>
                </a:lnTo>
                <a:lnTo>
                  <a:pt x="1417739" y="25795"/>
                </a:lnTo>
                <a:lnTo>
                  <a:pt x="1372611" y="6749"/>
                </a:lnTo>
                <a:lnTo>
                  <a:pt x="1322387" y="0"/>
                </a:lnTo>
                <a:close/>
              </a:path>
              <a:path w="1511300" h="377825">
                <a:moveTo>
                  <a:pt x="755650" y="0"/>
                </a:moveTo>
                <a:lnTo>
                  <a:pt x="705430" y="6749"/>
                </a:lnTo>
                <a:lnTo>
                  <a:pt x="660303" y="25795"/>
                </a:lnTo>
                <a:lnTo>
                  <a:pt x="622069" y="55337"/>
                </a:lnTo>
                <a:lnTo>
                  <a:pt x="592530" y="93571"/>
                </a:lnTo>
                <a:lnTo>
                  <a:pt x="573485" y="138697"/>
                </a:lnTo>
                <a:lnTo>
                  <a:pt x="566737" y="188912"/>
                </a:lnTo>
                <a:lnTo>
                  <a:pt x="573485" y="239131"/>
                </a:lnTo>
                <a:lnTo>
                  <a:pt x="592530" y="284258"/>
                </a:lnTo>
                <a:lnTo>
                  <a:pt x="622069" y="322492"/>
                </a:lnTo>
                <a:lnTo>
                  <a:pt x="660303" y="352032"/>
                </a:lnTo>
                <a:lnTo>
                  <a:pt x="705430" y="371076"/>
                </a:lnTo>
                <a:lnTo>
                  <a:pt x="755650" y="377825"/>
                </a:lnTo>
                <a:lnTo>
                  <a:pt x="805869" y="371076"/>
                </a:lnTo>
                <a:lnTo>
                  <a:pt x="850996" y="352032"/>
                </a:lnTo>
                <a:lnTo>
                  <a:pt x="889230" y="322492"/>
                </a:lnTo>
                <a:lnTo>
                  <a:pt x="918769" y="284258"/>
                </a:lnTo>
                <a:lnTo>
                  <a:pt x="937814" y="239131"/>
                </a:lnTo>
                <a:lnTo>
                  <a:pt x="944562" y="188912"/>
                </a:lnTo>
                <a:lnTo>
                  <a:pt x="937814" y="138697"/>
                </a:lnTo>
                <a:lnTo>
                  <a:pt x="918769" y="93571"/>
                </a:lnTo>
                <a:lnTo>
                  <a:pt x="889230" y="55337"/>
                </a:lnTo>
                <a:lnTo>
                  <a:pt x="850996" y="25795"/>
                </a:lnTo>
                <a:lnTo>
                  <a:pt x="805869" y="6749"/>
                </a:lnTo>
                <a:lnTo>
                  <a:pt x="755650" y="0"/>
                </a:lnTo>
                <a:close/>
              </a:path>
              <a:path w="1511300" h="377825">
                <a:moveTo>
                  <a:pt x="188912" y="0"/>
                </a:moveTo>
                <a:lnTo>
                  <a:pt x="138688" y="6749"/>
                </a:lnTo>
                <a:lnTo>
                  <a:pt x="93560" y="25795"/>
                </a:lnTo>
                <a:lnTo>
                  <a:pt x="55327" y="55337"/>
                </a:lnTo>
                <a:lnTo>
                  <a:pt x="25789" y="93571"/>
                </a:lnTo>
                <a:lnTo>
                  <a:pt x="6747" y="138697"/>
                </a:lnTo>
                <a:lnTo>
                  <a:pt x="0" y="188912"/>
                </a:lnTo>
                <a:lnTo>
                  <a:pt x="6747" y="239131"/>
                </a:lnTo>
                <a:lnTo>
                  <a:pt x="25789" y="284258"/>
                </a:lnTo>
                <a:lnTo>
                  <a:pt x="55327" y="322492"/>
                </a:lnTo>
                <a:lnTo>
                  <a:pt x="93560" y="352032"/>
                </a:lnTo>
                <a:lnTo>
                  <a:pt x="138688" y="371076"/>
                </a:lnTo>
                <a:lnTo>
                  <a:pt x="188912" y="377825"/>
                </a:lnTo>
                <a:lnTo>
                  <a:pt x="239127" y="371076"/>
                </a:lnTo>
                <a:lnTo>
                  <a:pt x="284253" y="352032"/>
                </a:lnTo>
                <a:lnTo>
                  <a:pt x="322487" y="322492"/>
                </a:lnTo>
                <a:lnTo>
                  <a:pt x="352029" y="284258"/>
                </a:lnTo>
                <a:lnTo>
                  <a:pt x="371075" y="239131"/>
                </a:lnTo>
                <a:lnTo>
                  <a:pt x="377825" y="188912"/>
                </a:lnTo>
                <a:lnTo>
                  <a:pt x="371075" y="138697"/>
                </a:lnTo>
                <a:lnTo>
                  <a:pt x="352029" y="93571"/>
                </a:lnTo>
                <a:lnTo>
                  <a:pt x="322487" y="55337"/>
                </a:lnTo>
                <a:lnTo>
                  <a:pt x="284253" y="25795"/>
                </a:lnTo>
                <a:lnTo>
                  <a:pt x="239127" y="6749"/>
                </a:lnTo>
                <a:lnTo>
                  <a:pt x="188912" y="0"/>
                </a:lnTo>
                <a:close/>
              </a:path>
            </a:pathLst>
          </a:custGeom>
          <a:solidFill>
            <a:srgbClr val="009D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CaixaDeTexto 9"/>
          <p:cNvSpPr txBox="1"/>
          <p:nvPr/>
        </p:nvSpPr>
        <p:spPr>
          <a:xfrm>
            <a:off x="1752600" y="754775"/>
            <a:ext cx="93987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Desafios</a:t>
            </a:r>
            <a:r>
              <a:rPr lang="en-GB" sz="72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para o </a:t>
            </a:r>
            <a:r>
              <a:rPr lang="en-GB" sz="7200" baseline="30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Desenvolvimento</a:t>
            </a:r>
            <a:endParaRPr lang="en-GB" sz="7200" baseline="30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058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5060" name="AutoShape 4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5061" name="Picture 5" descr="G:\Reunião BID\map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34600" y="3073400"/>
            <a:ext cx="7721718" cy="876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6402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9"/>
            <a:ext cx="19050000" cy="2529839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3792200" y="534669"/>
            <a:ext cx="4001007" cy="838691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algn="r"/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Agricultura </a:t>
            </a:r>
            <a:r>
              <a:rPr lang="pt-BR" sz="2600" b="1" dirty="0" err="1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Sustent</a:t>
            </a:r>
            <a:r>
              <a:rPr lang="en-US" sz="2600" b="1" dirty="0" err="1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ável</a:t>
            </a:r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b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Bioma Pantanal</a:t>
            </a:r>
            <a:endParaRPr lang="pt-BR" sz="2600" b="1" dirty="0">
              <a:solidFill>
                <a:srgbClr val="009DC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92300" y="4257040"/>
            <a:ext cx="8373109" cy="73096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5000"/>
              </a:lnSpc>
              <a:spcBef>
                <a:spcPts val="700"/>
              </a:spcBef>
            </a:pPr>
            <a:r>
              <a:rPr lang="pt-BR" sz="4600" dirty="0" smtClean="0">
                <a:latin typeface="Arial" charset="0"/>
                <a:cs typeface="Arial" charset="0"/>
              </a:rPr>
              <a:t>Apicultura</a:t>
            </a:r>
            <a:endParaRPr sz="4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76400" y="5816600"/>
            <a:ext cx="14478000" cy="1520928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algn="ctr">
              <a:lnSpc>
                <a:spcPts val="3800"/>
              </a:lnSpc>
              <a:spcBef>
                <a:spcPts val="459"/>
              </a:spcBef>
            </a:pPr>
            <a:r>
              <a:rPr lang="pt-BR" sz="3400" spc="185" dirty="0" smtClean="0">
                <a:solidFill>
                  <a:srgbClr val="002060"/>
                </a:solidFill>
                <a:latin typeface="Arial"/>
                <a:cs typeface="Arial"/>
              </a:rPr>
              <a:t>O </a:t>
            </a:r>
            <a:r>
              <a:rPr lang="pt-BR" sz="3400" dirty="0" smtClean="0">
                <a:solidFill>
                  <a:srgbClr val="002060"/>
                </a:solidFill>
              </a:rPr>
              <a:t>Mato Grosso do Sul alcançou a </a:t>
            </a:r>
            <a:r>
              <a:rPr lang="pt-BR" sz="3400" b="1" dirty="0" smtClean="0">
                <a:solidFill>
                  <a:srgbClr val="002060"/>
                </a:solidFill>
              </a:rPr>
              <a:t>11ª posição no ranking </a:t>
            </a:r>
            <a:r>
              <a:rPr lang="pt-BR" sz="3400" dirty="0" smtClean="0">
                <a:solidFill>
                  <a:srgbClr val="002060"/>
                </a:solidFill>
              </a:rPr>
              <a:t>nacional de produção de mel, além de ser</a:t>
            </a:r>
            <a:r>
              <a:rPr lang="pt-BR" sz="3400" b="1" dirty="0" smtClean="0">
                <a:solidFill>
                  <a:srgbClr val="002060"/>
                </a:solidFill>
              </a:rPr>
              <a:t> referência </a:t>
            </a:r>
            <a:r>
              <a:rPr lang="pt-BR" sz="3400" dirty="0" smtClean="0">
                <a:solidFill>
                  <a:srgbClr val="002060"/>
                </a:solidFill>
              </a:rPr>
              <a:t>brasileira em </a:t>
            </a:r>
            <a:r>
              <a:rPr lang="pt-BR" sz="3400" b="1" dirty="0" smtClean="0">
                <a:solidFill>
                  <a:srgbClr val="002060"/>
                </a:solidFill>
              </a:rPr>
              <a:t>produtividade</a:t>
            </a:r>
            <a:r>
              <a:rPr lang="pt-BR" sz="3400" dirty="0" smtClean="0">
                <a:solidFill>
                  <a:srgbClr val="002060"/>
                </a:solidFill>
              </a:rPr>
              <a:t> por colmeia: </a:t>
            </a:r>
            <a:r>
              <a:rPr lang="pt-BR" sz="3400" b="1" dirty="0" smtClean="0">
                <a:solidFill>
                  <a:srgbClr val="002060"/>
                </a:solidFill>
              </a:rPr>
              <a:t>50 quilos </a:t>
            </a:r>
            <a:r>
              <a:rPr lang="pt-BR" sz="3400" dirty="0" smtClean="0">
                <a:solidFill>
                  <a:srgbClr val="002060"/>
                </a:solidFill>
              </a:rPr>
              <a:t>por caixa, enquanto a média nacional chega a </a:t>
            </a:r>
            <a:r>
              <a:rPr lang="pt-BR" sz="3400" b="1" dirty="0" smtClean="0">
                <a:solidFill>
                  <a:srgbClr val="002060"/>
                </a:solidFill>
              </a:rPr>
              <a:t>17 quilos</a:t>
            </a:r>
            <a:r>
              <a:rPr lang="pt-BR" sz="3400" dirty="0" smtClean="0">
                <a:solidFill>
                  <a:srgbClr val="002060"/>
                </a:solidFill>
              </a:rPr>
              <a:t>.</a:t>
            </a:r>
            <a:endParaRPr sz="34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05000" y="3432175"/>
            <a:ext cx="1511300" cy="377825"/>
          </a:xfrm>
          <a:custGeom>
            <a:avLst/>
            <a:gdLst/>
            <a:ahLst/>
            <a:cxnLst/>
            <a:rect l="l" t="t" r="r" b="b"/>
            <a:pathLst>
              <a:path w="1511300" h="377825">
                <a:moveTo>
                  <a:pt x="1322387" y="0"/>
                </a:moveTo>
                <a:lnTo>
                  <a:pt x="1272172" y="6749"/>
                </a:lnTo>
                <a:lnTo>
                  <a:pt x="1227046" y="25795"/>
                </a:lnTo>
                <a:lnTo>
                  <a:pt x="1188812" y="55337"/>
                </a:lnTo>
                <a:lnTo>
                  <a:pt x="1159270" y="93571"/>
                </a:lnTo>
                <a:lnTo>
                  <a:pt x="1140224" y="138697"/>
                </a:lnTo>
                <a:lnTo>
                  <a:pt x="1133475" y="188912"/>
                </a:lnTo>
                <a:lnTo>
                  <a:pt x="1140224" y="239131"/>
                </a:lnTo>
                <a:lnTo>
                  <a:pt x="1159270" y="284258"/>
                </a:lnTo>
                <a:lnTo>
                  <a:pt x="1188812" y="322492"/>
                </a:lnTo>
                <a:lnTo>
                  <a:pt x="1227046" y="352032"/>
                </a:lnTo>
                <a:lnTo>
                  <a:pt x="1272172" y="371076"/>
                </a:lnTo>
                <a:lnTo>
                  <a:pt x="1322387" y="377825"/>
                </a:lnTo>
                <a:lnTo>
                  <a:pt x="1372611" y="371076"/>
                </a:lnTo>
                <a:lnTo>
                  <a:pt x="1417739" y="352032"/>
                </a:lnTo>
                <a:lnTo>
                  <a:pt x="1455972" y="322492"/>
                </a:lnTo>
                <a:lnTo>
                  <a:pt x="1485510" y="284258"/>
                </a:lnTo>
                <a:lnTo>
                  <a:pt x="1504552" y="239131"/>
                </a:lnTo>
                <a:lnTo>
                  <a:pt x="1511300" y="188912"/>
                </a:lnTo>
                <a:lnTo>
                  <a:pt x="1504552" y="138697"/>
                </a:lnTo>
                <a:lnTo>
                  <a:pt x="1485510" y="93571"/>
                </a:lnTo>
                <a:lnTo>
                  <a:pt x="1455972" y="55337"/>
                </a:lnTo>
                <a:lnTo>
                  <a:pt x="1417739" y="25795"/>
                </a:lnTo>
                <a:lnTo>
                  <a:pt x="1372611" y="6749"/>
                </a:lnTo>
                <a:lnTo>
                  <a:pt x="1322387" y="0"/>
                </a:lnTo>
                <a:close/>
              </a:path>
              <a:path w="1511300" h="377825">
                <a:moveTo>
                  <a:pt x="755650" y="0"/>
                </a:moveTo>
                <a:lnTo>
                  <a:pt x="705430" y="6749"/>
                </a:lnTo>
                <a:lnTo>
                  <a:pt x="660303" y="25795"/>
                </a:lnTo>
                <a:lnTo>
                  <a:pt x="622069" y="55337"/>
                </a:lnTo>
                <a:lnTo>
                  <a:pt x="592530" y="93571"/>
                </a:lnTo>
                <a:lnTo>
                  <a:pt x="573485" y="138697"/>
                </a:lnTo>
                <a:lnTo>
                  <a:pt x="566737" y="188912"/>
                </a:lnTo>
                <a:lnTo>
                  <a:pt x="573485" y="239131"/>
                </a:lnTo>
                <a:lnTo>
                  <a:pt x="592530" y="284258"/>
                </a:lnTo>
                <a:lnTo>
                  <a:pt x="622069" y="322492"/>
                </a:lnTo>
                <a:lnTo>
                  <a:pt x="660303" y="352032"/>
                </a:lnTo>
                <a:lnTo>
                  <a:pt x="705430" y="371076"/>
                </a:lnTo>
                <a:lnTo>
                  <a:pt x="755650" y="377825"/>
                </a:lnTo>
                <a:lnTo>
                  <a:pt x="805869" y="371076"/>
                </a:lnTo>
                <a:lnTo>
                  <a:pt x="850996" y="352032"/>
                </a:lnTo>
                <a:lnTo>
                  <a:pt x="889230" y="322492"/>
                </a:lnTo>
                <a:lnTo>
                  <a:pt x="918769" y="284258"/>
                </a:lnTo>
                <a:lnTo>
                  <a:pt x="937814" y="239131"/>
                </a:lnTo>
                <a:lnTo>
                  <a:pt x="944562" y="188912"/>
                </a:lnTo>
                <a:lnTo>
                  <a:pt x="937814" y="138697"/>
                </a:lnTo>
                <a:lnTo>
                  <a:pt x="918769" y="93571"/>
                </a:lnTo>
                <a:lnTo>
                  <a:pt x="889230" y="55337"/>
                </a:lnTo>
                <a:lnTo>
                  <a:pt x="850996" y="25795"/>
                </a:lnTo>
                <a:lnTo>
                  <a:pt x="805869" y="6749"/>
                </a:lnTo>
                <a:lnTo>
                  <a:pt x="755650" y="0"/>
                </a:lnTo>
                <a:close/>
              </a:path>
              <a:path w="1511300" h="377825">
                <a:moveTo>
                  <a:pt x="188912" y="0"/>
                </a:moveTo>
                <a:lnTo>
                  <a:pt x="138688" y="6749"/>
                </a:lnTo>
                <a:lnTo>
                  <a:pt x="93560" y="25795"/>
                </a:lnTo>
                <a:lnTo>
                  <a:pt x="55327" y="55337"/>
                </a:lnTo>
                <a:lnTo>
                  <a:pt x="25789" y="93571"/>
                </a:lnTo>
                <a:lnTo>
                  <a:pt x="6747" y="138697"/>
                </a:lnTo>
                <a:lnTo>
                  <a:pt x="0" y="188912"/>
                </a:lnTo>
                <a:lnTo>
                  <a:pt x="6747" y="239131"/>
                </a:lnTo>
                <a:lnTo>
                  <a:pt x="25789" y="284258"/>
                </a:lnTo>
                <a:lnTo>
                  <a:pt x="55327" y="322492"/>
                </a:lnTo>
                <a:lnTo>
                  <a:pt x="93560" y="352032"/>
                </a:lnTo>
                <a:lnTo>
                  <a:pt x="138688" y="371076"/>
                </a:lnTo>
                <a:lnTo>
                  <a:pt x="188912" y="377825"/>
                </a:lnTo>
                <a:lnTo>
                  <a:pt x="239127" y="371076"/>
                </a:lnTo>
                <a:lnTo>
                  <a:pt x="284253" y="352032"/>
                </a:lnTo>
                <a:lnTo>
                  <a:pt x="322487" y="322492"/>
                </a:lnTo>
                <a:lnTo>
                  <a:pt x="352029" y="284258"/>
                </a:lnTo>
                <a:lnTo>
                  <a:pt x="371075" y="239131"/>
                </a:lnTo>
                <a:lnTo>
                  <a:pt x="377825" y="188912"/>
                </a:lnTo>
                <a:lnTo>
                  <a:pt x="371075" y="138697"/>
                </a:lnTo>
                <a:lnTo>
                  <a:pt x="352029" y="93571"/>
                </a:lnTo>
                <a:lnTo>
                  <a:pt x="322487" y="55337"/>
                </a:lnTo>
                <a:lnTo>
                  <a:pt x="284253" y="25795"/>
                </a:lnTo>
                <a:lnTo>
                  <a:pt x="239127" y="6749"/>
                </a:lnTo>
                <a:lnTo>
                  <a:pt x="188912" y="0"/>
                </a:lnTo>
                <a:close/>
              </a:path>
            </a:pathLst>
          </a:custGeom>
          <a:solidFill>
            <a:srgbClr val="009D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CaixaDeTexto 9"/>
          <p:cNvSpPr txBox="1"/>
          <p:nvPr/>
        </p:nvSpPr>
        <p:spPr>
          <a:xfrm>
            <a:off x="1752600" y="754775"/>
            <a:ext cx="93987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Desafios</a:t>
            </a:r>
            <a:r>
              <a:rPr lang="en-GB" sz="72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para o </a:t>
            </a:r>
            <a:r>
              <a:rPr lang="en-GB" sz="7200" baseline="30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Desenvolvimento</a:t>
            </a:r>
            <a:endParaRPr lang="en-GB" sz="7200" baseline="30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828800" y="8331200"/>
            <a:ext cx="145542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400" dirty="0" smtClean="0">
                <a:solidFill>
                  <a:srgbClr val="002060"/>
                </a:solidFill>
              </a:rPr>
              <a:t>Em 2016, MS produziu </a:t>
            </a:r>
            <a:r>
              <a:rPr lang="pt-BR" sz="3400" b="1" dirty="0" smtClean="0">
                <a:solidFill>
                  <a:srgbClr val="002060"/>
                </a:solidFill>
              </a:rPr>
              <a:t>600 toneladas de mel</a:t>
            </a:r>
            <a:r>
              <a:rPr lang="pt-BR" sz="3400" dirty="0" smtClean="0">
                <a:solidFill>
                  <a:srgbClr val="002060"/>
                </a:solidFill>
              </a:rPr>
              <a:t>, quando o estado do Piauí, cujas condições naturais são menos favoráveis, teve desempenho bem superior e segue na liderança do setor. Só município de </a:t>
            </a:r>
            <a:r>
              <a:rPr lang="pt-BR" sz="3400" b="1" dirty="0" smtClean="0">
                <a:solidFill>
                  <a:srgbClr val="002060"/>
                </a:solidFill>
              </a:rPr>
              <a:t>Picos</a:t>
            </a:r>
            <a:r>
              <a:rPr lang="pt-BR" sz="3400" dirty="0" smtClean="0">
                <a:solidFill>
                  <a:srgbClr val="002060"/>
                </a:solidFill>
              </a:rPr>
              <a:t>, um dos destaques piauienses, produziu </a:t>
            </a:r>
            <a:r>
              <a:rPr lang="pt-BR" sz="3400" b="1" dirty="0" smtClean="0">
                <a:solidFill>
                  <a:srgbClr val="002060"/>
                </a:solidFill>
              </a:rPr>
              <a:t>950 toneladas de mel </a:t>
            </a:r>
            <a:r>
              <a:rPr lang="pt-BR" sz="3400" dirty="0" smtClean="0">
                <a:solidFill>
                  <a:srgbClr val="002060"/>
                </a:solidFill>
              </a:rPr>
              <a:t>e faturou mais </a:t>
            </a:r>
            <a:r>
              <a:rPr lang="pt-BR" sz="3400" b="1" dirty="0" smtClean="0">
                <a:solidFill>
                  <a:srgbClr val="002060"/>
                </a:solidFill>
              </a:rPr>
              <a:t>de R$ 10 milhões com exportação</a:t>
            </a:r>
            <a:r>
              <a:rPr lang="pt-BR" sz="3400" dirty="0" smtClean="0">
                <a:solidFill>
                  <a:srgbClr val="002060"/>
                </a:solidFill>
              </a:rPr>
              <a:t>.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54153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9"/>
            <a:ext cx="19050000" cy="2529839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3792200" y="534669"/>
            <a:ext cx="4001007" cy="838691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algn="r"/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Agricultura </a:t>
            </a:r>
            <a:r>
              <a:rPr lang="pt-BR" sz="2600" b="1" dirty="0" err="1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Sustent</a:t>
            </a:r>
            <a:r>
              <a:rPr lang="en-US" sz="2600" b="1" dirty="0" err="1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ável</a:t>
            </a:r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b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Bioma Pantanal</a:t>
            </a:r>
            <a:endParaRPr lang="pt-BR" sz="2600" b="1" dirty="0">
              <a:solidFill>
                <a:srgbClr val="009DC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92300" y="4257040"/>
            <a:ext cx="8373109" cy="73096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5000"/>
              </a:lnSpc>
              <a:spcBef>
                <a:spcPts val="700"/>
              </a:spcBef>
            </a:pPr>
            <a:r>
              <a:rPr lang="pt-BR" sz="4600" dirty="0" smtClean="0">
                <a:latin typeface="Arial" charset="0"/>
                <a:cs typeface="Arial" charset="0"/>
              </a:rPr>
              <a:t>Apicultura</a:t>
            </a:r>
            <a:endParaRPr sz="4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95400" y="5567881"/>
            <a:ext cx="8373109" cy="4149853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Apesar do potencial </a:t>
            </a:r>
            <a:r>
              <a:rPr lang="pt-BR" sz="3400" spc="185" dirty="0">
                <a:solidFill>
                  <a:srgbClr val="312783"/>
                </a:solidFill>
                <a:latin typeface="Arial"/>
                <a:cs typeface="Arial"/>
              </a:rPr>
              <a:t>econômico e a oportunidade de agregação de valor </a:t>
            </a: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da apicultura,</a:t>
            </a: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endParaRPr lang="pt-BR" sz="3400" spc="185" dirty="0" smtClean="0">
              <a:solidFill>
                <a:srgbClr val="312783"/>
              </a:solidFill>
              <a:latin typeface="Arial"/>
              <a:cs typeface="Arial"/>
            </a:endParaRP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há a necessidade de consolidar </a:t>
            </a:r>
            <a:r>
              <a:rPr lang="pt-BR" sz="3400" spc="185" dirty="0">
                <a:solidFill>
                  <a:srgbClr val="312783"/>
                </a:solidFill>
                <a:latin typeface="Arial"/>
                <a:cs typeface="Arial"/>
              </a:rPr>
              <a:t>a atividade na região como </a:t>
            </a: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uma cadeia  </a:t>
            </a:r>
            <a:r>
              <a:rPr lang="pt-BR" sz="3400" spc="185" dirty="0">
                <a:solidFill>
                  <a:srgbClr val="312783"/>
                </a:solidFill>
                <a:latin typeface="Arial"/>
                <a:cs typeface="Arial"/>
              </a:rPr>
              <a:t>de </a:t>
            </a: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produção de produtos apícolas.</a:t>
            </a:r>
            <a:endParaRPr lang="pt-BR" sz="3400" spc="185" dirty="0">
              <a:solidFill>
                <a:srgbClr val="312783"/>
              </a:solidFill>
              <a:latin typeface="Arial"/>
              <a:cs typeface="Arial"/>
            </a:endParaRP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endParaRPr sz="3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05000" y="3432175"/>
            <a:ext cx="1511300" cy="377825"/>
          </a:xfrm>
          <a:custGeom>
            <a:avLst/>
            <a:gdLst/>
            <a:ahLst/>
            <a:cxnLst/>
            <a:rect l="l" t="t" r="r" b="b"/>
            <a:pathLst>
              <a:path w="1511300" h="377825">
                <a:moveTo>
                  <a:pt x="1322387" y="0"/>
                </a:moveTo>
                <a:lnTo>
                  <a:pt x="1272172" y="6749"/>
                </a:lnTo>
                <a:lnTo>
                  <a:pt x="1227046" y="25795"/>
                </a:lnTo>
                <a:lnTo>
                  <a:pt x="1188812" y="55337"/>
                </a:lnTo>
                <a:lnTo>
                  <a:pt x="1159270" y="93571"/>
                </a:lnTo>
                <a:lnTo>
                  <a:pt x="1140224" y="138697"/>
                </a:lnTo>
                <a:lnTo>
                  <a:pt x="1133475" y="188912"/>
                </a:lnTo>
                <a:lnTo>
                  <a:pt x="1140224" y="239131"/>
                </a:lnTo>
                <a:lnTo>
                  <a:pt x="1159270" y="284258"/>
                </a:lnTo>
                <a:lnTo>
                  <a:pt x="1188812" y="322492"/>
                </a:lnTo>
                <a:lnTo>
                  <a:pt x="1227046" y="352032"/>
                </a:lnTo>
                <a:lnTo>
                  <a:pt x="1272172" y="371076"/>
                </a:lnTo>
                <a:lnTo>
                  <a:pt x="1322387" y="377825"/>
                </a:lnTo>
                <a:lnTo>
                  <a:pt x="1372611" y="371076"/>
                </a:lnTo>
                <a:lnTo>
                  <a:pt x="1417739" y="352032"/>
                </a:lnTo>
                <a:lnTo>
                  <a:pt x="1455972" y="322492"/>
                </a:lnTo>
                <a:lnTo>
                  <a:pt x="1485510" y="284258"/>
                </a:lnTo>
                <a:lnTo>
                  <a:pt x="1504552" y="239131"/>
                </a:lnTo>
                <a:lnTo>
                  <a:pt x="1511300" y="188912"/>
                </a:lnTo>
                <a:lnTo>
                  <a:pt x="1504552" y="138697"/>
                </a:lnTo>
                <a:lnTo>
                  <a:pt x="1485510" y="93571"/>
                </a:lnTo>
                <a:lnTo>
                  <a:pt x="1455972" y="55337"/>
                </a:lnTo>
                <a:lnTo>
                  <a:pt x="1417739" y="25795"/>
                </a:lnTo>
                <a:lnTo>
                  <a:pt x="1372611" y="6749"/>
                </a:lnTo>
                <a:lnTo>
                  <a:pt x="1322387" y="0"/>
                </a:lnTo>
                <a:close/>
              </a:path>
              <a:path w="1511300" h="377825">
                <a:moveTo>
                  <a:pt x="755650" y="0"/>
                </a:moveTo>
                <a:lnTo>
                  <a:pt x="705430" y="6749"/>
                </a:lnTo>
                <a:lnTo>
                  <a:pt x="660303" y="25795"/>
                </a:lnTo>
                <a:lnTo>
                  <a:pt x="622069" y="55337"/>
                </a:lnTo>
                <a:lnTo>
                  <a:pt x="592530" y="93571"/>
                </a:lnTo>
                <a:lnTo>
                  <a:pt x="573485" y="138697"/>
                </a:lnTo>
                <a:lnTo>
                  <a:pt x="566737" y="188912"/>
                </a:lnTo>
                <a:lnTo>
                  <a:pt x="573485" y="239131"/>
                </a:lnTo>
                <a:lnTo>
                  <a:pt x="592530" y="284258"/>
                </a:lnTo>
                <a:lnTo>
                  <a:pt x="622069" y="322492"/>
                </a:lnTo>
                <a:lnTo>
                  <a:pt x="660303" y="352032"/>
                </a:lnTo>
                <a:lnTo>
                  <a:pt x="705430" y="371076"/>
                </a:lnTo>
                <a:lnTo>
                  <a:pt x="755650" y="377825"/>
                </a:lnTo>
                <a:lnTo>
                  <a:pt x="805869" y="371076"/>
                </a:lnTo>
                <a:lnTo>
                  <a:pt x="850996" y="352032"/>
                </a:lnTo>
                <a:lnTo>
                  <a:pt x="889230" y="322492"/>
                </a:lnTo>
                <a:lnTo>
                  <a:pt x="918769" y="284258"/>
                </a:lnTo>
                <a:lnTo>
                  <a:pt x="937814" y="239131"/>
                </a:lnTo>
                <a:lnTo>
                  <a:pt x="944562" y="188912"/>
                </a:lnTo>
                <a:lnTo>
                  <a:pt x="937814" y="138697"/>
                </a:lnTo>
                <a:lnTo>
                  <a:pt x="918769" y="93571"/>
                </a:lnTo>
                <a:lnTo>
                  <a:pt x="889230" y="55337"/>
                </a:lnTo>
                <a:lnTo>
                  <a:pt x="850996" y="25795"/>
                </a:lnTo>
                <a:lnTo>
                  <a:pt x="805869" y="6749"/>
                </a:lnTo>
                <a:lnTo>
                  <a:pt x="755650" y="0"/>
                </a:lnTo>
                <a:close/>
              </a:path>
              <a:path w="1511300" h="377825">
                <a:moveTo>
                  <a:pt x="188912" y="0"/>
                </a:moveTo>
                <a:lnTo>
                  <a:pt x="138688" y="6749"/>
                </a:lnTo>
                <a:lnTo>
                  <a:pt x="93560" y="25795"/>
                </a:lnTo>
                <a:lnTo>
                  <a:pt x="55327" y="55337"/>
                </a:lnTo>
                <a:lnTo>
                  <a:pt x="25789" y="93571"/>
                </a:lnTo>
                <a:lnTo>
                  <a:pt x="6747" y="138697"/>
                </a:lnTo>
                <a:lnTo>
                  <a:pt x="0" y="188912"/>
                </a:lnTo>
                <a:lnTo>
                  <a:pt x="6747" y="239131"/>
                </a:lnTo>
                <a:lnTo>
                  <a:pt x="25789" y="284258"/>
                </a:lnTo>
                <a:lnTo>
                  <a:pt x="55327" y="322492"/>
                </a:lnTo>
                <a:lnTo>
                  <a:pt x="93560" y="352032"/>
                </a:lnTo>
                <a:lnTo>
                  <a:pt x="138688" y="371076"/>
                </a:lnTo>
                <a:lnTo>
                  <a:pt x="188912" y="377825"/>
                </a:lnTo>
                <a:lnTo>
                  <a:pt x="239127" y="371076"/>
                </a:lnTo>
                <a:lnTo>
                  <a:pt x="284253" y="352032"/>
                </a:lnTo>
                <a:lnTo>
                  <a:pt x="322487" y="322492"/>
                </a:lnTo>
                <a:lnTo>
                  <a:pt x="352029" y="284258"/>
                </a:lnTo>
                <a:lnTo>
                  <a:pt x="371075" y="239131"/>
                </a:lnTo>
                <a:lnTo>
                  <a:pt x="377825" y="188912"/>
                </a:lnTo>
                <a:lnTo>
                  <a:pt x="371075" y="138697"/>
                </a:lnTo>
                <a:lnTo>
                  <a:pt x="352029" y="93571"/>
                </a:lnTo>
                <a:lnTo>
                  <a:pt x="322487" y="55337"/>
                </a:lnTo>
                <a:lnTo>
                  <a:pt x="284253" y="25795"/>
                </a:lnTo>
                <a:lnTo>
                  <a:pt x="239127" y="6749"/>
                </a:lnTo>
                <a:lnTo>
                  <a:pt x="188912" y="0"/>
                </a:lnTo>
                <a:close/>
              </a:path>
            </a:pathLst>
          </a:custGeom>
          <a:solidFill>
            <a:srgbClr val="009D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CaixaDeTexto 9"/>
          <p:cNvSpPr txBox="1"/>
          <p:nvPr/>
        </p:nvSpPr>
        <p:spPr>
          <a:xfrm>
            <a:off x="1752600" y="754775"/>
            <a:ext cx="93987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Desafios</a:t>
            </a:r>
            <a:r>
              <a:rPr lang="en-GB" sz="72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para o </a:t>
            </a:r>
            <a:r>
              <a:rPr lang="en-GB" sz="7200" baseline="30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Desenvolvimento</a:t>
            </a:r>
            <a:endParaRPr lang="en-GB" sz="7200" baseline="30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265" name="Picture 1" descr="G:\Reunião BID\0112_apicultura_mel_abelh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0" y="4902200"/>
            <a:ext cx="7460075" cy="495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1209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9"/>
            <a:ext cx="19050000" cy="2529839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3792200" y="534669"/>
            <a:ext cx="4001007" cy="838691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algn="r"/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Agricultura </a:t>
            </a:r>
            <a:r>
              <a:rPr lang="pt-BR" sz="2600" b="1" dirty="0" err="1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Sustent</a:t>
            </a:r>
            <a:r>
              <a:rPr lang="en-US" sz="2600" b="1" dirty="0" err="1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ável</a:t>
            </a:r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b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Bioma Pantanal</a:t>
            </a:r>
            <a:endParaRPr lang="pt-BR" sz="2600" b="1" dirty="0">
              <a:solidFill>
                <a:srgbClr val="009DC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92300" y="4257040"/>
            <a:ext cx="8373109" cy="73096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5000"/>
              </a:lnSpc>
              <a:spcBef>
                <a:spcPts val="700"/>
              </a:spcBef>
            </a:pPr>
            <a:r>
              <a:rPr lang="pt-BR" sz="4600" dirty="0" smtClean="0">
                <a:latin typeface="Arial" charset="0"/>
                <a:cs typeface="Arial" charset="0"/>
              </a:rPr>
              <a:t>Apicultura</a:t>
            </a:r>
            <a:endParaRPr sz="4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95400" y="5567881"/>
            <a:ext cx="9296400" cy="5740032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Agregar </a:t>
            </a:r>
            <a:r>
              <a:rPr lang="pt-BR" sz="3400" spc="185" dirty="0">
                <a:solidFill>
                  <a:srgbClr val="312783"/>
                </a:solidFill>
                <a:latin typeface="Arial"/>
                <a:cs typeface="Arial"/>
              </a:rPr>
              <a:t>valor aos sistemas de produção </a:t>
            </a: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locais.</a:t>
            </a: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endParaRPr lang="pt-BR" sz="3400" spc="185" dirty="0" smtClean="0">
              <a:solidFill>
                <a:srgbClr val="312783"/>
              </a:solidFill>
              <a:latin typeface="Arial"/>
              <a:cs typeface="Arial"/>
            </a:endParaRP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Aproveitar a existência de certificação </a:t>
            </a:r>
            <a:r>
              <a:rPr lang="pt-BR" sz="3400" spc="185" dirty="0">
                <a:solidFill>
                  <a:srgbClr val="312783"/>
                </a:solidFill>
                <a:latin typeface="Arial"/>
                <a:cs typeface="Arial"/>
              </a:rPr>
              <a:t>de indicação geográfica do mel do </a:t>
            </a: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Pantanal.</a:t>
            </a: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endParaRPr lang="pt-BR" sz="3400" spc="185" dirty="0" smtClean="0">
              <a:solidFill>
                <a:srgbClr val="312783"/>
              </a:solidFill>
              <a:latin typeface="Arial"/>
              <a:cs typeface="Arial"/>
            </a:endParaRP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Promover a </a:t>
            </a:r>
            <a:r>
              <a:rPr lang="pt-BR" sz="3400" spc="185" dirty="0">
                <a:solidFill>
                  <a:srgbClr val="312783"/>
                </a:solidFill>
                <a:latin typeface="Arial"/>
                <a:cs typeface="Arial"/>
              </a:rPr>
              <a:t>diversificação da produção apícola, há </a:t>
            </a: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demandas de inovação para </a:t>
            </a:r>
            <a:r>
              <a:rPr lang="pt-BR" sz="3400" spc="185" dirty="0">
                <a:solidFill>
                  <a:srgbClr val="312783"/>
                </a:solidFill>
                <a:latin typeface="Arial"/>
                <a:cs typeface="Arial"/>
              </a:rPr>
              <a:t>desenvolver a </a:t>
            </a: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atividade e qualificação </a:t>
            </a:r>
            <a:r>
              <a:rPr lang="pt-BR" sz="3400" spc="185" dirty="0">
                <a:solidFill>
                  <a:srgbClr val="312783"/>
                </a:solidFill>
                <a:latin typeface="Arial"/>
                <a:cs typeface="Arial"/>
              </a:rPr>
              <a:t>da </a:t>
            </a: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produção.</a:t>
            </a:r>
            <a:endParaRPr lang="pt-BR" sz="3400" spc="185" dirty="0">
              <a:solidFill>
                <a:srgbClr val="312783"/>
              </a:solidFill>
              <a:latin typeface="Arial"/>
              <a:cs typeface="Arial"/>
            </a:endParaRP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endParaRPr sz="3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05000" y="3432175"/>
            <a:ext cx="1511300" cy="377825"/>
          </a:xfrm>
          <a:custGeom>
            <a:avLst/>
            <a:gdLst/>
            <a:ahLst/>
            <a:cxnLst/>
            <a:rect l="l" t="t" r="r" b="b"/>
            <a:pathLst>
              <a:path w="1511300" h="377825">
                <a:moveTo>
                  <a:pt x="1322387" y="0"/>
                </a:moveTo>
                <a:lnTo>
                  <a:pt x="1272172" y="6749"/>
                </a:lnTo>
                <a:lnTo>
                  <a:pt x="1227046" y="25795"/>
                </a:lnTo>
                <a:lnTo>
                  <a:pt x="1188812" y="55337"/>
                </a:lnTo>
                <a:lnTo>
                  <a:pt x="1159270" y="93571"/>
                </a:lnTo>
                <a:lnTo>
                  <a:pt x="1140224" y="138697"/>
                </a:lnTo>
                <a:lnTo>
                  <a:pt x="1133475" y="188912"/>
                </a:lnTo>
                <a:lnTo>
                  <a:pt x="1140224" y="239131"/>
                </a:lnTo>
                <a:lnTo>
                  <a:pt x="1159270" y="284258"/>
                </a:lnTo>
                <a:lnTo>
                  <a:pt x="1188812" y="322492"/>
                </a:lnTo>
                <a:lnTo>
                  <a:pt x="1227046" y="352032"/>
                </a:lnTo>
                <a:lnTo>
                  <a:pt x="1272172" y="371076"/>
                </a:lnTo>
                <a:lnTo>
                  <a:pt x="1322387" y="377825"/>
                </a:lnTo>
                <a:lnTo>
                  <a:pt x="1372611" y="371076"/>
                </a:lnTo>
                <a:lnTo>
                  <a:pt x="1417739" y="352032"/>
                </a:lnTo>
                <a:lnTo>
                  <a:pt x="1455972" y="322492"/>
                </a:lnTo>
                <a:lnTo>
                  <a:pt x="1485510" y="284258"/>
                </a:lnTo>
                <a:lnTo>
                  <a:pt x="1504552" y="239131"/>
                </a:lnTo>
                <a:lnTo>
                  <a:pt x="1511300" y="188912"/>
                </a:lnTo>
                <a:lnTo>
                  <a:pt x="1504552" y="138697"/>
                </a:lnTo>
                <a:lnTo>
                  <a:pt x="1485510" y="93571"/>
                </a:lnTo>
                <a:lnTo>
                  <a:pt x="1455972" y="55337"/>
                </a:lnTo>
                <a:lnTo>
                  <a:pt x="1417739" y="25795"/>
                </a:lnTo>
                <a:lnTo>
                  <a:pt x="1372611" y="6749"/>
                </a:lnTo>
                <a:lnTo>
                  <a:pt x="1322387" y="0"/>
                </a:lnTo>
                <a:close/>
              </a:path>
              <a:path w="1511300" h="377825">
                <a:moveTo>
                  <a:pt x="755650" y="0"/>
                </a:moveTo>
                <a:lnTo>
                  <a:pt x="705430" y="6749"/>
                </a:lnTo>
                <a:lnTo>
                  <a:pt x="660303" y="25795"/>
                </a:lnTo>
                <a:lnTo>
                  <a:pt x="622069" y="55337"/>
                </a:lnTo>
                <a:lnTo>
                  <a:pt x="592530" y="93571"/>
                </a:lnTo>
                <a:lnTo>
                  <a:pt x="573485" y="138697"/>
                </a:lnTo>
                <a:lnTo>
                  <a:pt x="566737" y="188912"/>
                </a:lnTo>
                <a:lnTo>
                  <a:pt x="573485" y="239131"/>
                </a:lnTo>
                <a:lnTo>
                  <a:pt x="592530" y="284258"/>
                </a:lnTo>
                <a:lnTo>
                  <a:pt x="622069" y="322492"/>
                </a:lnTo>
                <a:lnTo>
                  <a:pt x="660303" y="352032"/>
                </a:lnTo>
                <a:lnTo>
                  <a:pt x="705430" y="371076"/>
                </a:lnTo>
                <a:lnTo>
                  <a:pt x="755650" y="377825"/>
                </a:lnTo>
                <a:lnTo>
                  <a:pt x="805869" y="371076"/>
                </a:lnTo>
                <a:lnTo>
                  <a:pt x="850996" y="352032"/>
                </a:lnTo>
                <a:lnTo>
                  <a:pt x="889230" y="322492"/>
                </a:lnTo>
                <a:lnTo>
                  <a:pt x="918769" y="284258"/>
                </a:lnTo>
                <a:lnTo>
                  <a:pt x="937814" y="239131"/>
                </a:lnTo>
                <a:lnTo>
                  <a:pt x="944562" y="188912"/>
                </a:lnTo>
                <a:lnTo>
                  <a:pt x="937814" y="138697"/>
                </a:lnTo>
                <a:lnTo>
                  <a:pt x="918769" y="93571"/>
                </a:lnTo>
                <a:lnTo>
                  <a:pt x="889230" y="55337"/>
                </a:lnTo>
                <a:lnTo>
                  <a:pt x="850996" y="25795"/>
                </a:lnTo>
                <a:lnTo>
                  <a:pt x="805869" y="6749"/>
                </a:lnTo>
                <a:lnTo>
                  <a:pt x="755650" y="0"/>
                </a:lnTo>
                <a:close/>
              </a:path>
              <a:path w="1511300" h="377825">
                <a:moveTo>
                  <a:pt x="188912" y="0"/>
                </a:moveTo>
                <a:lnTo>
                  <a:pt x="138688" y="6749"/>
                </a:lnTo>
                <a:lnTo>
                  <a:pt x="93560" y="25795"/>
                </a:lnTo>
                <a:lnTo>
                  <a:pt x="55327" y="55337"/>
                </a:lnTo>
                <a:lnTo>
                  <a:pt x="25789" y="93571"/>
                </a:lnTo>
                <a:lnTo>
                  <a:pt x="6747" y="138697"/>
                </a:lnTo>
                <a:lnTo>
                  <a:pt x="0" y="188912"/>
                </a:lnTo>
                <a:lnTo>
                  <a:pt x="6747" y="239131"/>
                </a:lnTo>
                <a:lnTo>
                  <a:pt x="25789" y="284258"/>
                </a:lnTo>
                <a:lnTo>
                  <a:pt x="55327" y="322492"/>
                </a:lnTo>
                <a:lnTo>
                  <a:pt x="93560" y="352032"/>
                </a:lnTo>
                <a:lnTo>
                  <a:pt x="138688" y="371076"/>
                </a:lnTo>
                <a:lnTo>
                  <a:pt x="188912" y="377825"/>
                </a:lnTo>
                <a:lnTo>
                  <a:pt x="239127" y="371076"/>
                </a:lnTo>
                <a:lnTo>
                  <a:pt x="284253" y="352032"/>
                </a:lnTo>
                <a:lnTo>
                  <a:pt x="322487" y="322492"/>
                </a:lnTo>
                <a:lnTo>
                  <a:pt x="352029" y="284258"/>
                </a:lnTo>
                <a:lnTo>
                  <a:pt x="371075" y="239131"/>
                </a:lnTo>
                <a:lnTo>
                  <a:pt x="377825" y="188912"/>
                </a:lnTo>
                <a:lnTo>
                  <a:pt x="371075" y="138697"/>
                </a:lnTo>
                <a:lnTo>
                  <a:pt x="352029" y="93571"/>
                </a:lnTo>
                <a:lnTo>
                  <a:pt x="322487" y="55337"/>
                </a:lnTo>
                <a:lnTo>
                  <a:pt x="284253" y="25795"/>
                </a:lnTo>
                <a:lnTo>
                  <a:pt x="239127" y="6749"/>
                </a:lnTo>
                <a:lnTo>
                  <a:pt x="188912" y="0"/>
                </a:lnTo>
                <a:close/>
              </a:path>
            </a:pathLst>
          </a:custGeom>
          <a:solidFill>
            <a:srgbClr val="009D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CaixaDeTexto 9"/>
          <p:cNvSpPr txBox="1"/>
          <p:nvPr/>
        </p:nvSpPr>
        <p:spPr>
          <a:xfrm>
            <a:off x="1752600" y="754775"/>
            <a:ext cx="93987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Desafios</a:t>
            </a:r>
            <a:r>
              <a:rPr lang="en-GB" sz="72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para o </a:t>
            </a:r>
            <a:r>
              <a:rPr lang="en-GB" sz="7200" baseline="30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Desenvolvimento</a:t>
            </a:r>
            <a:endParaRPr lang="en-GB" sz="7200" baseline="30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241" name="Picture 1" descr="G:\Reunião BID\article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25200" y="5283200"/>
            <a:ext cx="7112000" cy="533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5322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9"/>
            <a:ext cx="19050000" cy="2529839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3792200" y="534669"/>
            <a:ext cx="4001007" cy="838691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algn="r"/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Agricultura </a:t>
            </a:r>
            <a:r>
              <a:rPr lang="pt-BR" sz="2600" b="1" dirty="0" err="1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Sustent</a:t>
            </a:r>
            <a:r>
              <a:rPr lang="en-US" sz="2600" b="1" dirty="0" err="1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ável</a:t>
            </a:r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b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Bioma Pantanal</a:t>
            </a:r>
            <a:endParaRPr lang="pt-BR" sz="2600" b="1" dirty="0">
              <a:solidFill>
                <a:srgbClr val="009DC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92300" y="4257040"/>
            <a:ext cx="8373109" cy="73096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5000"/>
              </a:lnSpc>
              <a:spcBef>
                <a:spcPts val="700"/>
              </a:spcBef>
            </a:pPr>
            <a:r>
              <a:rPr lang="pt-BR" sz="4600" dirty="0" smtClean="0">
                <a:latin typeface="Arial" charset="0"/>
                <a:cs typeface="Arial" charset="0"/>
              </a:rPr>
              <a:t>Biodiversidade</a:t>
            </a:r>
            <a:endParaRPr sz="4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0600" y="6121400"/>
            <a:ext cx="8373109" cy="5124479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Como </a:t>
            </a:r>
            <a:r>
              <a:rPr lang="pt-BR" sz="3400" spc="185" dirty="0">
                <a:solidFill>
                  <a:srgbClr val="312783"/>
                </a:solidFill>
                <a:latin typeface="Arial"/>
                <a:cs typeface="Arial"/>
              </a:rPr>
              <a:t>utilizar os recursos naturais de maneira a não alterar o principal serviço ecossistêmico: pulso de inundação? </a:t>
            </a:r>
            <a:endParaRPr lang="pt-BR" sz="3400" spc="185" dirty="0" smtClean="0">
              <a:solidFill>
                <a:srgbClr val="312783"/>
              </a:solidFill>
              <a:latin typeface="Arial"/>
              <a:cs typeface="Arial"/>
            </a:endParaRP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endParaRPr lang="pt-BR" sz="3400" spc="185" dirty="0" smtClean="0">
              <a:solidFill>
                <a:srgbClr val="312783"/>
              </a:solidFill>
              <a:latin typeface="Arial"/>
              <a:cs typeface="Arial"/>
            </a:endParaRP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endParaRPr lang="pt-BR" sz="3400" spc="185" dirty="0" smtClean="0">
              <a:solidFill>
                <a:srgbClr val="312783"/>
              </a:solidFill>
              <a:latin typeface="Arial"/>
              <a:cs typeface="Arial"/>
            </a:endParaRP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Além </a:t>
            </a:r>
            <a:r>
              <a:rPr lang="pt-BR" sz="3400" spc="185" dirty="0">
                <a:solidFill>
                  <a:srgbClr val="312783"/>
                </a:solidFill>
                <a:latin typeface="Arial"/>
                <a:cs typeface="Arial"/>
              </a:rPr>
              <a:t>disso, equacionar os interesses dos diferentes atores sociais envolvidos, leis que garantam o uso sustentável da </a:t>
            </a: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biodiversidade.</a:t>
            </a:r>
          </a:p>
        </p:txBody>
      </p:sp>
      <p:sp>
        <p:nvSpPr>
          <p:cNvPr id="5" name="object 5"/>
          <p:cNvSpPr/>
          <p:nvPr/>
        </p:nvSpPr>
        <p:spPr>
          <a:xfrm>
            <a:off x="1905000" y="3432175"/>
            <a:ext cx="1511300" cy="377825"/>
          </a:xfrm>
          <a:custGeom>
            <a:avLst/>
            <a:gdLst/>
            <a:ahLst/>
            <a:cxnLst/>
            <a:rect l="l" t="t" r="r" b="b"/>
            <a:pathLst>
              <a:path w="1511300" h="377825">
                <a:moveTo>
                  <a:pt x="1322387" y="0"/>
                </a:moveTo>
                <a:lnTo>
                  <a:pt x="1272172" y="6749"/>
                </a:lnTo>
                <a:lnTo>
                  <a:pt x="1227046" y="25795"/>
                </a:lnTo>
                <a:lnTo>
                  <a:pt x="1188812" y="55337"/>
                </a:lnTo>
                <a:lnTo>
                  <a:pt x="1159270" y="93571"/>
                </a:lnTo>
                <a:lnTo>
                  <a:pt x="1140224" y="138697"/>
                </a:lnTo>
                <a:lnTo>
                  <a:pt x="1133475" y="188912"/>
                </a:lnTo>
                <a:lnTo>
                  <a:pt x="1140224" y="239131"/>
                </a:lnTo>
                <a:lnTo>
                  <a:pt x="1159270" y="284258"/>
                </a:lnTo>
                <a:lnTo>
                  <a:pt x="1188812" y="322492"/>
                </a:lnTo>
                <a:lnTo>
                  <a:pt x="1227046" y="352032"/>
                </a:lnTo>
                <a:lnTo>
                  <a:pt x="1272172" y="371076"/>
                </a:lnTo>
                <a:lnTo>
                  <a:pt x="1322387" y="377825"/>
                </a:lnTo>
                <a:lnTo>
                  <a:pt x="1372611" y="371076"/>
                </a:lnTo>
                <a:lnTo>
                  <a:pt x="1417739" y="352032"/>
                </a:lnTo>
                <a:lnTo>
                  <a:pt x="1455972" y="322492"/>
                </a:lnTo>
                <a:lnTo>
                  <a:pt x="1485510" y="284258"/>
                </a:lnTo>
                <a:lnTo>
                  <a:pt x="1504552" y="239131"/>
                </a:lnTo>
                <a:lnTo>
                  <a:pt x="1511300" y="188912"/>
                </a:lnTo>
                <a:lnTo>
                  <a:pt x="1504552" y="138697"/>
                </a:lnTo>
                <a:lnTo>
                  <a:pt x="1485510" y="93571"/>
                </a:lnTo>
                <a:lnTo>
                  <a:pt x="1455972" y="55337"/>
                </a:lnTo>
                <a:lnTo>
                  <a:pt x="1417739" y="25795"/>
                </a:lnTo>
                <a:lnTo>
                  <a:pt x="1372611" y="6749"/>
                </a:lnTo>
                <a:lnTo>
                  <a:pt x="1322387" y="0"/>
                </a:lnTo>
                <a:close/>
              </a:path>
              <a:path w="1511300" h="377825">
                <a:moveTo>
                  <a:pt x="755650" y="0"/>
                </a:moveTo>
                <a:lnTo>
                  <a:pt x="705430" y="6749"/>
                </a:lnTo>
                <a:lnTo>
                  <a:pt x="660303" y="25795"/>
                </a:lnTo>
                <a:lnTo>
                  <a:pt x="622069" y="55337"/>
                </a:lnTo>
                <a:lnTo>
                  <a:pt x="592530" y="93571"/>
                </a:lnTo>
                <a:lnTo>
                  <a:pt x="573485" y="138697"/>
                </a:lnTo>
                <a:lnTo>
                  <a:pt x="566737" y="188912"/>
                </a:lnTo>
                <a:lnTo>
                  <a:pt x="573485" y="239131"/>
                </a:lnTo>
                <a:lnTo>
                  <a:pt x="592530" y="284258"/>
                </a:lnTo>
                <a:lnTo>
                  <a:pt x="622069" y="322492"/>
                </a:lnTo>
                <a:lnTo>
                  <a:pt x="660303" y="352032"/>
                </a:lnTo>
                <a:lnTo>
                  <a:pt x="705430" y="371076"/>
                </a:lnTo>
                <a:lnTo>
                  <a:pt x="755650" y="377825"/>
                </a:lnTo>
                <a:lnTo>
                  <a:pt x="805869" y="371076"/>
                </a:lnTo>
                <a:lnTo>
                  <a:pt x="850996" y="352032"/>
                </a:lnTo>
                <a:lnTo>
                  <a:pt x="889230" y="322492"/>
                </a:lnTo>
                <a:lnTo>
                  <a:pt x="918769" y="284258"/>
                </a:lnTo>
                <a:lnTo>
                  <a:pt x="937814" y="239131"/>
                </a:lnTo>
                <a:lnTo>
                  <a:pt x="944562" y="188912"/>
                </a:lnTo>
                <a:lnTo>
                  <a:pt x="937814" y="138697"/>
                </a:lnTo>
                <a:lnTo>
                  <a:pt x="918769" y="93571"/>
                </a:lnTo>
                <a:lnTo>
                  <a:pt x="889230" y="55337"/>
                </a:lnTo>
                <a:lnTo>
                  <a:pt x="850996" y="25795"/>
                </a:lnTo>
                <a:lnTo>
                  <a:pt x="805869" y="6749"/>
                </a:lnTo>
                <a:lnTo>
                  <a:pt x="755650" y="0"/>
                </a:lnTo>
                <a:close/>
              </a:path>
              <a:path w="1511300" h="377825">
                <a:moveTo>
                  <a:pt x="188912" y="0"/>
                </a:moveTo>
                <a:lnTo>
                  <a:pt x="138688" y="6749"/>
                </a:lnTo>
                <a:lnTo>
                  <a:pt x="93560" y="25795"/>
                </a:lnTo>
                <a:lnTo>
                  <a:pt x="55327" y="55337"/>
                </a:lnTo>
                <a:lnTo>
                  <a:pt x="25789" y="93571"/>
                </a:lnTo>
                <a:lnTo>
                  <a:pt x="6747" y="138697"/>
                </a:lnTo>
                <a:lnTo>
                  <a:pt x="0" y="188912"/>
                </a:lnTo>
                <a:lnTo>
                  <a:pt x="6747" y="239131"/>
                </a:lnTo>
                <a:lnTo>
                  <a:pt x="25789" y="284258"/>
                </a:lnTo>
                <a:lnTo>
                  <a:pt x="55327" y="322492"/>
                </a:lnTo>
                <a:lnTo>
                  <a:pt x="93560" y="352032"/>
                </a:lnTo>
                <a:lnTo>
                  <a:pt x="138688" y="371076"/>
                </a:lnTo>
                <a:lnTo>
                  <a:pt x="188912" y="377825"/>
                </a:lnTo>
                <a:lnTo>
                  <a:pt x="239127" y="371076"/>
                </a:lnTo>
                <a:lnTo>
                  <a:pt x="284253" y="352032"/>
                </a:lnTo>
                <a:lnTo>
                  <a:pt x="322487" y="322492"/>
                </a:lnTo>
                <a:lnTo>
                  <a:pt x="352029" y="284258"/>
                </a:lnTo>
                <a:lnTo>
                  <a:pt x="371075" y="239131"/>
                </a:lnTo>
                <a:lnTo>
                  <a:pt x="377825" y="188912"/>
                </a:lnTo>
                <a:lnTo>
                  <a:pt x="371075" y="138697"/>
                </a:lnTo>
                <a:lnTo>
                  <a:pt x="352029" y="93571"/>
                </a:lnTo>
                <a:lnTo>
                  <a:pt x="322487" y="55337"/>
                </a:lnTo>
                <a:lnTo>
                  <a:pt x="284253" y="25795"/>
                </a:lnTo>
                <a:lnTo>
                  <a:pt x="239127" y="6749"/>
                </a:lnTo>
                <a:lnTo>
                  <a:pt x="188912" y="0"/>
                </a:lnTo>
                <a:close/>
              </a:path>
            </a:pathLst>
          </a:custGeom>
          <a:solidFill>
            <a:srgbClr val="009D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CaixaDeTexto 9"/>
          <p:cNvSpPr txBox="1"/>
          <p:nvPr/>
        </p:nvSpPr>
        <p:spPr>
          <a:xfrm>
            <a:off x="1752600" y="754775"/>
            <a:ext cx="93987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Desafios</a:t>
            </a:r>
            <a:r>
              <a:rPr lang="en-GB" sz="72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para o </a:t>
            </a:r>
            <a:r>
              <a:rPr lang="en-GB" sz="7200" baseline="30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Desenvolvimento</a:t>
            </a:r>
            <a:endParaRPr lang="en-GB" sz="7200" baseline="30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1441" name="Picture 1" descr="G:\Reunião BID\54726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58400" y="5740400"/>
            <a:ext cx="8454072" cy="563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1059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9"/>
            <a:ext cx="19050000" cy="2529839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3792200" y="534669"/>
            <a:ext cx="4001007" cy="838691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algn="r"/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Agricultura </a:t>
            </a:r>
            <a:r>
              <a:rPr lang="pt-BR" sz="2600" b="1" dirty="0" err="1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Sustent</a:t>
            </a:r>
            <a:r>
              <a:rPr lang="en-US" sz="2600" b="1" dirty="0" err="1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ável</a:t>
            </a:r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b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Bioma Pantanal</a:t>
            </a:r>
            <a:endParaRPr lang="pt-BR" sz="2600" b="1" dirty="0">
              <a:solidFill>
                <a:srgbClr val="009DC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92300" y="4257040"/>
            <a:ext cx="8373109" cy="73096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5000"/>
              </a:lnSpc>
              <a:spcBef>
                <a:spcPts val="700"/>
              </a:spcBef>
            </a:pPr>
            <a:r>
              <a:rPr lang="pt-BR" sz="4600" dirty="0" smtClean="0">
                <a:latin typeface="Arial" charset="0"/>
                <a:cs typeface="Arial" charset="0"/>
              </a:rPr>
              <a:t>Biodiversidade</a:t>
            </a:r>
            <a:endParaRPr sz="4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19200" y="9779000"/>
            <a:ext cx="16611600" cy="1520928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algn="ctr">
              <a:lnSpc>
                <a:spcPts val="3800"/>
              </a:lnSpc>
              <a:spcBef>
                <a:spcPts val="459"/>
              </a:spcBef>
            </a:pP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Desenvolver </a:t>
            </a:r>
            <a:r>
              <a:rPr lang="pt-BR" sz="3400" spc="185" dirty="0">
                <a:solidFill>
                  <a:srgbClr val="312783"/>
                </a:solidFill>
                <a:latin typeface="Arial"/>
                <a:cs typeface="Arial"/>
              </a:rPr>
              <a:t>produtos a partir da riqueza natural e compatibilizar os aspectos econômicos com a conservação dos recursos, </a:t>
            </a: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permitindo </a:t>
            </a:r>
            <a:r>
              <a:rPr lang="pt-BR" sz="3400" spc="185" dirty="0">
                <a:solidFill>
                  <a:srgbClr val="312783"/>
                </a:solidFill>
                <a:latin typeface="Arial"/>
                <a:cs typeface="Arial"/>
              </a:rPr>
              <a:t>também a exploração de novos potenciais de uso da </a:t>
            </a: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biodiversidade. </a:t>
            </a:r>
            <a:endParaRPr sz="3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05000" y="3432175"/>
            <a:ext cx="1511300" cy="377825"/>
          </a:xfrm>
          <a:custGeom>
            <a:avLst/>
            <a:gdLst/>
            <a:ahLst/>
            <a:cxnLst/>
            <a:rect l="l" t="t" r="r" b="b"/>
            <a:pathLst>
              <a:path w="1511300" h="377825">
                <a:moveTo>
                  <a:pt x="1322387" y="0"/>
                </a:moveTo>
                <a:lnTo>
                  <a:pt x="1272172" y="6749"/>
                </a:lnTo>
                <a:lnTo>
                  <a:pt x="1227046" y="25795"/>
                </a:lnTo>
                <a:lnTo>
                  <a:pt x="1188812" y="55337"/>
                </a:lnTo>
                <a:lnTo>
                  <a:pt x="1159270" y="93571"/>
                </a:lnTo>
                <a:lnTo>
                  <a:pt x="1140224" y="138697"/>
                </a:lnTo>
                <a:lnTo>
                  <a:pt x="1133475" y="188912"/>
                </a:lnTo>
                <a:lnTo>
                  <a:pt x="1140224" y="239131"/>
                </a:lnTo>
                <a:lnTo>
                  <a:pt x="1159270" y="284258"/>
                </a:lnTo>
                <a:lnTo>
                  <a:pt x="1188812" y="322492"/>
                </a:lnTo>
                <a:lnTo>
                  <a:pt x="1227046" y="352032"/>
                </a:lnTo>
                <a:lnTo>
                  <a:pt x="1272172" y="371076"/>
                </a:lnTo>
                <a:lnTo>
                  <a:pt x="1322387" y="377825"/>
                </a:lnTo>
                <a:lnTo>
                  <a:pt x="1372611" y="371076"/>
                </a:lnTo>
                <a:lnTo>
                  <a:pt x="1417739" y="352032"/>
                </a:lnTo>
                <a:lnTo>
                  <a:pt x="1455972" y="322492"/>
                </a:lnTo>
                <a:lnTo>
                  <a:pt x="1485510" y="284258"/>
                </a:lnTo>
                <a:lnTo>
                  <a:pt x="1504552" y="239131"/>
                </a:lnTo>
                <a:lnTo>
                  <a:pt x="1511300" y="188912"/>
                </a:lnTo>
                <a:lnTo>
                  <a:pt x="1504552" y="138697"/>
                </a:lnTo>
                <a:lnTo>
                  <a:pt x="1485510" y="93571"/>
                </a:lnTo>
                <a:lnTo>
                  <a:pt x="1455972" y="55337"/>
                </a:lnTo>
                <a:lnTo>
                  <a:pt x="1417739" y="25795"/>
                </a:lnTo>
                <a:lnTo>
                  <a:pt x="1372611" y="6749"/>
                </a:lnTo>
                <a:lnTo>
                  <a:pt x="1322387" y="0"/>
                </a:lnTo>
                <a:close/>
              </a:path>
              <a:path w="1511300" h="377825">
                <a:moveTo>
                  <a:pt x="755650" y="0"/>
                </a:moveTo>
                <a:lnTo>
                  <a:pt x="705430" y="6749"/>
                </a:lnTo>
                <a:lnTo>
                  <a:pt x="660303" y="25795"/>
                </a:lnTo>
                <a:lnTo>
                  <a:pt x="622069" y="55337"/>
                </a:lnTo>
                <a:lnTo>
                  <a:pt x="592530" y="93571"/>
                </a:lnTo>
                <a:lnTo>
                  <a:pt x="573485" y="138697"/>
                </a:lnTo>
                <a:lnTo>
                  <a:pt x="566737" y="188912"/>
                </a:lnTo>
                <a:lnTo>
                  <a:pt x="573485" y="239131"/>
                </a:lnTo>
                <a:lnTo>
                  <a:pt x="592530" y="284258"/>
                </a:lnTo>
                <a:lnTo>
                  <a:pt x="622069" y="322492"/>
                </a:lnTo>
                <a:lnTo>
                  <a:pt x="660303" y="352032"/>
                </a:lnTo>
                <a:lnTo>
                  <a:pt x="705430" y="371076"/>
                </a:lnTo>
                <a:lnTo>
                  <a:pt x="755650" y="377825"/>
                </a:lnTo>
                <a:lnTo>
                  <a:pt x="805869" y="371076"/>
                </a:lnTo>
                <a:lnTo>
                  <a:pt x="850996" y="352032"/>
                </a:lnTo>
                <a:lnTo>
                  <a:pt x="889230" y="322492"/>
                </a:lnTo>
                <a:lnTo>
                  <a:pt x="918769" y="284258"/>
                </a:lnTo>
                <a:lnTo>
                  <a:pt x="937814" y="239131"/>
                </a:lnTo>
                <a:lnTo>
                  <a:pt x="944562" y="188912"/>
                </a:lnTo>
                <a:lnTo>
                  <a:pt x="937814" y="138697"/>
                </a:lnTo>
                <a:lnTo>
                  <a:pt x="918769" y="93571"/>
                </a:lnTo>
                <a:lnTo>
                  <a:pt x="889230" y="55337"/>
                </a:lnTo>
                <a:lnTo>
                  <a:pt x="850996" y="25795"/>
                </a:lnTo>
                <a:lnTo>
                  <a:pt x="805869" y="6749"/>
                </a:lnTo>
                <a:lnTo>
                  <a:pt x="755650" y="0"/>
                </a:lnTo>
                <a:close/>
              </a:path>
              <a:path w="1511300" h="377825">
                <a:moveTo>
                  <a:pt x="188912" y="0"/>
                </a:moveTo>
                <a:lnTo>
                  <a:pt x="138688" y="6749"/>
                </a:lnTo>
                <a:lnTo>
                  <a:pt x="93560" y="25795"/>
                </a:lnTo>
                <a:lnTo>
                  <a:pt x="55327" y="55337"/>
                </a:lnTo>
                <a:lnTo>
                  <a:pt x="25789" y="93571"/>
                </a:lnTo>
                <a:lnTo>
                  <a:pt x="6747" y="138697"/>
                </a:lnTo>
                <a:lnTo>
                  <a:pt x="0" y="188912"/>
                </a:lnTo>
                <a:lnTo>
                  <a:pt x="6747" y="239131"/>
                </a:lnTo>
                <a:lnTo>
                  <a:pt x="25789" y="284258"/>
                </a:lnTo>
                <a:lnTo>
                  <a:pt x="55327" y="322492"/>
                </a:lnTo>
                <a:lnTo>
                  <a:pt x="93560" y="352032"/>
                </a:lnTo>
                <a:lnTo>
                  <a:pt x="138688" y="371076"/>
                </a:lnTo>
                <a:lnTo>
                  <a:pt x="188912" y="377825"/>
                </a:lnTo>
                <a:lnTo>
                  <a:pt x="239127" y="371076"/>
                </a:lnTo>
                <a:lnTo>
                  <a:pt x="284253" y="352032"/>
                </a:lnTo>
                <a:lnTo>
                  <a:pt x="322487" y="322492"/>
                </a:lnTo>
                <a:lnTo>
                  <a:pt x="352029" y="284258"/>
                </a:lnTo>
                <a:lnTo>
                  <a:pt x="371075" y="239131"/>
                </a:lnTo>
                <a:lnTo>
                  <a:pt x="377825" y="188912"/>
                </a:lnTo>
                <a:lnTo>
                  <a:pt x="371075" y="138697"/>
                </a:lnTo>
                <a:lnTo>
                  <a:pt x="352029" y="93571"/>
                </a:lnTo>
                <a:lnTo>
                  <a:pt x="322487" y="55337"/>
                </a:lnTo>
                <a:lnTo>
                  <a:pt x="284253" y="25795"/>
                </a:lnTo>
                <a:lnTo>
                  <a:pt x="239127" y="6749"/>
                </a:lnTo>
                <a:lnTo>
                  <a:pt x="188912" y="0"/>
                </a:lnTo>
                <a:close/>
              </a:path>
            </a:pathLst>
          </a:custGeom>
          <a:solidFill>
            <a:srgbClr val="009D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CaixaDeTexto 9"/>
          <p:cNvSpPr txBox="1"/>
          <p:nvPr/>
        </p:nvSpPr>
        <p:spPr>
          <a:xfrm>
            <a:off x="1752600" y="754775"/>
            <a:ext cx="93987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Desafios</a:t>
            </a:r>
            <a:r>
              <a:rPr lang="en-GB" sz="72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para o </a:t>
            </a:r>
            <a:r>
              <a:rPr lang="en-GB" sz="7200" baseline="30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Desenvolvimento</a:t>
            </a:r>
            <a:endParaRPr lang="en-GB" sz="7200" baseline="30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194" name="Picture 2" descr="G:\Reunião BID\flora4_salin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606800"/>
            <a:ext cx="10896600" cy="56998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1059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9"/>
            <a:ext cx="19050000" cy="2529839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3792200" y="534669"/>
            <a:ext cx="4001007" cy="838691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algn="r"/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Agricultura </a:t>
            </a:r>
            <a:r>
              <a:rPr lang="pt-BR" sz="2600" b="1" dirty="0" err="1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Sustent</a:t>
            </a:r>
            <a:r>
              <a:rPr lang="en-US" sz="2600" b="1" dirty="0" err="1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ável</a:t>
            </a:r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b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Bioma Pantanal</a:t>
            </a:r>
            <a:endParaRPr lang="pt-BR" sz="2600" b="1" dirty="0">
              <a:solidFill>
                <a:srgbClr val="009DC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92300" y="4257040"/>
            <a:ext cx="8373109" cy="73096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5000"/>
              </a:lnSpc>
              <a:spcBef>
                <a:spcPts val="700"/>
              </a:spcBef>
            </a:pPr>
            <a:r>
              <a:rPr lang="pt-BR" sz="4600" dirty="0" smtClean="0">
                <a:latin typeface="Arial" charset="0"/>
                <a:cs typeface="Arial" charset="0"/>
              </a:rPr>
              <a:t>Biodiversidade</a:t>
            </a:r>
            <a:endParaRPr sz="4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38400" y="6121400"/>
            <a:ext cx="8373109" cy="546302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Valorar </a:t>
            </a:r>
            <a:r>
              <a:rPr lang="pt-BR" sz="3400" spc="185" dirty="0">
                <a:solidFill>
                  <a:srgbClr val="312783"/>
                </a:solidFill>
                <a:latin typeface="Arial"/>
                <a:cs typeface="Arial"/>
              </a:rPr>
              <a:t>os serviços ecossistêmicos</a:t>
            </a: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.</a:t>
            </a:r>
            <a:endParaRPr lang="pt-BR" sz="3400" spc="185" dirty="0">
              <a:solidFill>
                <a:srgbClr val="312783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05000" y="3432175"/>
            <a:ext cx="1511300" cy="377825"/>
          </a:xfrm>
          <a:custGeom>
            <a:avLst/>
            <a:gdLst/>
            <a:ahLst/>
            <a:cxnLst/>
            <a:rect l="l" t="t" r="r" b="b"/>
            <a:pathLst>
              <a:path w="1511300" h="377825">
                <a:moveTo>
                  <a:pt x="1322387" y="0"/>
                </a:moveTo>
                <a:lnTo>
                  <a:pt x="1272172" y="6749"/>
                </a:lnTo>
                <a:lnTo>
                  <a:pt x="1227046" y="25795"/>
                </a:lnTo>
                <a:lnTo>
                  <a:pt x="1188812" y="55337"/>
                </a:lnTo>
                <a:lnTo>
                  <a:pt x="1159270" y="93571"/>
                </a:lnTo>
                <a:lnTo>
                  <a:pt x="1140224" y="138697"/>
                </a:lnTo>
                <a:lnTo>
                  <a:pt x="1133475" y="188912"/>
                </a:lnTo>
                <a:lnTo>
                  <a:pt x="1140224" y="239131"/>
                </a:lnTo>
                <a:lnTo>
                  <a:pt x="1159270" y="284258"/>
                </a:lnTo>
                <a:lnTo>
                  <a:pt x="1188812" y="322492"/>
                </a:lnTo>
                <a:lnTo>
                  <a:pt x="1227046" y="352032"/>
                </a:lnTo>
                <a:lnTo>
                  <a:pt x="1272172" y="371076"/>
                </a:lnTo>
                <a:lnTo>
                  <a:pt x="1322387" y="377825"/>
                </a:lnTo>
                <a:lnTo>
                  <a:pt x="1372611" y="371076"/>
                </a:lnTo>
                <a:lnTo>
                  <a:pt x="1417739" y="352032"/>
                </a:lnTo>
                <a:lnTo>
                  <a:pt x="1455972" y="322492"/>
                </a:lnTo>
                <a:lnTo>
                  <a:pt x="1485510" y="284258"/>
                </a:lnTo>
                <a:lnTo>
                  <a:pt x="1504552" y="239131"/>
                </a:lnTo>
                <a:lnTo>
                  <a:pt x="1511300" y="188912"/>
                </a:lnTo>
                <a:lnTo>
                  <a:pt x="1504552" y="138697"/>
                </a:lnTo>
                <a:lnTo>
                  <a:pt x="1485510" y="93571"/>
                </a:lnTo>
                <a:lnTo>
                  <a:pt x="1455972" y="55337"/>
                </a:lnTo>
                <a:lnTo>
                  <a:pt x="1417739" y="25795"/>
                </a:lnTo>
                <a:lnTo>
                  <a:pt x="1372611" y="6749"/>
                </a:lnTo>
                <a:lnTo>
                  <a:pt x="1322387" y="0"/>
                </a:lnTo>
                <a:close/>
              </a:path>
              <a:path w="1511300" h="377825">
                <a:moveTo>
                  <a:pt x="755650" y="0"/>
                </a:moveTo>
                <a:lnTo>
                  <a:pt x="705430" y="6749"/>
                </a:lnTo>
                <a:lnTo>
                  <a:pt x="660303" y="25795"/>
                </a:lnTo>
                <a:lnTo>
                  <a:pt x="622069" y="55337"/>
                </a:lnTo>
                <a:lnTo>
                  <a:pt x="592530" y="93571"/>
                </a:lnTo>
                <a:lnTo>
                  <a:pt x="573485" y="138697"/>
                </a:lnTo>
                <a:lnTo>
                  <a:pt x="566737" y="188912"/>
                </a:lnTo>
                <a:lnTo>
                  <a:pt x="573485" y="239131"/>
                </a:lnTo>
                <a:lnTo>
                  <a:pt x="592530" y="284258"/>
                </a:lnTo>
                <a:lnTo>
                  <a:pt x="622069" y="322492"/>
                </a:lnTo>
                <a:lnTo>
                  <a:pt x="660303" y="352032"/>
                </a:lnTo>
                <a:lnTo>
                  <a:pt x="705430" y="371076"/>
                </a:lnTo>
                <a:lnTo>
                  <a:pt x="755650" y="377825"/>
                </a:lnTo>
                <a:lnTo>
                  <a:pt x="805869" y="371076"/>
                </a:lnTo>
                <a:lnTo>
                  <a:pt x="850996" y="352032"/>
                </a:lnTo>
                <a:lnTo>
                  <a:pt x="889230" y="322492"/>
                </a:lnTo>
                <a:lnTo>
                  <a:pt x="918769" y="284258"/>
                </a:lnTo>
                <a:lnTo>
                  <a:pt x="937814" y="239131"/>
                </a:lnTo>
                <a:lnTo>
                  <a:pt x="944562" y="188912"/>
                </a:lnTo>
                <a:lnTo>
                  <a:pt x="937814" y="138697"/>
                </a:lnTo>
                <a:lnTo>
                  <a:pt x="918769" y="93571"/>
                </a:lnTo>
                <a:lnTo>
                  <a:pt x="889230" y="55337"/>
                </a:lnTo>
                <a:lnTo>
                  <a:pt x="850996" y="25795"/>
                </a:lnTo>
                <a:lnTo>
                  <a:pt x="805869" y="6749"/>
                </a:lnTo>
                <a:lnTo>
                  <a:pt x="755650" y="0"/>
                </a:lnTo>
                <a:close/>
              </a:path>
              <a:path w="1511300" h="377825">
                <a:moveTo>
                  <a:pt x="188912" y="0"/>
                </a:moveTo>
                <a:lnTo>
                  <a:pt x="138688" y="6749"/>
                </a:lnTo>
                <a:lnTo>
                  <a:pt x="93560" y="25795"/>
                </a:lnTo>
                <a:lnTo>
                  <a:pt x="55327" y="55337"/>
                </a:lnTo>
                <a:lnTo>
                  <a:pt x="25789" y="93571"/>
                </a:lnTo>
                <a:lnTo>
                  <a:pt x="6747" y="138697"/>
                </a:lnTo>
                <a:lnTo>
                  <a:pt x="0" y="188912"/>
                </a:lnTo>
                <a:lnTo>
                  <a:pt x="6747" y="239131"/>
                </a:lnTo>
                <a:lnTo>
                  <a:pt x="25789" y="284258"/>
                </a:lnTo>
                <a:lnTo>
                  <a:pt x="55327" y="322492"/>
                </a:lnTo>
                <a:lnTo>
                  <a:pt x="93560" y="352032"/>
                </a:lnTo>
                <a:lnTo>
                  <a:pt x="138688" y="371076"/>
                </a:lnTo>
                <a:lnTo>
                  <a:pt x="188912" y="377825"/>
                </a:lnTo>
                <a:lnTo>
                  <a:pt x="239127" y="371076"/>
                </a:lnTo>
                <a:lnTo>
                  <a:pt x="284253" y="352032"/>
                </a:lnTo>
                <a:lnTo>
                  <a:pt x="322487" y="322492"/>
                </a:lnTo>
                <a:lnTo>
                  <a:pt x="352029" y="284258"/>
                </a:lnTo>
                <a:lnTo>
                  <a:pt x="371075" y="239131"/>
                </a:lnTo>
                <a:lnTo>
                  <a:pt x="377825" y="188912"/>
                </a:lnTo>
                <a:lnTo>
                  <a:pt x="371075" y="138697"/>
                </a:lnTo>
                <a:lnTo>
                  <a:pt x="352029" y="93571"/>
                </a:lnTo>
                <a:lnTo>
                  <a:pt x="322487" y="55337"/>
                </a:lnTo>
                <a:lnTo>
                  <a:pt x="284253" y="25795"/>
                </a:lnTo>
                <a:lnTo>
                  <a:pt x="239127" y="6749"/>
                </a:lnTo>
                <a:lnTo>
                  <a:pt x="188912" y="0"/>
                </a:lnTo>
                <a:close/>
              </a:path>
            </a:pathLst>
          </a:custGeom>
          <a:solidFill>
            <a:srgbClr val="009D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CaixaDeTexto 9"/>
          <p:cNvSpPr txBox="1"/>
          <p:nvPr/>
        </p:nvSpPr>
        <p:spPr>
          <a:xfrm>
            <a:off x="1752600" y="754775"/>
            <a:ext cx="93987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Desafios</a:t>
            </a:r>
            <a:r>
              <a:rPr lang="en-GB" sz="72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para o </a:t>
            </a:r>
            <a:r>
              <a:rPr lang="en-GB" sz="7200" baseline="30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Desenvolvimento</a:t>
            </a:r>
            <a:endParaRPr lang="en-GB" sz="7200" baseline="30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169" name="Picture 1" descr="G:\Reunião BID\impactos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44400" y="4292600"/>
            <a:ext cx="4829175" cy="7629681"/>
          </a:xfrm>
          <a:prstGeom prst="rect">
            <a:avLst/>
          </a:prstGeom>
          <a:noFill/>
        </p:spPr>
      </p:pic>
      <p:pic>
        <p:nvPicPr>
          <p:cNvPr id="7170" name="Picture 2" descr="G:\Reunião BID\impactos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7558816"/>
            <a:ext cx="7315200" cy="4588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4132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9"/>
            <a:ext cx="19050000" cy="2529839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3792200" y="534669"/>
            <a:ext cx="4001007" cy="838691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algn="r"/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Agricultura </a:t>
            </a:r>
            <a:r>
              <a:rPr lang="pt-BR" sz="2600" b="1" dirty="0" err="1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Sustent</a:t>
            </a:r>
            <a:r>
              <a:rPr lang="en-US" sz="2600" b="1" dirty="0" err="1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ável</a:t>
            </a:r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b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Bioma Pantanal</a:t>
            </a:r>
            <a:endParaRPr lang="pt-BR" sz="2600" b="1" dirty="0">
              <a:solidFill>
                <a:srgbClr val="009DC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752600" y="754775"/>
            <a:ext cx="93987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Desafios</a:t>
            </a:r>
            <a:r>
              <a:rPr lang="en-GB" sz="72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para o </a:t>
            </a:r>
            <a:r>
              <a:rPr lang="en-GB" sz="7200" baseline="30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Desenvolvimento</a:t>
            </a:r>
            <a:endParaRPr lang="en-GB" sz="7200" baseline="30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9395" name="Picture 3" descr="G:\Reunião BID\artic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235200"/>
            <a:ext cx="14097000" cy="9008864"/>
          </a:xfrm>
          <a:prstGeom prst="rect">
            <a:avLst/>
          </a:prstGeom>
          <a:noFill/>
        </p:spPr>
      </p:pic>
      <p:sp>
        <p:nvSpPr>
          <p:cNvPr id="11" name="CaixaDeTexto 10"/>
          <p:cNvSpPr txBox="1"/>
          <p:nvPr/>
        </p:nvSpPr>
        <p:spPr>
          <a:xfrm>
            <a:off x="2743200" y="11607800"/>
            <a:ext cx="1394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NÃO SE  ESQUEÇAM DO CAVALO, O MELHOR AMIGO DO PANTANEIRO !</a:t>
            </a:r>
            <a:endParaRPr lang="pt-BR" sz="3600" b="1" dirty="0"/>
          </a:p>
        </p:txBody>
      </p:sp>
    </p:spTree>
    <p:extLst>
      <p:ext uri="{BB962C8B-B14F-4D97-AF65-F5344CB8AC3E}">
        <p14:creationId xmlns="" xmlns:p14="http://schemas.microsoft.com/office/powerpoint/2010/main" val="94132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96800" y="6045200"/>
            <a:ext cx="2706370" cy="1252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34" marR="5080" indent="-13970">
              <a:lnSpc>
                <a:spcPct val="157800"/>
              </a:lnSpc>
              <a:spcBef>
                <a:spcPts val="100"/>
              </a:spcBef>
            </a:pPr>
            <a:r>
              <a:rPr sz="1300" spc="7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www.</a:t>
            </a:r>
            <a:r>
              <a:rPr sz="1700" spc="7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iadb</a:t>
            </a:r>
            <a:r>
              <a:rPr sz="1300" spc="7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.org  </a:t>
            </a:r>
            <a:r>
              <a:rPr sz="1300" spc="16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ww</a:t>
            </a:r>
            <a:r>
              <a:rPr sz="1300" spc="8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w</a:t>
            </a:r>
            <a:r>
              <a:rPr sz="1300" spc="-1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r>
              <a:rPr sz="1300" spc="4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f</a:t>
            </a:r>
            <a:r>
              <a:rPr sz="1300" spc="12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a</a:t>
            </a:r>
            <a:r>
              <a:rPr sz="1300" spc="9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cebook</a:t>
            </a:r>
            <a:r>
              <a:rPr sz="1300" spc="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  <a:r>
              <a:rPr sz="1300" spc="13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c</a:t>
            </a:r>
            <a:r>
              <a:rPr sz="1300" spc="18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om</a:t>
            </a:r>
            <a:r>
              <a:rPr sz="1300" spc="9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/</a:t>
            </a:r>
            <a:r>
              <a:rPr sz="1700" spc="1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BIDB</a:t>
            </a:r>
            <a:r>
              <a:rPr sz="1700" spc="3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r</a:t>
            </a:r>
            <a:r>
              <a:rPr sz="1700" spc="5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asil </a:t>
            </a:r>
            <a:r>
              <a:rPr sz="1700" spc="5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sz="1300" spc="8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www.twitter.com/</a:t>
            </a:r>
            <a:r>
              <a:rPr sz="1700" spc="8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bidbr</a:t>
            </a:r>
            <a:endParaRPr sz="1700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9"/>
            <a:ext cx="19050000" cy="252983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721" y="6121400"/>
            <a:ext cx="3555233" cy="133321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367" y="6121400"/>
            <a:ext cx="2827020" cy="1203960"/>
          </a:xfrm>
          <a:prstGeom prst="rect">
            <a:avLst/>
          </a:prstGeom>
        </p:spPr>
      </p:pic>
      <p:sp>
        <p:nvSpPr>
          <p:cNvPr id="10" name="bk object 17"/>
          <p:cNvSpPr/>
          <p:nvPr/>
        </p:nvSpPr>
        <p:spPr>
          <a:xfrm>
            <a:off x="12115800" y="6204623"/>
            <a:ext cx="218859" cy="2188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bk object 18"/>
          <p:cNvSpPr/>
          <p:nvPr/>
        </p:nvSpPr>
        <p:spPr>
          <a:xfrm>
            <a:off x="12115800" y="6613512"/>
            <a:ext cx="218871" cy="2188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bk object 19"/>
          <p:cNvSpPr/>
          <p:nvPr/>
        </p:nvSpPr>
        <p:spPr>
          <a:xfrm>
            <a:off x="12115800" y="7022401"/>
            <a:ext cx="218859" cy="2188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CaixaDeTexto 12"/>
          <p:cNvSpPr txBox="1"/>
          <p:nvPr/>
        </p:nvSpPr>
        <p:spPr>
          <a:xfrm>
            <a:off x="5638800" y="8788400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 smtClean="0"/>
              <a:t>OBRIGADO!</a:t>
            </a:r>
          </a:p>
          <a:p>
            <a:pPr algn="ctr"/>
            <a:endParaRPr lang="pt-BR" sz="4000" dirty="0" smtClean="0"/>
          </a:p>
          <a:p>
            <a:pPr algn="ctr"/>
            <a:r>
              <a:rPr lang="pt-BR" sz="3200" dirty="0" smtClean="0"/>
              <a:t>jorge.lara@embrapa.br</a:t>
            </a:r>
          </a:p>
          <a:p>
            <a:pPr algn="ctr"/>
            <a:r>
              <a:rPr lang="pt-BR" sz="3200" dirty="0" smtClean="0"/>
              <a:t>67 99117 4088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9"/>
            <a:ext cx="19050000" cy="2529839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3792200" y="534669"/>
            <a:ext cx="4001007" cy="838691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algn="r"/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Agricultura </a:t>
            </a:r>
            <a:r>
              <a:rPr lang="pt-BR" sz="2600" b="1" dirty="0" err="1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Sustent</a:t>
            </a:r>
            <a:r>
              <a:rPr lang="en-US" sz="2600" b="1" dirty="0" err="1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ável</a:t>
            </a:r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b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Bioma Pantanal</a:t>
            </a:r>
            <a:endParaRPr lang="pt-BR" sz="2600" b="1" dirty="0">
              <a:solidFill>
                <a:srgbClr val="009DC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92300" y="4257040"/>
            <a:ext cx="8373109" cy="73096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5000"/>
              </a:lnSpc>
              <a:spcBef>
                <a:spcPts val="700"/>
              </a:spcBef>
            </a:pPr>
            <a:r>
              <a:rPr lang="pt-BR" sz="4600" dirty="0" smtClean="0">
                <a:latin typeface="Arial" charset="0"/>
                <a:ea typeface="Arial" charset="0"/>
                <a:cs typeface="Arial" charset="0"/>
              </a:rPr>
              <a:t>Pantanal</a:t>
            </a:r>
            <a:endParaRPr sz="4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95401" y="5428365"/>
            <a:ext cx="8077200" cy="5188599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A </a:t>
            </a:r>
            <a:r>
              <a:rPr lang="pt-BR" sz="3400" spc="185" dirty="0">
                <a:solidFill>
                  <a:srgbClr val="312783"/>
                </a:solidFill>
                <a:latin typeface="Arial"/>
                <a:cs typeface="Arial"/>
              </a:rPr>
              <a:t>logística na região é difícil e de alto custo (falta de estradas, grandes distancias), </a:t>
            </a:r>
            <a:endParaRPr lang="pt-BR" sz="3400" spc="185" dirty="0" smtClean="0">
              <a:solidFill>
                <a:srgbClr val="312783"/>
              </a:solidFill>
              <a:latin typeface="Arial"/>
              <a:cs typeface="Arial"/>
            </a:endParaRP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endParaRPr lang="pt-BR" sz="3400" spc="185" dirty="0">
              <a:solidFill>
                <a:srgbClr val="312783"/>
              </a:solidFill>
              <a:latin typeface="Arial"/>
              <a:cs typeface="Arial"/>
            </a:endParaRP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além </a:t>
            </a:r>
            <a:r>
              <a:rPr lang="pt-BR" sz="3400" spc="185" dirty="0">
                <a:solidFill>
                  <a:srgbClr val="312783"/>
                </a:solidFill>
                <a:latin typeface="Arial"/>
                <a:cs typeface="Arial"/>
              </a:rPr>
              <a:t>da deficiência na </a:t>
            </a: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infraestrutura: máquinas,equipamentos</a:t>
            </a:r>
            <a:r>
              <a:rPr lang="pt-BR" sz="3400" spc="185" dirty="0">
                <a:solidFill>
                  <a:srgbClr val="312783"/>
                </a:solidFill>
                <a:latin typeface="Arial"/>
                <a:cs typeface="Arial"/>
              </a:rPr>
              <a:t>, distribuição de energia elétrica etc</a:t>
            </a: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... </a:t>
            </a: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endParaRPr lang="pt-BR" sz="3400" spc="185" dirty="0">
              <a:solidFill>
                <a:srgbClr val="312783"/>
              </a:solidFill>
              <a:latin typeface="Arial"/>
              <a:cs typeface="Arial"/>
            </a:endParaRP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Isso impõe </a:t>
            </a:r>
            <a:r>
              <a:rPr lang="pt-BR" sz="3400" spc="185" dirty="0">
                <a:solidFill>
                  <a:srgbClr val="312783"/>
                </a:solidFill>
                <a:latin typeface="Arial"/>
                <a:cs typeface="Arial"/>
              </a:rPr>
              <a:t>limitações para a produção de um modo geral. </a:t>
            </a:r>
            <a:endParaRPr sz="3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05000" y="3432175"/>
            <a:ext cx="1511300" cy="377825"/>
          </a:xfrm>
          <a:custGeom>
            <a:avLst/>
            <a:gdLst/>
            <a:ahLst/>
            <a:cxnLst/>
            <a:rect l="l" t="t" r="r" b="b"/>
            <a:pathLst>
              <a:path w="1511300" h="377825">
                <a:moveTo>
                  <a:pt x="1322387" y="0"/>
                </a:moveTo>
                <a:lnTo>
                  <a:pt x="1272172" y="6749"/>
                </a:lnTo>
                <a:lnTo>
                  <a:pt x="1227046" y="25795"/>
                </a:lnTo>
                <a:lnTo>
                  <a:pt x="1188812" y="55337"/>
                </a:lnTo>
                <a:lnTo>
                  <a:pt x="1159270" y="93571"/>
                </a:lnTo>
                <a:lnTo>
                  <a:pt x="1140224" y="138697"/>
                </a:lnTo>
                <a:lnTo>
                  <a:pt x="1133475" y="188912"/>
                </a:lnTo>
                <a:lnTo>
                  <a:pt x="1140224" y="239131"/>
                </a:lnTo>
                <a:lnTo>
                  <a:pt x="1159270" y="284258"/>
                </a:lnTo>
                <a:lnTo>
                  <a:pt x="1188812" y="322492"/>
                </a:lnTo>
                <a:lnTo>
                  <a:pt x="1227046" y="352032"/>
                </a:lnTo>
                <a:lnTo>
                  <a:pt x="1272172" y="371076"/>
                </a:lnTo>
                <a:lnTo>
                  <a:pt x="1322387" y="377825"/>
                </a:lnTo>
                <a:lnTo>
                  <a:pt x="1372611" y="371076"/>
                </a:lnTo>
                <a:lnTo>
                  <a:pt x="1417739" y="352032"/>
                </a:lnTo>
                <a:lnTo>
                  <a:pt x="1455972" y="322492"/>
                </a:lnTo>
                <a:lnTo>
                  <a:pt x="1485510" y="284258"/>
                </a:lnTo>
                <a:lnTo>
                  <a:pt x="1504552" y="239131"/>
                </a:lnTo>
                <a:lnTo>
                  <a:pt x="1511300" y="188912"/>
                </a:lnTo>
                <a:lnTo>
                  <a:pt x="1504552" y="138697"/>
                </a:lnTo>
                <a:lnTo>
                  <a:pt x="1485510" y="93571"/>
                </a:lnTo>
                <a:lnTo>
                  <a:pt x="1455972" y="55337"/>
                </a:lnTo>
                <a:lnTo>
                  <a:pt x="1417739" y="25795"/>
                </a:lnTo>
                <a:lnTo>
                  <a:pt x="1372611" y="6749"/>
                </a:lnTo>
                <a:lnTo>
                  <a:pt x="1322387" y="0"/>
                </a:lnTo>
                <a:close/>
              </a:path>
              <a:path w="1511300" h="377825">
                <a:moveTo>
                  <a:pt x="755650" y="0"/>
                </a:moveTo>
                <a:lnTo>
                  <a:pt x="705430" y="6749"/>
                </a:lnTo>
                <a:lnTo>
                  <a:pt x="660303" y="25795"/>
                </a:lnTo>
                <a:lnTo>
                  <a:pt x="622069" y="55337"/>
                </a:lnTo>
                <a:lnTo>
                  <a:pt x="592530" y="93571"/>
                </a:lnTo>
                <a:lnTo>
                  <a:pt x="573485" y="138697"/>
                </a:lnTo>
                <a:lnTo>
                  <a:pt x="566737" y="188912"/>
                </a:lnTo>
                <a:lnTo>
                  <a:pt x="573485" y="239131"/>
                </a:lnTo>
                <a:lnTo>
                  <a:pt x="592530" y="284258"/>
                </a:lnTo>
                <a:lnTo>
                  <a:pt x="622069" y="322492"/>
                </a:lnTo>
                <a:lnTo>
                  <a:pt x="660303" y="352032"/>
                </a:lnTo>
                <a:lnTo>
                  <a:pt x="705430" y="371076"/>
                </a:lnTo>
                <a:lnTo>
                  <a:pt x="755650" y="377825"/>
                </a:lnTo>
                <a:lnTo>
                  <a:pt x="805869" y="371076"/>
                </a:lnTo>
                <a:lnTo>
                  <a:pt x="850996" y="352032"/>
                </a:lnTo>
                <a:lnTo>
                  <a:pt x="889230" y="322492"/>
                </a:lnTo>
                <a:lnTo>
                  <a:pt x="918769" y="284258"/>
                </a:lnTo>
                <a:lnTo>
                  <a:pt x="937814" y="239131"/>
                </a:lnTo>
                <a:lnTo>
                  <a:pt x="944562" y="188912"/>
                </a:lnTo>
                <a:lnTo>
                  <a:pt x="937814" y="138697"/>
                </a:lnTo>
                <a:lnTo>
                  <a:pt x="918769" y="93571"/>
                </a:lnTo>
                <a:lnTo>
                  <a:pt x="889230" y="55337"/>
                </a:lnTo>
                <a:lnTo>
                  <a:pt x="850996" y="25795"/>
                </a:lnTo>
                <a:lnTo>
                  <a:pt x="805869" y="6749"/>
                </a:lnTo>
                <a:lnTo>
                  <a:pt x="755650" y="0"/>
                </a:lnTo>
                <a:close/>
              </a:path>
              <a:path w="1511300" h="377825">
                <a:moveTo>
                  <a:pt x="188912" y="0"/>
                </a:moveTo>
                <a:lnTo>
                  <a:pt x="138688" y="6749"/>
                </a:lnTo>
                <a:lnTo>
                  <a:pt x="93560" y="25795"/>
                </a:lnTo>
                <a:lnTo>
                  <a:pt x="55327" y="55337"/>
                </a:lnTo>
                <a:lnTo>
                  <a:pt x="25789" y="93571"/>
                </a:lnTo>
                <a:lnTo>
                  <a:pt x="6747" y="138697"/>
                </a:lnTo>
                <a:lnTo>
                  <a:pt x="0" y="188912"/>
                </a:lnTo>
                <a:lnTo>
                  <a:pt x="6747" y="239131"/>
                </a:lnTo>
                <a:lnTo>
                  <a:pt x="25789" y="284258"/>
                </a:lnTo>
                <a:lnTo>
                  <a:pt x="55327" y="322492"/>
                </a:lnTo>
                <a:lnTo>
                  <a:pt x="93560" y="352032"/>
                </a:lnTo>
                <a:lnTo>
                  <a:pt x="138688" y="371076"/>
                </a:lnTo>
                <a:lnTo>
                  <a:pt x="188912" y="377825"/>
                </a:lnTo>
                <a:lnTo>
                  <a:pt x="239127" y="371076"/>
                </a:lnTo>
                <a:lnTo>
                  <a:pt x="284253" y="352032"/>
                </a:lnTo>
                <a:lnTo>
                  <a:pt x="322487" y="322492"/>
                </a:lnTo>
                <a:lnTo>
                  <a:pt x="352029" y="284258"/>
                </a:lnTo>
                <a:lnTo>
                  <a:pt x="371075" y="239131"/>
                </a:lnTo>
                <a:lnTo>
                  <a:pt x="377825" y="188912"/>
                </a:lnTo>
                <a:lnTo>
                  <a:pt x="371075" y="138697"/>
                </a:lnTo>
                <a:lnTo>
                  <a:pt x="352029" y="93571"/>
                </a:lnTo>
                <a:lnTo>
                  <a:pt x="322487" y="55337"/>
                </a:lnTo>
                <a:lnTo>
                  <a:pt x="284253" y="25795"/>
                </a:lnTo>
                <a:lnTo>
                  <a:pt x="239127" y="6749"/>
                </a:lnTo>
                <a:lnTo>
                  <a:pt x="188912" y="0"/>
                </a:lnTo>
                <a:close/>
              </a:path>
            </a:pathLst>
          </a:custGeom>
          <a:solidFill>
            <a:srgbClr val="009D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CaixaDeTexto 9"/>
          <p:cNvSpPr txBox="1"/>
          <p:nvPr/>
        </p:nvSpPr>
        <p:spPr>
          <a:xfrm>
            <a:off x="1752600" y="754775"/>
            <a:ext cx="93987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Desafios</a:t>
            </a:r>
            <a:r>
              <a:rPr lang="en-GB" sz="72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para o </a:t>
            </a:r>
            <a:r>
              <a:rPr lang="en-GB" sz="7200" baseline="30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Desenvolvimento</a:t>
            </a:r>
            <a:endParaRPr lang="en-GB" sz="7200" baseline="30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010" name="AutoShape 2" descr="https://d3nehc6yl9qzo4.cloudfront.net/img/mapa_bap_7858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3011" name="Picture 3" descr="G:\Reunião BID\mapa_bap_7858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15600" y="2616200"/>
            <a:ext cx="7010400" cy="9477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3430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9"/>
            <a:ext cx="19050000" cy="2529839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3792200" y="534669"/>
            <a:ext cx="4001007" cy="838691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algn="r"/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Agricultura </a:t>
            </a:r>
            <a:r>
              <a:rPr lang="pt-BR" sz="2600" b="1" dirty="0" err="1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Sustent</a:t>
            </a:r>
            <a:r>
              <a:rPr lang="en-US" sz="2600" b="1" dirty="0" err="1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ável</a:t>
            </a:r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b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Bioma Pantanal</a:t>
            </a:r>
            <a:endParaRPr lang="pt-BR" sz="2600" b="1" dirty="0">
              <a:solidFill>
                <a:srgbClr val="009DC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28800" y="3911600"/>
            <a:ext cx="8373109" cy="73096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5000"/>
              </a:lnSpc>
              <a:spcBef>
                <a:spcPts val="700"/>
              </a:spcBef>
            </a:pPr>
            <a:r>
              <a:rPr lang="pt-BR" sz="4600" dirty="0" smtClean="0">
                <a:latin typeface="Arial" charset="0"/>
                <a:ea typeface="Arial" charset="0"/>
                <a:cs typeface="Arial" charset="0"/>
              </a:rPr>
              <a:t>Pantanal</a:t>
            </a:r>
            <a:endParaRPr sz="4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28800" y="5283200"/>
            <a:ext cx="15392399" cy="6842898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r>
              <a:rPr lang="pt-BR" sz="3600" dirty="0" smtClean="0">
                <a:solidFill>
                  <a:srgbClr val="002060"/>
                </a:solidFill>
              </a:rPr>
              <a:t>De acordo com o mapa de cobertura vegetal dos biomas do Brasil realizado pelo Ministério de Meio Ambiente (MMA), o Pantanal Mato-grossense é considerado o </a:t>
            </a:r>
            <a:r>
              <a:rPr lang="pt-BR" sz="3600" b="1" dirty="0" smtClean="0">
                <a:solidFill>
                  <a:srgbClr val="002060"/>
                </a:solidFill>
              </a:rPr>
              <a:t>ecossistema mais conservado </a:t>
            </a:r>
            <a:r>
              <a:rPr lang="pt-BR" sz="3600" dirty="0" smtClean="0">
                <a:solidFill>
                  <a:srgbClr val="002060"/>
                </a:solidFill>
              </a:rPr>
              <a:t>do Brasil, com a maior percentagem de </a:t>
            </a:r>
            <a:r>
              <a:rPr lang="pt-BR" sz="3600" b="1" dirty="0" smtClean="0">
                <a:solidFill>
                  <a:srgbClr val="002060"/>
                </a:solidFill>
              </a:rPr>
              <a:t>cobertura vegetal nativa (86,8%)</a:t>
            </a:r>
            <a:r>
              <a:rPr lang="pt-BR" sz="3600" dirty="0" smtClean="0">
                <a:solidFill>
                  <a:srgbClr val="002060"/>
                </a:solidFill>
              </a:rPr>
              <a:t> e a menor área com ação </a:t>
            </a:r>
            <a:r>
              <a:rPr lang="pt-BR" sz="3600" dirty="0" err="1" smtClean="0">
                <a:solidFill>
                  <a:srgbClr val="002060"/>
                </a:solidFill>
              </a:rPr>
              <a:t>antrópica</a:t>
            </a:r>
            <a:r>
              <a:rPr lang="pt-BR" sz="3600" dirty="0" smtClean="0">
                <a:solidFill>
                  <a:srgbClr val="002060"/>
                </a:solidFill>
              </a:rPr>
              <a:t> (11,5 %). </a:t>
            </a: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endParaRPr lang="pt-BR" sz="3600" dirty="0" smtClean="0">
              <a:solidFill>
                <a:srgbClr val="002060"/>
              </a:solidFill>
            </a:endParaRP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endParaRPr lang="pt-BR" sz="3600" dirty="0" smtClean="0">
              <a:solidFill>
                <a:srgbClr val="002060"/>
              </a:solidFill>
            </a:endParaRP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r>
              <a:rPr lang="pt-BR" sz="3600" dirty="0" smtClean="0">
                <a:solidFill>
                  <a:srgbClr val="002060"/>
                </a:solidFill>
              </a:rPr>
              <a:t>Grande parte do bioma, praticamente </a:t>
            </a:r>
            <a:r>
              <a:rPr lang="pt-BR" sz="3600" b="1" dirty="0" smtClean="0">
                <a:solidFill>
                  <a:srgbClr val="002060"/>
                </a:solidFill>
              </a:rPr>
              <a:t>95% da área, é constituída de propriedades privadas</a:t>
            </a:r>
            <a:r>
              <a:rPr lang="pt-BR" sz="3600" dirty="0" smtClean="0">
                <a:solidFill>
                  <a:srgbClr val="002060"/>
                </a:solidFill>
              </a:rPr>
              <a:t>, sendo </a:t>
            </a:r>
            <a:r>
              <a:rPr lang="pt-BR" sz="3600" b="1" dirty="0" smtClean="0">
                <a:solidFill>
                  <a:srgbClr val="002060"/>
                </a:solidFill>
              </a:rPr>
              <a:t>80% da área utilizada para bovinocultura de corte</a:t>
            </a:r>
            <a:r>
              <a:rPr lang="pt-BR" sz="3600" dirty="0" smtClean="0">
                <a:solidFill>
                  <a:srgbClr val="002060"/>
                </a:solidFill>
              </a:rPr>
              <a:t>.</a:t>
            </a:r>
            <a:r>
              <a:rPr lang="pt-BR" sz="3600" dirty="0" smtClean="0"/>
              <a:t> </a:t>
            </a: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endParaRPr lang="pt-BR" sz="3600" dirty="0" smtClean="0"/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r>
              <a:rPr lang="pt-BR" sz="3600" dirty="0" smtClean="0">
                <a:solidFill>
                  <a:srgbClr val="002060"/>
                </a:solidFill>
              </a:rPr>
              <a:t>Somente o município de Corumbá possui  aproximadamente </a:t>
            </a:r>
            <a:r>
              <a:rPr lang="pt-BR" sz="3600" b="1" dirty="0" smtClean="0">
                <a:solidFill>
                  <a:srgbClr val="002060"/>
                </a:solidFill>
              </a:rPr>
              <a:t>1,8 milhões de bovinos (2015).</a:t>
            </a:r>
            <a:endParaRPr lang="pt-BR" sz="3600" dirty="0" smtClean="0"/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endParaRPr lang="pt-BR" sz="3600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endParaRPr sz="34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81200" y="3073400"/>
            <a:ext cx="1511300" cy="377825"/>
          </a:xfrm>
          <a:custGeom>
            <a:avLst/>
            <a:gdLst/>
            <a:ahLst/>
            <a:cxnLst/>
            <a:rect l="l" t="t" r="r" b="b"/>
            <a:pathLst>
              <a:path w="1511300" h="377825">
                <a:moveTo>
                  <a:pt x="1322387" y="0"/>
                </a:moveTo>
                <a:lnTo>
                  <a:pt x="1272172" y="6749"/>
                </a:lnTo>
                <a:lnTo>
                  <a:pt x="1227046" y="25795"/>
                </a:lnTo>
                <a:lnTo>
                  <a:pt x="1188812" y="55337"/>
                </a:lnTo>
                <a:lnTo>
                  <a:pt x="1159270" y="93571"/>
                </a:lnTo>
                <a:lnTo>
                  <a:pt x="1140224" y="138697"/>
                </a:lnTo>
                <a:lnTo>
                  <a:pt x="1133475" y="188912"/>
                </a:lnTo>
                <a:lnTo>
                  <a:pt x="1140224" y="239131"/>
                </a:lnTo>
                <a:lnTo>
                  <a:pt x="1159270" y="284258"/>
                </a:lnTo>
                <a:lnTo>
                  <a:pt x="1188812" y="322492"/>
                </a:lnTo>
                <a:lnTo>
                  <a:pt x="1227046" y="352032"/>
                </a:lnTo>
                <a:lnTo>
                  <a:pt x="1272172" y="371076"/>
                </a:lnTo>
                <a:lnTo>
                  <a:pt x="1322387" y="377825"/>
                </a:lnTo>
                <a:lnTo>
                  <a:pt x="1372611" y="371076"/>
                </a:lnTo>
                <a:lnTo>
                  <a:pt x="1417739" y="352032"/>
                </a:lnTo>
                <a:lnTo>
                  <a:pt x="1455972" y="322492"/>
                </a:lnTo>
                <a:lnTo>
                  <a:pt x="1485510" y="284258"/>
                </a:lnTo>
                <a:lnTo>
                  <a:pt x="1504552" y="239131"/>
                </a:lnTo>
                <a:lnTo>
                  <a:pt x="1511300" y="188912"/>
                </a:lnTo>
                <a:lnTo>
                  <a:pt x="1504552" y="138697"/>
                </a:lnTo>
                <a:lnTo>
                  <a:pt x="1485510" y="93571"/>
                </a:lnTo>
                <a:lnTo>
                  <a:pt x="1455972" y="55337"/>
                </a:lnTo>
                <a:lnTo>
                  <a:pt x="1417739" y="25795"/>
                </a:lnTo>
                <a:lnTo>
                  <a:pt x="1372611" y="6749"/>
                </a:lnTo>
                <a:lnTo>
                  <a:pt x="1322387" y="0"/>
                </a:lnTo>
                <a:close/>
              </a:path>
              <a:path w="1511300" h="377825">
                <a:moveTo>
                  <a:pt x="755650" y="0"/>
                </a:moveTo>
                <a:lnTo>
                  <a:pt x="705430" y="6749"/>
                </a:lnTo>
                <a:lnTo>
                  <a:pt x="660303" y="25795"/>
                </a:lnTo>
                <a:lnTo>
                  <a:pt x="622069" y="55337"/>
                </a:lnTo>
                <a:lnTo>
                  <a:pt x="592530" y="93571"/>
                </a:lnTo>
                <a:lnTo>
                  <a:pt x="573485" y="138697"/>
                </a:lnTo>
                <a:lnTo>
                  <a:pt x="566737" y="188912"/>
                </a:lnTo>
                <a:lnTo>
                  <a:pt x="573485" y="239131"/>
                </a:lnTo>
                <a:lnTo>
                  <a:pt x="592530" y="284258"/>
                </a:lnTo>
                <a:lnTo>
                  <a:pt x="622069" y="322492"/>
                </a:lnTo>
                <a:lnTo>
                  <a:pt x="660303" y="352032"/>
                </a:lnTo>
                <a:lnTo>
                  <a:pt x="705430" y="371076"/>
                </a:lnTo>
                <a:lnTo>
                  <a:pt x="755650" y="377825"/>
                </a:lnTo>
                <a:lnTo>
                  <a:pt x="805869" y="371076"/>
                </a:lnTo>
                <a:lnTo>
                  <a:pt x="850996" y="352032"/>
                </a:lnTo>
                <a:lnTo>
                  <a:pt x="889230" y="322492"/>
                </a:lnTo>
                <a:lnTo>
                  <a:pt x="918769" y="284258"/>
                </a:lnTo>
                <a:lnTo>
                  <a:pt x="937814" y="239131"/>
                </a:lnTo>
                <a:lnTo>
                  <a:pt x="944562" y="188912"/>
                </a:lnTo>
                <a:lnTo>
                  <a:pt x="937814" y="138697"/>
                </a:lnTo>
                <a:lnTo>
                  <a:pt x="918769" y="93571"/>
                </a:lnTo>
                <a:lnTo>
                  <a:pt x="889230" y="55337"/>
                </a:lnTo>
                <a:lnTo>
                  <a:pt x="850996" y="25795"/>
                </a:lnTo>
                <a:lnTo>
                  <a:pt x="805869" y="6749"/>
                </a:lnTo>
                <a:lnTo>
                  <a:pt x="755650" y="0"/>
                </a:lnTo>
                <a:close/>
              </a:path>
              <a:path w="1511300" h="377825">
                <a:moveTo>
                  <a:pt x="188912" y="0"/>
                </a:moveTo>
                <a:lnTo>
                  <a:pt x="138688" y="6749"/>
                </a:lnTo>
                <a:lnTo>
                  <a:pt x="93560" y="25795"/>
                </a:lnTo>
                <a:lnTo>
                  <a:pt x="55327" y="55337"/>
                </a:lnTo>
                <a:lnTo>
                  <a:pt x="25789" y="93571"/>
                </a:lnTo>
                <a:lnTo>
                  <a:pt x="6747" y="138697"/>
                </a:lnTo>
                <a:lnTo>
                  <a:pt x="0" y="188912"/>
                </a:lnTo>
                <a:lnTo>
                  <a:pt x="6747" y="239131"/>
                </a:lnTo>
                <a:lnTo>
                  <a:pt x="25789" y="284258"/>
                </a:lnTo>
                <a:lnTo>
                  <a:pt x="55327" y="322492"/>
                </a:lnTo>
                <a:lnTo>
                  <a:pt x="93560" y="352032"/>
                </a:lnTo>
                <a:lnTo>
                  <a:pt x="138688" y="371076"/>
                </a:lnTo>
                <a:lnTo>
                  <a:pt x="188912" y="377825"/>
                </a:lnTo>
                <a:lnTo>
                  <a:pt x="239127" y="371076"/>
                </a:lnTo>
                <a:lnTo>
                  <a:pt x="284253" y="352032"/>
                </a:lnTo>
                <a:lnTo>
                  <a:pt x="322487" y="322492"/>
                </a:lnTo>
                <a:lnTo>
                  <a:pt x="352029" y="284258"/>
                </a:lnTo>
                <a:lnTo>
                  <a:pt x="371075" y="239131"/>
                </a:lnTo>
                <a:lnTo>
                  <a:pt x="377825" y="188912"/>
                </a:lnTo>
                <a:lnTo>
                  <a:pt x="371075" y="138697"/>
                </a:lnTo>
                <a:lnTo>
                  <a:pt x="352029" y="93571"/>
                </a:lnTo>
                <a:lnTo>
                  <a:pt x="322487" y="55337"/>
                </a:lnTo>
                <a:lnTo>
                  <a:pt x="284253" y="25795"/>
                </a:lnTo>
                <a:lnTo>
                  <a:pt x="239127" y="6749"/>
                </a:lnTo>
                <a:lnTo>
                  <a:pt x="188912" y="0"/>
                </a:lnTo>
                <a:close/>
              </a:path>
            </a:pathLst>
          </a:custGeom>
          <a:solidFill>
            <a:srgbClr val="009D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CaixaDeTexto 9"/>
          <p:cNvSpPr txBox="1"/>
          <p:nvPr/>
        </p:nvSpPr>
        <p:spPr>
          <a:xfrm>
            <a:off x="1752600" y="754775"/>
            <a:ext cx="93987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Desafios</a:t>
            </a:r>
            <a:r>
              <a:rPr lang="en-GB" sz="72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para o </a:t>
            </a:r>
            <a:r>
              <a:rPr lang="en-GB" sz="7200" baseline="30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Desenvolvimento</a:t>
            </a:r>
            <a:endParaRPr lang="en-GB" sz="7200" baseline="30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010" name="AutoShape 2" descr="https://d3nehc6yl9qzo4.cloudfront.net/img/mapa_bap_7858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3430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9"/>
            <a:ext cx="19050000" cy="2529839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3792200" y="534669"/>
            <a:ext cx="4001007" cy="838691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algn="r"/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Agricultura </a:t>
            </a:r>
            <a:r>
              <a:rPr lang="pt-BR" sz="2600" b="1" dirty="0" err="1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Sustent</a:t>
            </a:r>
            <a:r>
              <a:rPr lang="en-US" sz="2600" b="1" dirty="0" err="1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ável</a:t>
            </a:r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b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Bioma Pantanal</a:t>
            </a:r>
            <a:endParaRPr lang="pt-BR" sz="2600" b="1" dirty="0">
              <a:solidFill>
                <a:srgbClr val="009DC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28800" y="3911600"/>
            <a:ext cx="8373109" cy="73096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5000"/>
              </a:lnSpc>
              <a:spcBef>
                <a:spcPts val="700"/>
              </a:spcBef>
            </a:pPr>
            <a:r>
              <a:rPr lang="pt-BR" sz="4600" dirty="0" smtClean="0">
                <a:latin typeface="Arial" charset="0"/>
                <a:ea typeface="Arial" charset="0"/>
                <a:cs typeface="Arial" charset="0"/>
              </a:rPr>
              <a:t>Pantanal</a:t>
            </a:r>
            <a:endParaRPr sz="4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52600" y="4818356"/>
            <a:ext cx="15392399" cy="635558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endParaRPr lang="pt-BR" sz="3600" dirty="0" smtClean="0"/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endParaRPr lang="pt-BR" sz="3600" dirty="0" smtClean="0"/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r>
              <a:rPr lang="pt-BR" sz="3600" b="1" dirty="0" smtClean="0">
                <a:solidFill>
                  <a:srgbClr val="002060"/>
                </a:solidFill>
              </a:rPr>
              <a:t>4,6% </a:t>
            </a:r>
            <a:r>
              <a:rPr lang="pt-BR" sz="3600" dirty="0" smtClean="0">
                <a:solidFill>
                  <a:srgbClr val="002060"/>
                </a:solidFill>
              </a:rPr>
              <a:t>do Pantanal encontram-se protegidos por unidades de conservação, dos quais </a:t>
            </a:r>
            <a:r>
              <a:rPr lang="pt-BR" sz="3600" b="1" dirty="0" smtClean="0">
                <a:solidFill>
                  <a:srgbClr val="002060"/>
                </a:solidFill>
              </a:rPr>
              <a:t>2,9%</a:t>
            </a:r>
            <a:r>
              <a:rPr lang="pt-BR" sz="3600" dirty="0" smtClean="0">
                <a:solidFill>
                  <a:srgbClr val="002060"/>
                </a:solidFill>
              </a:rPr>
              <a:t> correspondem a </a:t>
            </a:r>
            <a:r>
              <a:rPr lang="pt-BR" sz="3600" dirty="0" err="1" smtClean="0">
                <a:solidFill>
                  <a:srgbClr val="002060"/>
                </a:solidFill>
              </a:rPr>
              <a:t>UCs</a:t>
            </a:r>
            <a:r>
              <a:rPr lang="pt-BR" sz="3600" dirty="0" smtClean="0">
                <a:solidFill>
                  <a:srgbClr val="002060"/>
                </a:solidFill>
              </a:rPr>
              <a:t> de </a:t>
            </a:r>
            <a:r>
              <a:rPr lang="pt-BR" sz="3600" b="1" dirty="0" smtClean="0">
                <a:solidFill>
                  <a:srgbClr val="002060"/>
                </a:solidFill>
              </a:rPr>
              <a:t>proteção integral </a:t>
            </a:r>
            <a:r>
              <a:rPr lang="pt-BR" sz="3600" dirty="0" smtClean="0">
                <a:solidFill>
                  <a:srgbClr val="002060"/>
                </a:solidFill>
              </a:rPr>
              <a:t>e </a:t>
            </a:r>
            <a:r>
              <a:rPr lang="pt-BR" sz="3600" b="1" dirty="0" smtClean="0">
                <a:solidFill>
                  <a:srgbClr val="002060"/>
                </a:solidFill>
              </a:rPr>
              <a:t>1,7%</a:t>
            </a:r>
            <a:r>
              <a:rPr lang="pt-BR" sz="3600" dirty="0" smtClean="0">
                <a:solidFill>
                  <a:srgbClr val="002060"/>
                </a:solidFill>
              </a:rPr>
              <a:t> a </a:t>
            </a:r>
            <a:r>
              <a:rPr lang="pt-BR" sz="3600" dirty="0" err="1" smtClean="0">
                <a:solidFill>
                  <a:srgbClr val="002060"/>
                </a:solidFill>
              </a:rPr>
              <a:t>UCs</a:t>
            </a:r>
            <a:r>
              <a:rPr lang="pt-BR" sz="3600" dirty="0" smtClean="0">
                <a:solidFill>
                  <a:srgbClr val="002060"/>
                </a:solidFill>
              </a:rPr>
              <a:t> de </a:t>
            </a:r>
            <a:r>
              <a:rPr lang="pt-BR" sz="3600" b="1" dirty="0" smtClean="0">
                <a:solidFill>
                  <a:srgbClr val="002060"/>
                </a:solidFill>
              </a:rPr>
              <a:t>uso sustentável.</a:t>
            </a:r>
            <a:r>
              <a:rPr lang="pt-BR" sz="3600" dirty="0" smtClean="0"/>
              <a:t> </a:t>
            </a: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endParaRPr lang="pt-BR" sz="3600" dirty="0" smtClean="0"/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endParaRPr lang="pt-BR" sz="3600" dirty="0" smtClean="0"/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r>
              <a:rPr lang="pt-BR" sz="3600" dirty="0" smtClean="0">
                <a:solidFill>
                  <a:srgbClr val="002060"/>
                </a:solidFill>
              </a:rPr>
              <a:t>A região abriga os seguintes números de espécies animais catalogadas: 263 espécies de peixes, 41 espécies de anfíbios, 113 espécies de répteis, 463 espécies de aves e 132 espécies de mamíferos.</a:t>
            </a:r>
            <a:endParaRPr lang="pt-BR" sz="3600" b="1" dirty="0" smtClean="0">
              <a:solidFill>
                <a:srgbClr val="002060"/>
              </a:solidFill>
            </a:endParaRP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endParaRPr lang="pt-BR" sz="3600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endParaRPr sz="34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81200" y="3073400"/>
            <a:ext cx="1511300" cy="377825"/>
          </a:xfrm>
          <a:custGeom>
            <a:avLst/>
            <a:gdLst/>
            <a:ahLst/>
            <a:cxnLst/>
            <a:rect l="l" t="t" r="r" b="b"/>
            <a:pathLst>
              <a:path w="1511300" h="377825">
                <a:moveTo>
                  <a:pt x="1322387" y="0"/>
                </a:moveTo>
                <a:lnTo>
                  <a:pt x="1272172" y="6749"/>
                </a:lnTo>
                <a:lnTo>
                  <a:pt x="1227046" y="25795"/>
                </a:lnTo>
                <a:lnTo>
                  <a:pt x="1188812" y="55337"/>
                </a:lnTo>
                <a:lnTo>
                  <a:pt x="1159270" y="93571"/>
                </a:lnTo>
                <a:lnTo>
                  <a:pt x="1140224" y="138697"/>
                </a:lnTo>
                <a:lnTo>
                  <a:pt x="1133475" y="188912"/>
                </a:lnTo>
                <a:lnTo>
                  <a:pt x="1140224" y="239131"/>
                </a:lnTo>
                <a:lnTo>
                  <a:pt x="1159270" y="284258"/>
                </a:lnTo>
                <a:lnTo>
                  <a:pt x="1188812" y="322492"/>
                </a:lnTo>
                <a:lnTo>
                  <a:pt x="1227046" y="352032"/>
                </a:lnTo>
                <a:lnTo>
                  <a:pt x="1272172" y="371076"/>
                </a:lnTo>
                <a:lnTo>
                  <a:pt x="1322387" y="377825"/>
                </a:lnTo>
                <a:lnTo>
                  <a:pt x="1372611" y="371076"/>
                </a:lnTo>
                <a:lnTo>
                  <a:pt x="1417739" y="352032"/>
                </a:lnTo>
                <a:lnTo>
                  <a:pt x="1455972" y="322492"/>
                </a:lnTo>
                <a:lnTo>
                  <a:pt x="1485510" y="284258"/>
                </a:lnTo>
                <a:lnTo>
                  <a:pt x="1504552" y="239131"/>
                </a:lnTo>
                <a:lnTo>
                  <a:pt x="1511300" y="188912"/>
                </a:lnTo>
                <a:lnTo>
                  <a:pt x="1504552" y="138697"/>
                </a:lnTo>
                <a:lnTo>
                  <a:pt x="1485510" y="93571"/>
                </a:lnTo>
                <a:lnTo>
                  <a:pt x="1455972" y="55337"/>
                </a:lnTo>
                <a:lnTo>
                  <a:pt x="1417739" y="25795"/>
                </a:lnTo>
                <a:lnTo>
                  <a:pt x="1372611" y="6749"/>
                </a:lnTo>
                <a:lnTo>
                  <a:pt x="1322387" y="0"/>
                </a:lnTo>
                <a:close/>
              </a:path>
              <a:path w="1511300" h="377825">
                <a:moveTo>
                  <a:pt x="755650" y="0"/>
                </a:moveTo>
                <a:lnTo>
                  <a:pt x="705430" y="6749"/>
                </a:lnTo>
                <a:lnTo>
                  <a:pt x="660303" y="25795"/>
                </a:lnTo>
                <a:lnTo>
                  <a:pt x="622069" y="55337"/>
                </a:lnTo>
                <a:lnTo>
                  <a:pt x="592530" y="93571"/>
                </a:lnTo>
                <a:lnTo>
                  <a:pt x="573485" y="138697"/>
                </a:lnTo>
                <a:lnTo>
                  <a:pt x="566737" y="188912"/>
                </a:lnTo>
                <a:lnTo>
                  <a:pt x="573485" y="239131"/>
                </a:lnTo>
                <a:lnTo>
                  <a:pt x="592530" y="284258"/>
                </a:lnTo>
                <a:lnTo>
                  <a:pt x="622069" y="322492"/>
                </a:lnTo>
                <a:lnTo>
                  <a:pt x="660303" y="352032"/>
                </a:lnTo>
                <a:lnTo>
                  <a:pt x="705430" y="371076"/>
                </a:lnTo>
                <a:lnTo>
                  <a:pt x="755650" y="377825"/>
                </a:lnTo>
                <a:lnTo>
                  <a:pt x="805869" y="371076"/>
                </a:lnTo>
                <a:lnTo>
                  <a:pt x="850996" y="352032"/>
                </a:lnTo>
                <a:lnTo>
                  <a:pt x="889230" y="322492"/>
                </a:lnTo>
                <a:lnTo>
                  <a:pt x="918769" y="284258"/>
                </a:lnTo>
                <a:lnTo>
                  <a:pt x="937814" y="239131"/>
                </a:lnTo>
                <a:lnTo>
                  <a:pt x="944562" y="188912"/>
                </a:lnTo>
                <a:lnTo>
                  <a:pt x="937814" y="138697"/>
                </a:lnTo>
                <a:lnTo>
                  <a:pt x="918769" y="93571"/>
                </a:lnTo>
                <a:lnTo>
                  <a:pt x="889230" y="55337"/>
                </a:lnTo>
                <a:lnTo>
                  <a:pt x="850996" y="25795"/>
                </a:lnTo>
                <a:lnTo>
                  <a:pt x="805869" y="6749"/>
                </a:lnTo>
                <a:lnTo>
                  <a:pt x="755650" y="0"/>
                </a:lnTo>
                <a:close/>
              </a:path>
              <a:path w="1511300" h="377825">
                <a:moveTo>
                  <a:pt x="188912" y="0"/>
                </a:moveTo>
                <a:lnTo>
                  <a:pt x="138688" y="6749"/>
                </a:lnTo>
                <a:lnTo>
                  <a:pt x="93560" y="25795"/>
                </a:lnTo>
                <a:lnTo>
                  <a:pt x="55327" y="55337"/>
                </a:lnTo>
                <a:lnTo>
                  <a:pt x="25789" y="93571"/>
                </a:lnTo>
                <a:lnTo>
                  <a:pt x="6747" y="138697"/>
                </a:lnTo>
                <a:lnTo>
                  <a:pt x="0" y="188912"/>
                </a:lnTo>
                <a:lnTo>
                  <a:pt x="6747" y="239131"/>
                </a:lnTo>
                <a:lnTo>
                  <a:pt x="25789" y="284258"/>
                </a:lnTo>
                <a:lnTo>
                  <a:pt x="55327" y="322492"/>
                </a:lnTo>
                <a:lnTo>
                  <a:pt x="93560" y="352032"/>
                </a:lnTo>
                <a:lnTo>
                  <a:pt x="138688" y="371076"/>
                </a:lnTo>
                <a:lnTo>
                  <a:pt x="188912" y="377825"/>
                </a:lnTo>
                <a:lnTo>
                  <a:pt x="239127" y="371076"/>
                </a:lnTo>
                <a:lnTo>
                  <a:pt x="284253" y="352032"/>
                </a:lnTo>
                <a:lnTo>
                  <a:pt x="322487" y="322492"/>
                </a:lnTo>
                <a:lnTo>
                  <a:pt x="352029" y="284258"/>
                </a:lnTo>
                <a:lnTo>
                  <a:pt x="371075" y="239131"/>
                </a:lnTo>
                <a:lnTo>
                  <a:pt x="377825" y="188912"/>
                </a:lnTo>
                <a:lnTo>
                  <a:pt x="371075" y="138697"/>
                </a:lnTo>
                <a:lnTo>
                  <a:pt x="352029" y="93571"/>
                </a:lnTo>
                <a:lnTo>
                  <a:pt x="322487" y="55337"/>
                </a:lnTo>
                <a:lnTo>
                  <a:pt x="284253" y="25795"/>
                </a:lnTo>
                <a:lnTo>
                  <a:pt x="239127" y="6749"/>
                </a:lnTo>
                <a:lnTo>
                  <a:pt x="188912" y="0"/>
                </a:lnTo>
                <a:close/>
              </a:path>
            </a:pathLst>
          </a:custGeom>
          <a:solidFill>
            <a:srgbClr val="009D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CaixaDeTexto 9"/>
          <p:cNvSpPr txBox="1"/>
          <p:nvPr/>
        </p:nvSpPr>
        <p:spPr>
          <a:xfrm>
            <a:off x="1752600" y="754775"/>
            <a:ext cx="93987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Desafios</a:t>
            </a:r>
            <a:r>
              <a:rPr lang="en-GB" sz="72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para o </a:t>
            </a:r>
            <a:r>
              <a:rPr lang="en-GB" sz="7200" baseline="30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Desenvolvimento</a:t>
            </a:r>
            <a:endParaRPr lang="en-GB" sz="7200" baseline="30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010" name="AutoShape 2" descr="https://d3nehc6yl9qzo4.cloudfront.net/img/mapa_bap_78585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3430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9"/>
            <a:ext cx="19050000" cy="2529839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3792200" y="534669"/>
            <a:ext cx="4001007" cy="838691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algn="r"/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Agricultura </a:t>
            </a:r>
            <a:r>
              <a:rPr lang="pt-BR" sz="2600" b="1" dirty="0" err="1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Sustent</a:t>
            </a:r>
            <a:r>
              <a:rPr lang="en-US" sz="2600" b="1" dirty="0" err="1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ável</a:t>
            </a:r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b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Bioma Pantanal</a:t>
            </a:r>
            <a:endParaRPr lang="pt-BR" sz="2600" b="1" dirty="0">
              <a:solidFill>
                <a:srgbClr val="009DC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92300" y="4257040"/>
            <a:ext cx="8373109" cy="73096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5000"/>
              </a:lnSpc>
              <a:spcBef>
                <a:spcPts val="700"/>
              </a:spcBef>
            </a:pPr>
            <a:r>
              <a:rPr lang="pt-BR" sz="4600" dirty="0" smtClean="0">
                <a:latin typeface="Arial" charset="0"/>
                <a:cs typeface="Arial" charset="0"/>
              </a:rPr>
              <a:t>Pecuária</a:t>
            </a:r>
            <a:endParaRPr sz="4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1891" y="5435049"/>
            <a:ext cx="8373109" cy="616322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r>
              <a:rPr lang="pt-BR" sz="3400" spc="185" dirty="0">
                <a:solidFill>
                  <a:srgbClr val="312783"/>
                </a:solidFill>
                <a:latin typeface="Arial"/>
                <a:cs typeface="Arial"/>
              </a:rPr>
              <a:t>A pecuária de corte é a principal atividade econômica da região. </a:t>
            </a:r>
            <a:endParaRPr lang="pt-BR" sz="3400" spc="185" dirty="0" smtClean="0">
              <a:solidFill>
                <a:srgbClr val="312783"/>
              </a:solidFill>
              <a:latin typeface="Arial"/>
              <a:cs typeface="Arial"/>
            </a:endParaRP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endParaRPr lang="pt-BR" sz="3400" spc="185" dirty="0">
              <a:solidFill>
                <a:srgbClr val="312783"/>
              </a:solidFill>
              <a:latin typeface="Arial"/>
              <a:cs typeface="Arial"/>
            </a:endParaRP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Ela </a:t>
            </a:r>
            <a:r>
              <a:rPr lang="pt-BR" sz="3400" spc="185" dirty="0">
                <a:solidFill>
                  <a:srgbClr val="312783"/>
                </a:solidFill>
                <a:latin typeface="Arial"/>
                <a:cs typeface="Arial"/>
              </a:rPr>
              <a:t>é realizada, principalmente, nas áreas de campos naturais e com de gramíneas nativas, mas também em pastos </a:t>
            </a: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formados. </a:t>
            </a: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endParaRPr lang="pt-BR" sz="3400" spc="185" dirty="0">
              <a:solidFill>
                <a:srgbClr val="312783"/>
              </a:solidFill>
              <a:latin typeface="Arial"/>
              <a:cs typeface="Arial"/>
            </a:endParaRP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É predominante </a:t>
            </a:r>
            <a:r>
              <a:rPr lang="pt-BR" sz="3400" spc="185" dirty="0">
                <a:solidFill>
                  <a:srgbClr val="312783"/>
                </a:solidFill>
                <a:latin typeface="Arial"/>
                <a:cs typeface="Arial"/>
              </a:rPr>
              <a:t>de cria </a:t>
            </a: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e extensiva</a:t>
            </a:r>
            <a:r>
              <a:rPr lang="pt-BR" sz="3400" spc="185" dirty="0">
                <a:solidFill>
                  <a:srgbClr val="312783"/>
                </a:solidFill>
                <a:latin typeface="Arial"/>
                <a:cs typeface="Arial"/>
              </a:rPr>
              <a:t>, com </a:t>
            </a: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impacto baixo </a:t>
            </a:r>
            <a:r>
              <a:rPr lang="pt-BR" sz="3400" spc="185" dirty="0">
                <a:solidFill>
                  <a:srgbClr val="312783"/>
                </a:solidFill>
                <a:latin typeface="Arial"/>
                <a:cs typeface="Arial"/>
              </a:rPr>
              <a:t>nas diferentes unidades de paisagem que compõem a </a:t>
            </a: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região.</a:t>
            </a:r>
            <a:endParaRPr sz="3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05000" y="3432175"/>
            <a:ext cx="1511300" cy="377825"/>
          </a:xfrm>
          <a:custGeom>
            <a:avLst/>
            <a:gdLst/>
            <a:ahLst/>
            <a:cxnLst/>
            <a:rect l="l" t="t" r="r" b="b"/>
            <a:pathLst>
              <a:path w="1511300" h="377825">
                <a:moveTo>
                  <a:pt x="1322387" y="0"/>
                </a:moveTo>
                <a:lnTo>
                  <a:pt x="1272172" y="6749"/>
                </a:lnTo>
                <a:lnTo>
                  <a:pt x="1227046" y="25795"/>
                </a:lnTo>
                <a:lnTo>
                  <a:pt x="1188812" y="55337"/>
                </a:lnTo>
                <a:lnTo>
                  <a:pt x="1159270" y="93571"/>
                </a:lnTo>
                <a:lnTo>
                  <a:pt x="1140224" y="138697"/>
                </a:lnTo>
                <a:lnTo>
                  <a:pt x="1133475" y="188912"/>
                </a:lnTo>
                <a:lnTo>
                  <a:pt x="1140224" y="239131"/>
                </a:lnTo>
                <a:lnTo>
                  <a:pt x="1159270" y="284258"/>
                </a:lnTo>
                <a:lnTo>
                  <a:pt x="1188812" y="322492"/>
                </a:lnTo>
                <a:lnTo>
                  <a:pt x="1227046" y="352032"/>
                </a:lnTo>
                <a:lnTo>
                  <a:pt x="1272172" y="371076"/>
                </a:lnTo>
                <a:lnTo>
                  <a:pt x="1322387" y="377825"/>
                </a:lnTo>
                <a:lnTo>
                  <a:pt x="1372611" y="371076"/>
                </a:lnTo>
                <a:lnTo>
                  <a:pt x="1417739" y="352032"/>
                </a:lnTo>
                <a:lnTo>
                  <a:pt x="1455972" y="322492"/>
                </a:lnTo>
                <a:lnTo>
                  <a:pt x="1485510" y="284258"/>
                </a:lnTo>
                <a:lnTo>
                  <a:pt x="1504552" y="239131"/>
                </a:lnTo>
                <a:lnTo>
                  <a:pt x="1511300" y="188912"/>
                </a:lnTo>
                <a:lnTo>
                  <a:pt x="1504552" y="138697"/>
                </a:lnTo>
                <a:lnTo>
                  <a:pt x="1485510" y="93571"/>
                </a:lnTo>
                <a:lnTo>
                  <a:pt x="1455972" y="55337"/>
                </a:lnTo>
                <a:lnTo>
                  <a:pt x="1417739" y="25795"/>
                </a:lnTo>
                <a:lnTo>
                  <a:pt x="1372611" y="6749"/>
                </a:lnTo>
                <a:lnTo>
                  <a:pt x="1322387" y="0"/>
                </a:lnTo>
                <a:close/>
              </a:path>
              <a:path w="1511300" h="377825">
                <a:moveTo>
                  <a:pt x="755650" y="0"/>
                </a:moveTo>
                <a:lnTo>
                  <a:pt x="705430" y="6749"/>
                </a:lnTo>
                <a:lnTo>
                  <a:pt x="660303" y="25795"/>
                </a:lnTo>
                <a:lnTo>
                  <a:pt x="622069" y="55337"/>
                </a:lnTo>
                <a:lnTo>
                  <a:pt x="592530" y="93571"/>
                </a:lnTo>
                <a:lnTo>
                  <a:pt x="573485" y="138697"/>
                </a:lnTo>
                <a:lnTo>
                  <a:pt x="566737" y="188912"/>
                </a:lnTo>
                <a:lnTo>
                  <a:pt x="573485" y="239131"/>
                </a:lnTo>
                <a:lnTo>
                  <a:pt x="592530" y="284258"/>
                </a:lnTo>
                <a:lnTo>
                  <a:pt x="622069" y="322492"/>
                </a:lnTo>
                <a:lnTo>
                  <a:pt x="660303" y="352032"/>
                </a:lnTo>
                <a:lnTo>
                  <a:pt x="705430" y="371076"/>
                </a:lnTo>
                <a:lnTo>
                  <a:pt x="755650" y="377825"/>
                </a:lnTo>
                <a:lnTo>
                  <a:pt x="805869" y="371076"/>
                </a:lnTo>
                <a:lnTo>
                  <a:pt x="850996" y="352032"/>
                </a:lnTo>
                <a:lnTo>
                  <a:pt x="889230" y="322492"/>
                </a:lnTo>
                <a:lnTo>
                  <a:pt x="918769" y="284258"/>
                </a:lnTo>
                <a:lnTo>
                  <a:pt x="937814" y="239131"/>
                </a:lnTo>
                <a:lnTo>
                  <a:pt x="944562" y="188912"/>
                </a:lnTo>
                <a:lnTo>
                  <a:pt x="937814" y="138697"/>
                </a:lnTo>
                <a:lnTo>
                  <a:pt x="918769" y="93571"/>
                </a:lnTo>
                <a:lnTo>
                  <a:pt x="889230" y="55337"/>
                </a:lnTo>
                <a:lnTo>
                  <a:pt x="850996" y="25795"/>
                </a:lnTo>
                <a:lnTo>
                  <a:pt x="805869" y="6749"/>
                </a:lnTo>
                <a:lnTo>
                  <a:pt x="755650" y="0"/>
                </a:lnTo>
                <a:close/>
              </a:path>
              <a:path w="1511300" h="377825">
                <a:moveTo>
                  <a:pt x="188912" y="0"/>
                </a:moveTo>
                <a:lnTo>
                  <a:pt x="138688" y="6749"/>
                </a:lnTo>
                <a:lnTo>
                  <a:pt x="93560" y="25795"/>
                </a:lnTo>
                <a:lnTo>
                  <a:pt x="55327" y="55337"/>
                </a:lnTo>
                <a:lnTo>
                  <a:pt x="25789" y="93571"/>
                </a:lnTo>
                <a:lnTo>
                  <a:pt x="6747" y="138697"/>
                </a:lnTo>
                <a:lnTo>
                  <a:pt x="0" y="188912"/>
                </a:lnTo>
                <a:lnTo>
                  <a:pt x="6747" y="239131"/>
                </a:lnTo>
                <a:lnTo>
                  <a:pt x="25789" y="284258"/>
                </a:lnTo>
                <a:lnTo>
                  <a:pt x="55327" y="322492"/>
                </a:lnTo>
                <a:lnTo>
                  <a:pt x="93560" y="352032"/>
                </a:lnTo>
                <a:lnTo>
                  <a:pt x="138688" y="371076"/>
                </a:lnTo>
                <a:lnTo>
                  <a:pt x="188912" y="377825"/>
                </a:lnTo>
                <a:lnTo>
                  <a:pt x="239127" y="371076"/>
                </a:lnTo>
                <a:lnTo>
                  <a:pt x="284253" y="352032"/>
                </a:lnTo>
                <a:lnTo>
                  <a:pt x="322487" y="322492"/>
                </a:lnTo>
                <a:lnTo>
                  <a:pt x="352029" y="284258"/>
                </a:lnTo>
                <a:lnTo>
                  <a:pt x="371075" y="239131"/>
                </a:lnTo>
                <a:lnTo>
                  <a:pt x="377825" y="188912"/>
                </a:lnTo>
                <a:lnTo>
                  <a:pt x="371075" y="138697"/>
                </a:lnTo>
                <a:lnTo>
                  <a:pt x="352029" y="93571"/>
                </a:lnTo>
                <a:lnTo>
                  <a:pt x="322487" y="55337"/>
                </a:lnTo>
                <a:lnTo>
                  <a:pt x="284253" y="25795"/>
                </a:lnTo>
                <a:lnTo>
                  <a:pt x="239127" y="6749"/>
                </a:lnTo>
                <a:lnTo>
                  <a:pt x="188912" y="0"/>
                </a:lnTo>
                <a:close/>
              </a:path>
            </a:pathLst>
          </a:custGeom>
          <a:solidFill>
            <a:srgbClr val="009D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CaixaDeTexto 9"/>
          <p:cNvSpPr txBox="1"/>
          <p:nvPr/>
        </p:nvSpPr>
        <p:spPr>
          <a:xfrm>
            <a:off x="1752600" y="754775"/>
            <a:ext cx="93987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Desafios</a:t>
            </a:r>
            <a:r>
              <a:rPr lang="en-GB" sz="72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para o </a:t>
            </a:r>
            <a:r>
              <a:rPr lang="en-GB" sz="7200" baseline="30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Desenvolvimento</a:t>
            </a:r>
            <a:endParaRPr lang="en-GB" sz="7200" baseline="30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34600" y="5969000"/>
            <a:ext cx="8191500" cy="4572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6150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9"/>
            <a:ext cx="19050000" cy="2529839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3792200" y="534669"/>
            <a:ext cx="4001007" cy="838691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algn="r"/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Agricultura </a:t>
            </a:r>
            <a:r>
              <a:rPr lang="pt-BR" sz="2600" b="1" dirty="0" err="1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Sustent</a:t>
            </a:r>
            <a:r>
              <a:rPr lang="en-US" sz="2600" b="1" dirty="0" err="1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ável</a:t>
            </a:r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b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Bioma Pantanal</a:t>
            </a:r>
            <a:endParaRPr lang="pt-BR" sz="2600" b="1" dirty="0">
              <a:solidFill>
                <a:srgbClr val="009DC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92300" y="4257040"/>
            <a:ext cx="8373109" cy="73096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5000"/>
              </a:lnSpc>
              <a:spcBef>
                <a:spcPts val="700"/>
              </a:spcBef>
            </a:pPr>
            <a:r>
              <a:rPr lang="pt-BR" sz="4600" dirty="0" smtClean="0">
                <a:latin typeface="Arial" charset="0"/>
                <a:cs typeface="Arial" charset="0"/>
              </a:rPr>
              <a:t>Pecuária</a:t>
            </a:r>
            <a:endParaRPr sz="4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1891" y="5435049"/>
            <a:ext cx="8373109" cy="6650538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r>
              <a:rPr lang="pt-BR" sz="3600" dirty="0" smtClean="0">
                <a:solidFill>
                  <a:srgbClr val="002060"/>
                </a:solidFill>
              </a:rPr>
              <a:t>O desempenho zootécnico da pecuária tradicional do Pantanal é deficiente, com </a:t>
            </a:r>
            <a:r>
              <a:rPr lang="pt-BR" sz="3600" b="1" dirty="0" smtClean="0">
                <a:solidFill>
                  <a:srgbClr val="002060"/>
                </a:solidFill>
              </a:rPr>
              <a:t>baixos índices </a:t>
            </a:r>
            <a:r>
              <a:rPr lang="pt-BR" sz="3600" dirty="0" smtClean="0">
                <a:solidFill>
                  <a:srgbClr val="002060"/>
                </a:solidFill>
              </a:rPr>
              <a:t>de natalidade e desmama (em torno de 58% e 42%), além de alta mortalidade (por volta de 15%) nas categorias de animais jovens (bezerro)</a:t>
            </a:r>
            <a:r>
              <a:rPr lang="pt-BR" sz="3400" spc="185" dirty="0" smtClean="0">
                <a:solidFill>
                  <a:srgbClr val="002060"/>
                </a:solidFill>
                <a:latin typeface="Arial"/>
                <a:cs typeface="Arial"/>
              </a:rPr>
              <a:t>.</a:t>
            </a: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endParaRPr lang="pt-BR" sz="3400" spc="185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r>
              <a:rPr lang="pt-BR" sz="3600" dirty="0" smtClean="0">
                <a:solidFill>
                  <a:srgbClr val="002060"/>
                </a:solidFill>
              </a:rPr>
              <a:t>Existem dois períodos críticos de </a:t>
            </a:r>
            <a:r>
              <a:rPr lang="pt-BR" sz="3600" b="1" dirty="0" smtClean="0">
                <a:solidFill>
                  <a:srgbClr val="002060"/>
                </a:solidFill>
              </a:rPr>
              <a:t>restrição alimentar</a:t>
            </a:r>
            <a:r>
              <a:rPr lang="pt-BR" sz="3600" dirty="0" smtClean="0">
                <a:solidFill>
                  <a:srgbClr val="002060"/>
                </a:solidFill>
              </a:rPr>
              <a:t>: um, do auge ao final da cheia </a:t>
            </a:r>
            <a:r>
              <a:rPr lang="pt-BR" sz="3600" b="1" dirty="0" smtClean="0">
                <a:solidFill>
                  <a:srgbClr val="002060"/>
                </a:solidFill>
              </a:rPr>
              <a:t>(fevereiro a maio), </a:t>
            </a:r>
            <a:r>
              <a:rPr lang="pt-BR" sz="3600" dirty="0" smtClean="0">
                <a:solidFill>
                  <a:srgbClr val="002060"/>
                </a:solidFill>
              </a:rPr>
              <a:t>e outro, do meio ao fim da seca </a:t>
            </a:r>
            <a:r>
              <a:rPr lang="pt-BR" sz="3600" b="1" dirty="0" smtClean="0">
                <a:solidFill>
                  <a:srgbClr val="002060"/>
                </a:solidFill>
              </a:rPr>
              <a:t>(agosto a setembro)</a:t>
            </a:r>
            <a:r>
              <a:rPr lang="pt-BR" sz="3600" dirty="0" smtClean="0">
                <a:solidFill>
                  <a:srgbClr val="002060"/>
                </a:solidFill>
              </a:rPr>
              <a:t>.</a:t>
            </a:r>
            <a:endParaRPr lang="pt-BR" sz="3400" spc="185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endParaRPr lang="pt-BR" sz="3400" spc="185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endParaRPr sz="34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05000" y="3432175"/>
            <a:ext cx="1511300" cy="377825"/>
          </a:xfrm>
          <a:custGeom>
            <a:avLst/>
            <a:gdLst/>
            <a:ahLst/>
            <a:cxnLst/>
            <a:rect l="l" t="t" r="r" b="b"/>
            <a:pathLst>
              <a:path w="1511300" h="377825">
                <a:moveTo>
                  <a:pt x="1322387" y="0"/>
                </a:moveTo>
                <a:lnTo>
                  <a:pt x="1272172" y="6749"/>
                </a:lnTo>
                <a:lnTo>
                  <a:pt x="1227046" y="25795"/>
                </a:lnTo>
                <a:lnTo>
                  <a:pt x="1188812" y="55337"/>
                </a:lnTo>
                <a:lnTo>
                  <a:pt x="1159270" y="93571"/>
                </a:lnTo>
                <a:lnTo>
                  <a:pt x="1140224" y="138697"/>
                </a:lnTo>
                <a:lnTo>
                  <a:pt x="1133475" y="188912"/>
                </a:lnTo>
                <a:lnTo>
                  <a:pt x="1140224" y="239131"/>
                </a:lnTo>
                <a:lnTo>
                  <a:pt x="1159270" y="284258"/>
                </a:lnTo>
                <a:lnTo>
                  <a:pt x="1188812" y="322492"/>
                </a:lnTo>
                <a:lnTo>
                  <a:pt x="1227046" y="352032"/>
                </a:lnTo>
                <a:lnTo>
                  <a:pt x="1272172" y="371076"/>
                </a:lnTo>
                <a:lnTo>
                  <a:pt x="1322387" y="377825"/>
                </a:lnTo>
                <a:lnTo>
                  <a:pt x="1372611" y="371076"/>
                </a:lnTo>
                <a:lnTo>
                  <a:pt x="1417739" y="352032"/>
                </a:lnTo>
                <a:lnTo>
                  <a:pt x="1455972" y="322492"/>
                </a:lnTo>
                <a:lnTo>
                  <a:pt x="1485510" y="284258"/>
                </a:lnTo>
                <a:lnTo>
                  <a:pt x="1504552" y="239131"/>
                </a:lnTo>
                <a:lnTo>
                  <a:pt x="1511300" y="188912"/>
                </a:lnTo>
                <a:lnTo>
                  <a:pt x="1504552" y="138697"/>
                </a:lnTo>
                <a:lnTo>
                  <a:pt x="1485510" y="93571"/>
                </a:lnTo>
                <a:lnTo>
                  <a:pt x="1455972" y="55337"/>
                </a:lnTo>
                <a:lnTo>
                  <a:pt x="1417739" y="25795"/>
                </a:lnTo>
                <a:lnTo>
                  <a:pt x="1372611" y="6749"/>
                </a:lnTo>
                <a:lnTo>
                  <a:pt x="1322387" y="0"/>
                </a:lnTo>
                <a:close/>
              </a:path>
              <a:path w="1511300" h="377825">
                <a:moveTo>
                  <a:pt x="755650" y="0"/>
                </a:moveTo>
                <a:lnTo>
                  <a:pt x="705430" y="6749"/>
                </a:lnTo>
                <a:lnTo>
                  <a:pt x="660303" y="25795"/>
                </a:lnTo>
                <a:lnTo>
                  <a:pt x="622069" y="55337"/>
                </a:lnTo>
                <a:lnTo>
                  <a:pt x="592530" y="93571"/>
                </a:lnTo>
                <a:lnTo>
                  <a:pt x="573485" y="138697"/>
                </a:lnTo>
                <a:lnTo>
                  <a:pt x="566737" y="188912"/>
                </a:lnTo>
                <a:lnTo>
                  <a:pt x="573485" y="239131"/>
                </a:lnTo>
                <a:lnTo>
                  <a:pt x="592530" y="284258"/>
                </a:lnTo>
                <a:lnTo>
                  <a:pt x="622069" y="322492"/>
                </a:lnTo>
                <a:lnTo>
                  <a:pt x="660303" y="352032"/>
                </a:lnTo>
                <a:lnTo>
                  <a:pt x="705430" y="371076"/>
                </a:lnTo>
                <a:lnTo>
                  <a:pt x="755650" y="377825"/>
                </a:lnTo>
                <a:lnTo>
                  <a:pt x="805869" y="371076"/>
                </a:lnTo>
                <a:lnTo>
                  <a:pt x="850996" y="352032"/>
                </a:lnTo>
                <a:lnTo>
                  <a:pt x="889230" y="322492"/>
                </a:lnTo>
                <a:lnTo>
                  <a:pt x="918769" y="284258"/>
                </a:lnTo>
                <a:lnTo>
                  <a:pt x="937814" y="239131"/>
                </a:lnTo>
                <a:lnTo>
                  <a:pt x="944562" y="188912"/>
                </a:lnTo>
                <a:lnTo>
                  <a:pt x="937814" y="138697"/>
                </a:lnTo>
                <a:lnTo>
                  <a:pt x="918769" y="93571"/>
                </a:lnTo>
                <a:lnTo>
                  <a:pt x="889230" y="55337"/>
                </a:lnTo>
                <a:lnTo>
                  <a:pt x="850996" y="25795"/>
                </a:lnTo>
                <a:lnTo>
                  <a:pt x="805869" y="6749"/>
                </a:lnTo>
                <a:lnTo>
                  <a:pt x="755650" y="0"/>
                </a:lnTo>
                <a:close/>
              </a:path>
              <a:path w="1511300" h="377825">
                <a:moveTo>
                  <a:pt x="188912" y="0"/>
                </a:moveTo>
                <a:lnTo>
                  <a:pt x="138688" y="6749"/>
                </a:lnTo>
                <a:lnTo>
                  <a:pt x="93560" y="25795"/>
                </a:lnTo>
                <a:lnTo>
                  <a:pt x="55327" y="55337"/>
                </a:lnTo>
                <a:lnTo>
                  <a:pt x="25789" y="93571"/>
                </a:lnTo>
                <a:lnTo>
                  <a:pt x="6747" y="138697"/>
                </a:lnTo>
                <a:lnTo>
                  <a:pt x="0" y="188912"/>
                </a:lnTo>
                <a:lnTo>
                  <a:pt x="6747" y="239131"/>
                </a:lnTo>
                <a:lnTo>
                  <a:pt x="25789" y="284258"/>
                </a:lnTo>
                <a:lnTo>
                  <a:pt x="55327" y="322492"/>
                </a:lnTo>
                <a:lnTo>
                  <a:pt x="93560" y="352032"/>
                </a:lnTo>
                <a:lnTo>
                  <a:pt x="138688" y="371076"/>
                </a:lnTo>
                <a:lnTo>
                  <a:pt x="188912" y="377825"/>
                </a:lnTo>
                <a:lnTo>
                  <a:pt x="239127" y="371076"/>
                </a:lnTo>
                <a:lnTo>
                  <a:pt x="284253" y="352032"/>
                </a:lnTo>
                <a:lnTo>
                  <a:pt x="322487" y="322492"/>
                </a:lnTo>
                <a:lnTo>
                  <a:pt x="352029" y="284258"/>
                </a:lnTo>
                <a:lnTo>
                  <a:pt x="371075" y="239131"/>
                </a:lnTo>
                <a:lnTo>
                  <a:pt x="377825" y="188912"/>
                </a:lnTo>
                <a:lnTo>
                  <a:pt x="371075" y="138697"/>
                </a:lnTo>
                <a:lnTo>
                  <a:pt x="352029" y="93571"/>
                </a:lnTo>
                <a:lnTo>
                  <a:pt x="322487" y="55337"/>
                </a:lnTo>
                <a:lnTo>
                  <a:pt x="284253" y="25795"/>
                </a:lnTo>
                <a:lnTo>
                  <a:pt x="239127" y="6749"/>
                </a:lnTo>
                <a:lnTo>
                  <a:pt x="188912" y="0"/>
                </a:lnTo>
                <a:close/>
              </a:path>
            </a:pathLst>
          </a:custGeom>
          <a:solidFill>
            <a:srgbClr val="009D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CaixaDeTexto 9"/>
          <p:cNvSpPr txBox="1"/>
          <p:nvPr/>
        </p:nvSpPr>
        <p:spPr>
          <a:xfrm>
            <a:off x="1752600" y="754775"/>
            <a:ext cx="93987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Desafios</a:t>
            </a:r>
            <a:r>
              <a:rPr lang="en-GB" sz="72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para o </a:t>
            </a:r>
            <a:r>
              <a:rPr lang="en-GB" sz="7200" baseline="30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Desenvolvimento</a:t>
            </a:r>
            <a:endParaRPr lang="en-GB" sz="7200" baseline="30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5163800" y="10236200"/>
            <a:ext cx="2641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http://capitalnews.com.br</a:t>
            </a:r>
            <a:endParaRPr lang="pt-BR" dirty="0"/>
          </a:p>
        </p:txBody>
      </p:sp>
      <p:pic>
        <p:nvPicPr>
          <p:cNvPr id="72706" name="Picture 2" descr="G:\Reunião BID\53964c31476d14d92324155d397f33e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91800" y="5359400"/>
            <a:ext cx="7391400" cy="49199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6150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9"/>
            <a:ext cx="19050000" cy="2529839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3792200" y="534669"/>
            <a:ext cx="4001007" cy="838691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algn="r"/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Agricultura </a:t>
            </a:r>
            <a:r>
              <a:rPr lang="pt-BR" sz="2600" b="1" dirty="0" err="1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Sustent</a:t>
            </a:r>
            <a:r>
              <a:rPr lang="en-US" sz="2600" b="1" dirty="0" err="1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ável</a:t>
            </a:r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b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pt-BR" sz="2600" b="1" dirty="0" smtClean="0">
                <a:solidFill>
                  <a:srgbClr val="009DC5"/>
                </a:solidFill>
                <a:latin typeface="Arial" charset="0"/>
                <a:ea typeface="Arial" charset="0"/>
                <a:cs typeface="Arial" charset="0"/>
              </a:rPr>
              <a:t>Bioma Pantanal</a:t>
            </a:r>
            <a:endParaRPr lang="pt-BR" sz="2600" b="1" dirty="0">
              <a:solidFill>
                <a:srgbClr val="009DC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92300" y="4257040"/>
            <a:ext cx="8373109" cy="73096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5000"/>
              </a:lnSpc>
              <a:spcBef>
                <a:spcPts val="700"/>
              </a:spcBef>
            </a:pPr>
            <a:r>
              <a:rPr lang="pt-BR" sz="4600" dirty="0" smtClean="0">
                <a:latin typeface="Arial" charset="0"/>
                <a:cs typeface="Arial" charset="0"/>
              </a:rPr>
              <a:t>Pecuária</a:t>
            </a:r>
            <a:endParaRPr sz="4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1891" y="5543817"/>
            <a:ext cx="6925309" cy="609910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A </a:t>
            </a:r>
            <a:r>
              <a:rPr lang="pt-BR" sz="3400" spc="185" dirty="0">
                <a:solidFill>
                  <a:srgbClr val="312783"/>
                </a:solidFill>
                <a:latin typeface="Arial"/>
                <a:cs typeface="Arial"/>
              </a:rPr>
              <a:t>pecuária vem se modificando em sua estrutura fundiária e cultural (divisão e vendas de terra, mudança de negócio de base familiar para empresarial). </a:t>
            </a:r>
            <a:endParaRPr lang="pt-BR" sz="3400" spc="185" dirty="0" smtClean="0">
              <a:solidFill>
                <a:srgbClr val="312783"/>
              </a:solidFill>
              <a:latin typeface="Arial"/>
              <a:cs typeface="Arial"/>
            </a:endParaRP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endParaRPr lang="pt-BR" sz="3400" spc="185" dirty="0">
              <a:solidFill>
                <a:srgbClr val="312783"/>
              </a:solidFill>
              <a:latin typeface="Arial"/>
              <a:cs typeface="Arial"/>
            </a:endParaRP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A </a:t>
            </a:r>
            <a:r>
              <a:rPr lang="pt-BR" sz="3400" spc="185" dirty="0">
                <a:solidFill>
                  <a:srgbClr val="312783"/>
                </a:solidFill>
                <a:latin typeface="Arial"/>
                <a:cs typeface="Arial"/>
              </a:rPr>
              <a:t>atividade vem </a:t>
            </a: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apresentando necessidade de intensificação em </a:t>
            </a:r>
            <a:r>
              <a:rPr lang="pt-BR" sz="3400" spc="185" dirty="0">
                <a:solidFill>
                  <a:srgbClr val="312783"/>
                </a:solidFill>
                <a:latin typeface="Arial"/>
                <a:cs typeface="Arial"/>
              </a:rPr>
              <a:t>diferentes graus, buscando aumentar a </a:t>
            </a:r>
            <a:r>
              <a:rPr lang="pt-BR" sz="3400" spc="185" dirty="0" smtClean="0">
                <a:solidFill>
                  <a:srgbClr val="312783"/>
                </a:solidFill>
                <a:latin typeface="Arial"/>
                <a:cs typeface="Arial"/>
              </a:rPr>
              <a:t>produtividade, qualidade </a:t>
            </a:r>
            <a:r>
              <a:rPr lang="pt-BR" sz="3400" spc="185" dirty="0">
                <a:solidFill>
                  <a:srgbClr val="312783"/>
                </a:solidFill>
                <a:latin typeface="Arial"/>
                <a:cs typeface="Arial"/>
              </a:rPr>
              <a:t>e a lucratividade. </a:t>
            </a:r>
            <a:endParaRPr lang="pt-BR" sz="3400" spc="185" dirty="0" smtClean="0">
              <a:solidFill>
                <a:srgbClr val="312783"/>
              </a:solidFill>
              <a:latin typeface="Arial"/>
              <a:cs typeface="Arial"/>
            </a:endParaRPr>
          </a:p>
          <a:p>
            <a:pPr marL="12700" marR="5080" algn="just">
              <a:lnSpc>
                <a:spcPts val="3800"/>
              </a:lnSpc>
              <a:spcBef>
                <a:spcPts val="459"/>
              </a:spcBef>
            </a:pPr>
            <a:endParaRPr lang="pt-BR" sz="3400" spc="185" dirty="0">
              <a:solidFill>
                <a:srgbClr val="312783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05000" y="3432175"/>
            <a:ext cx="1511300" cy="377825"/>
          </a:xfrm>
          <a:custGeom>
            <a:avLst/>
            <a:gdLst/>
            <a:ahLst/>
            <a:cxnLst/>
            <a:rect l="l" t="t" r="r" b="b"/>
            <a:pathLst>
              <a:path w="1511300" h="377825">
                <a:moveTo>
                  <a:pt x="1322387" y="0"/>
                </a:moveTo>
                <a:lnTo>
                  <a:pt x="1272172" y="6749"/>
                </a:lnTo>
                <a:lnTo>
                  <a:pt x="1227046" y="25795"/>
                </a:lnTo>
                <a:lnTo>
                  <a:pt x="1188812" y="55337"/>
                </a:lnTo>
                <a:lnTo>
                  <a:pt x="1159270" y="93571"/>
                </a:lnTo>
                <a:lnTo>
                  <a:pt x="1140224" y="138697"/>
                </a:lnTo>
                <a:lnTo>
                  <a:pt x="1133475" y="188912"/>
                </a:lnTo>
                <a:lnTo>
                  <a:pt x="1140224" y="239131"/>
                </a:lnTo>
                <a:lnTo>
                  <a:pt x="1159270" y="284258"/>
                </a:lnTo>
                <a:lnTo>
                  <a:pt x="1188812" y="322492"/>
                </a:lnTo>
                <a:lnTo>
                  <a:pt x="1227046" y="352032"/>
                </a:lnTo>
                <a:lnTo>
                  <a:pt x="1272172" y="371076"/>
                </a:lnTo>
                <a:lnTo>
                  <a:pt x="1322387" y="377825"/>
                </a:lnTo>
                <a:lnTo>
                  <a:pt x="1372611" y="371076"/>
                </a:lnTo>
                <a:lnTo>
                  <a:pt x="1417739" y="352032"/>
                </a:lnTo>
                <a:lnTo>
                  <a:pt x="1455972" y="322492"/>
                </a:lnTo>
                <a:lnTo>
                  <a:pt x="1485510" y="284258"/>
                </a:lnTo>
                <a:lnTo>
                  <a:pt x="1504552" y="239131"/>
                </a:lnTo>
                <a:lnTo>
                  <a:pt x="1511300" y="188912"/>
                </a:lnTo>
                <a:lnTo>
                  <a:pt x="1504552" y="138697"/>
                </a:lnTo>
                <a:lnTo>
                  <a:pt x="1485510" y="93571"/>
                </a:lnTo>
                <a:lnTo>
                  <a:pt x="1455972" y="55337"/>
                </a:lnTo>
                <a:lnTo>
                  <a:pt x="1417739" y="25795"/>
                </a:lnTo>
                <a:lnTo>
                  <a:pt x="1372611" y="6749"/>
                </a:lnTo>
                <a:lnTo>
                  <a:pt x="1322387" y="0"/>
                </a:lnTo>
                <a:close/>
              </a:path>
              <a:path w="1511300" h="377825">
                <a:moveTo>
                  <a:pt x="755650" y="0"/>
                </a:moveTo>
                <a:lnTo>
                  <a:pt x="705430" y="6749"/>
                </a:lnTo>
                <a:lnTo>
                  <a:pt x="660303" y="25795"/>
                </a:lnTo>
                <a:lnTo>
                  <a:pt x="622069" y="55337"/>
                </a:lnTo>
                <a:lnTo>
                  <a:pt x="592530" y="93571"/>
                </a:lnTo>
                <a:lnTo>
                  <a:pt x="573485" y="138697"/>
                </a:lnTo>
                <a:lnTo>
                  <a:pt x="566737" y="188912"/>
                </a:lnTo>
                <a:lnTo>
                  <a:pt x="573485" y="239131"/>
                </a:lnTo>
                <a:lnTo>
                  <a:pt x="592530" y="284258"/>
                </a:lnTo>
                <a:lnTo>
                  <a:pt x="622069" y="322492"/>
                </a:lnTo>
                <a:lnTo>
                  <a:pt x="660303" y="352032"/>
                </a:lnTo>
                <a:lnTo>
                  <a:pt x="705430" y="371076"/>
                </a:lnTo>
                <a:lnTo>
                  <a:pt x="755650" y="377825"/>
                </a:lnTo>
                <a:lnTo>
                  <a:pt x="805869" y="371076"/>
                </a:lnTo>
                <a:lnTo>
                  <a:pt x="850996" y="352032"/>
                </a:lnTo>
                <a:lnTo>
                  <a:pt x="889230" y="322492"/>
                </a:lnTo>
                <a:lnTo>
                  <a:pt x="918769" y="284258"/>
                </a:lnTo>
                <a:lnTo>
                  <a:pt x="937814" y="239131"/>
                </a:lnTo>
                <a:lnTo>
                  <a:pt x="944562" y="188912"/>
                </a:lnTo>
                <a:lnTo>
                  <a:pt x="937814" y="138697"/>
                </a:lnTo>
                <a:lnTo>
                  <a:pt x="918769" y="93571"/>
                </a:lnTo>
                <a:lnTo>
                  <a:pt x="889230" y="55337"/>
                </a:lnTo>
                <a:lnTo>
                  <a:pt x="850996" y="25795"/>
                </a:lnTo>
                <a:lnTo>
                  <a:pt x="805869" y="6749"/>
                </a:lnTo>
                <a:lnTo>
                  <a:pt x="755650" y="0"/>
                </a:lnTo>
                <a:close/>
              </a:path>
              <a:path w="1511300" h="377825">
                <a:moveTo>
                  <a:pt x="188912" y="0"/>
                </a:moveTo>
                <a:lnTo>
                  <a:pt x="138688" y="6749"/>
                </a:lnTo>
                <a:lnTo>
                  <a:pt x="93560" y="25795"/>
                </a:lnTo>
                <a:lnTo>
                  <a:pt x="55327" y="55337"/>
                </a:lnTo>
                <a:lnTo>
                  <a:pt x="25789" y="93571"/>
                </a:lnTo>
                <a:lnTo>
                  <a:pt x="6747" y="138697"/>
                </a:lnTo>
                <a:lnTo>
                  <a:pt x="0" y="188912"/>
                </a:lnTo>
                <a:lnTo>
                  <a:pt x="6747" y="239131"/>
                </a:lnTo>
                <a:lnTo>
                  <a:pt x="25789" y="284258"/>
                </a:lnTo>
                <a:lnTo>
                  <a:pt x="55327" y="322492"/>
                </a:lnTo>
                <a:lnTo>
                  <a:pt x="93560" y="352032"/>
                </a:lnTo>
                <a:lnTo>
                  <a:pt x="138688" y="371076"/>
                </a:lnTo>
                <a:lnTo>
                  <a:pt x="188912" y="377825"/>
                </a:lnTo>
                <a:lnTo>
                  <a:pt x="239127" y="371076"/>
                </a:lnTo>
                <a:lnTo>
                  <a:pt x="284253" y="352032"/>
                </a:lnTo>
                <a:lnTo>
                  <a:pt x="322487" y="322492"/>
                </a:lnTo>
                <a:lnTo>
                  <a:pt x="352029" y="284258"/>
                </a:lnTo>
                <a:lnTo>
                  <a:pt x="371075" y="239131"/>
                </a:lnTo>
                <a:lnTo>
                  <a:pt x="377825" y="188912"/>
                </a:lnTo>
                <a:lnTo>
                  <a:pt x="371075" y="138697"/>
                </a:lnTo>
                <a:lnTo>
                  <a:pt x="352029" y="93571"/>
                </a:lnTo>
                <a:lnTo>
                  <a:pt x="322487" y="55337"/>
                </a:lnTo>
                <a:lnTo>
                  <a:pt x="284253" y="25795"/>
                </a:lnTo>
                <a:lnTo>
                  <a:pt x="239127" y="6749"/>
                </a:lnTo>
                <a:lnTo>
                  <a:pt x="188912" y="0"/>
                </a:lnTo>
                <a:close/>
              </a:path>
            </a:pathLst>
          </a:custGeom>
          <a:solidFill>
            <a:srgbClr val="009D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CaixaDeTexto 9"/>
          <p:cNvSpPr txBox="1"/>
          <p:nvPr/>
        </p:nvSpPr>
        <p:spPr>
          <a:xfrm>
            <a:off x="1752600" y="754775"/>
            <a:ext cx="93987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baseline="30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Desafios</a:t>
            </a:r>
            <a:r>
              <a:rPr lang="en-GB" sz="7200" baseline="30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para o </a:t>
            </a:r>
            <a:r>
              <a:rPr lang="en-GB" sz="7200" baseline="30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Desenvolvimento</a:t>
            </a:r>
            <a:endParaRPr lang="en-GB" sz="7200" baseline="30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9938" name="AutoShape 2" descr="Image result for desmama precoce pantan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9939" name="Picture 3" descr="G:\Reunião BID\5303d897c991abc258c8cf3161ea4345_853x4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0600" y="5664200"/>
            <a:ext cx="9873616" cy="556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5519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572</TotalTime>
  <Words>1959</Words>
  <Application>Microsoft Office PowerPoint</Application>
  <PresentationFormat>Personalizar</PresentationFormat>
  <Paragraphs>279</Paragraphs>
  <Slides>37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38" baseType="lpstr">
      <vt:lpstr>Office Theme</vt:lpstr>
      <vt:lpstr>Slide 1</vt:lpstr>
      <vt:lpstr>Pantanal</vt:lpstr>
      <vt:lpstr>Pantanal</vt:lpstr>
      <vt:lpstr>Pantanal</vt:lpstr>
      <vt:lpstr>Pantanal</vt:lpstr>
      <vt:lpstr>Pantanal</vt:lpstr>
      <vt:lpstr>Pecuária</vt:lpstr>
      <vt:lpstr>Pecuária</vt:lpstr>
      <vt:lpstr>Pecuária</vt:lpstr>
      <vt:lpstr>Pecuária</vt:lpstr>
      <vt:lpstr>Pecuária</vt:lpstr>
      <vt:lpstr>Pecuária</vt:lpstr>
      <vt:lpstr>Pecuária</vt:lpstr>
      <vt:lpstr> Pecuária</vt:lpstr>
      <vt:lpstr>Pecuária</vt:lpstr>
      <vt:lpstr>Turismo </vt:lpstr>
      <vt:lpstr>Turismo </vt:lpstr>
      <vt:lpstr>Turismo </vt:lpstr>
      <vt:lpstr>Turismo </vt:lpstr>
      <vt:lpstr>Agricultura Familiar</vt:lpstr>
      <vt:lpstr>Agricultura Familiar</vt:lpstr>
      <vt:lpstr>Agricultura Familiar</vt:lpstr>
      <vt:lpstr>Agricultura Familiar</vt:lpstr>
      <vt:lpstr>Agricultura Familiar</vt:lpstr>
      <vt:lpstr>Pesca</vt:lpstr>
      <vt:lpstr>Pesca</vt:lpstr>
      <vt:lpstr>Pesca</vt:lpstr>
      <vt:lpstr>Aquicultura</vt:lpstr>
      <vt:lpstr>Apicultura</vt:lpstr>
      <vt:lpstr>Apicultura</vt:lpstr>
      <vt:lpstr>Apicultura</vt:lpstr>
      <vt:lpstr>Apicultura</vt:lpstr>
      <vt:lpstr>Biodiversidade</vt:lpstr>
      <vt:lpstr>Biodiversidade</vt:lpstr>
      <vt:lpstr>Biodiversidade</vt:lpstr>
      <vt:lpstr>Slide 36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Ipicidera diti sus a  niet que nullore</dc:title>
  <dc:creator>Virginia Gomes de Caldas Nogueira</dc:creator>
  <cp:lastModifiedBy>NB</cp:lastModifiedBy>
  <cp:revision>87</cp:revision>
  <dcterms:created xsi:type="dcterms:W3CDTF">2017-11-21T18:52:39Z</dcterms:created>
  <dcterms:modified xsi:type="dcterms:W3CDTF">2018-06-09T17:06:46Z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2017-11-21T00:00:00Z</vt:filetime>
  </property>
  <property fmtid="{D5CDD505-2E9C-101B-9397-08002B2CF9AE}" pid="3" name="Creator">
    <vt:lpwstr>Adobe InDesign CC 13.0 (Macintosh)</vt:lpwstr>
  </property>
  <property fmtid="{D5CDD505-2E9C-101B-9397-08002B2CF9AE}" pid="4" name="LastSaved">
    <vt:filetime>2017-11-21T00:00:00Z</vt:filetime>
  </property>
</Properties>
</file>