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6" r:id="rId2"/>
    <p:sldId id="299" r:id="rId3"/>
    <p:sldId id="300" r:id="rId4"/>
    <p:sldId id="301" r:id="rId5"/>
    <p:sldId id="365" r:id="rId6"/>
    <p:sldId id="314" r:id="rId7"/>
    <p:sldId id="364" r:id="rId8"/>
    <p:sldId id="309" r:id="rId9"/>
    <p:sldId id="344" r:id="rId10"/>
    <p:sldId id="347" r:id="rId11"/>
    <p:sldId id="322" r:id="rId12"/>
    <p:sldId id="321" r:id="rId13"/>
    <p:sldId id="330" r:id="rId14"/>
    <p:sldId id="331" r:id="rId15"/>
    <p:sldId id="327" r:id="rId16"/>
    <p:sldId id="319" r:id="rId17"/>
    <p:sldId id="332" r:id="rId18"/>
    <p:sldId id="333" r:id="rId19"/>
    <p:sldId id="324" r:id="rId20"/>
    <p:sldId id="328" r:id="rId21"/>
    <p:sldId id="336" r:id="rId22"/>
    <p:sldId id="310" r:id="rId23"/>
    <p:sldId id="311" r:id="rId24"/>
    <p:sldId id="257" r:id="rId25"/>
    <p:sldId id="296" r:id="rId26"/>
    <p:sldId id="258" r:id="rId27"/>
    <p:sldId id="349" r:id="rId28"/>
    <p:sldId id="350" r:id="rId29"/>
    <p:sldId id="313" r:id="rId30"/>
    <p:sldId id="284" r:id="rId31"/>
    <p:sldId id="282" r:id="rId32"/>
    <p:sldId id="283" r:id="rId33"/>
    <p:sldId id="339" r:id="rId34"/>
    <p:sldId id="338" r:id="rId35"/>
    <p:sldId id="293" r:id="rId36"/>
    <p:sldId id="337" r:id="rId37"/>
    <p:sldId id="267" r:id="rId38"/>
    <p:sldId id="340" r:id="rId39"/>
    <p:sldId id="341" r:id="rId40"/>
    <p:sldId id="268" r:id="rId41"/>
    <p:sldId id="269" r:id="rId42"/>
    <p:sldId id="352" r:id="rId43"/>
    <p:sldId id="353" r:id="rId44"/>
    <p:sldId id="366" r:id="rId45"/>
    <p:sldId id="367" r:id="rId46"/>
    <p:sldId id="354" r:id="rId47"/>
    <p:sldId id="355" r:id="rId48"/>
    <p:sldId id="368" r:id="rId49"/>
    <p:sldId id="356" r:id="rId50"/>
    <p:sldId id="370" r:id="rId51"/>
    <p:sldId id="369" r:id="rId52"/>
    <p:sldId id="357" r:id="rId53"/>
    <p:sldId id="358" r:id="rId54"/>
    <p:sldId id="374" r:id="rId55"/>
    <p:sldId id="376" r:id="rId56"/>
    <p:sldId id="371" r:id="rId57"/>
    <p:sldId id="361" r:id="rId58"/>
    <p:sldId id="372" r:id="rId59"/>
    <p:sldId id="363" r:id="rId60"/>
    <p:sldId id="373" r:id="rId61"/>
    <p:sldId id="377" r:id="rId62"/>
    <p:sldId id="260" r:id="rId63"/>
  </p:sldIdLst>
  <p:sldSz cx="19050000" cy="12700000"/>
  <p:notesSz cx="19050000" cy="12700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uno Scarazatti" initials="BS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4"/>
    <p:restoredTop sz="99771" autoAdjust="0"/>
  </p:normalViewPr>
  <p:slideViewPr>
    <p:cSldViewPr>
      <p:cViewPr>
        <p:scale>
          <a:sx n="60" d="100"/>
          <a:sy n="60" d="100"/>
        </p:scale>
        <p:origin x="-1164" y="-19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23T09:23:34.646" idx="1">
    <p:pos x="11961" y="1412"/>
    <p:text>O balanço hídrico é de fundamental importância para o diagnóstico das bacias brasileiras, e é realizado por trecho de rio e por microbacia. O balanço hídrico quantitativo é a razão entre a vazão de retirada para os usos consuntivos e a disponibilidade hídrica (em rios sem regularização, representada pela vazão de estiagem, ou seja, aquela com permanência de 95%; em rios com regularização, a vazão regularizada somada ao incremento de vazão com permanência de 95%).
As faixas de classificação adotadas para este índice são as mesmas utilizadas pela European Environment Agency e Nações Unidas, que utilizam o índice de retirada de água (water exploitation index). As classificações adotadas (adequadas para o caso brasileiro) são as seguintes: &lt; 5% - excelente (pouca ou nenhuma atividade de gerenciamento é necessária); 5 a 10% - confortável (pode ocorrer necessidade de gerenciamento para solução de problemas locais de abastecimento); 10 a 20% - preocupante (a atividade de gerenciamento é indispensável, exigindo a realização de investimentos); 20 a 40% - crítica (exige-se intensa atividade de gerenciamento e grandes investimentos); &gt; 40% - muito crítica.
As demandas consuntivas de água consideradas no balanço hídrico são as industriais e de irrigação (atualizadas até 2014), a de abastecimento urbano e dessedentação animal (atualizadas até 2013). A disponibilidade hídrica foi atualizada em 2015 para algumas bacias hidrográficas do País e nos reservatórios de regularização.</p:text>
    <p:extLst>
      <p:ext uri="{C676402C-5697-4E1C-873F-D02D1690AC5C}">
        <p15:threadingInfo xmlns:p15="http://schemas.microsoft.com/office/powerpoint/2012/main" timeZoneBias="180"/>
      </p:ext>
    </p:extLst>
  </p:cm>
  <p:cm authorId="0" dt="2018-05-23T09:25:04.830" idx="2">
    <p:pos x="11961" y="1508"/>
    <p:text>http://metadados.ana.gov.br/geonetwork/srv/pt/main.home?uuid=35f247ac-b5c4-419e-9bdb-dcb20defb1f4</p:text>
    <p:extLst>
      <p:ext uri="{C676402C-5697-4E1C-873F-D02D1690AC5C}">
        <p15:threadingInfo xmlns:p15="http://schemas.microsoft.com/office/powerpoint/2012/main" timeZoneBias="180">
          <p15:parentCm authorId="1" idx="1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8-05-23T09:24:22.597" idx="3">
    <p:pos x="11686" y="1419"/>
    <p:text>O balanço hídrico é de fundamental importância para o diagnóstico das bacias brasileiras, e é realizado por trecho de rio e por microbacia. O balanço quantitativo é a relação entre as demandas consuntivas estimadas (vazões de retirada) e a disponibilidade hídrica. Já o balanço qualitativo considera a capacidade de assimilação de cargas orgânicas domésticas pelos corpos d'água. O balanço quali-quantitativo é uma análise integrada da criticidade sob o ponto de vista qualitativo e quantitativo.
Finalidade 	Disponibilizar informações geoespaciais sobre o panorama dos recursos hídricos no Brasil.</p:text>
    <p:extLst>
      <p:ext uri="{C676402C-5697-4E1C-873F-D02D1690AC5C}">
        <p15:threadingInfo xmlns:p15="http://schemas.microsoft.com/office/powerpoint/2012/main" timeZoneBias="180"/>
      </p:ext>
    </p:extLst>
  </p:cm>
  <p:cm authorId="0" dt="2018-05-23T09:24:53.176" idx="4">
    <p:pos x="11686" y="1515"/>
    <p:text>http://metadados.ana.gov.br/geonetwork/srv/pt/main.home?uuid=33722737-dc4a-466f-a2f4-d4e16642acec</p:text>
    <p:extLst>
      <p:ext uri="{C676402C-5697-4E1C-873F-D02D1690AC5C}">
        <p15:threadingInfo xmlns:p15="http://schemas.microsoft.com/office/powerpoint/2012/main" timeZoneBias="180">
          <p15:parentCm authorId="1" idx="3"/>
        </p15:threadingInfo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73597D-72FB-4AD2-96ED-9F4DBF5D893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B323CC1-AD6D-47AA-A352-7D93A2874A8D}">
      <dgm:prSet phldrT="[Texto]"/>
      <dgm:spPr/>
      <dgm:t>
        <a:bodyPr/>
        <a:lstStyle/>
        <a:p>
          <a:pPr algn="ctr"/>
          <a:r>
            <a:rPr lang="pt-BR" b="1" dirty="0" smtClean="0"/>
            <a:t>Social</a:t>
          </a:r>
          <a:endParaRPr lang="pt-BR" b="1" dirty="0"/>
        </a:p>
      </dgm:t>
    </dgm:pt>
    <dgm:pt modelId="{982163BB-7428-4F2E-9360-FB86CC54AF78}" type="parTrans" cxnId="{6D0CFA87-2636-4ADA-9931-24DCF54DA5F1}">
      <dgm:prSet/>
      <dgm:spPr/>
      <dgm:t>
        <a:bodyPr/>
        <a:lstStyle/>
        <a:p>
          <a:pPr algn="ctr"/>
          <a:endParaRPr lang="pt-BR"/>
        </a:p>
      </dgm:t>
    </dgm:pt>
    <dgm:pt modelId="{38833228-CDE4-4BA8-A491-3D7127F18A38}" type="sibTrans" cxnId="{6D0CFA87-2636-4ADA-9931-24DCF54DA5F1}">
      <dgm:prSet/>
      <dgm:spPr>
        <a:ln w="38100"/>
      </dgm:spPr>
      <dgm:t>
        <a:bodyPr/>
        <a:lstStyle/>
        <a:p>
          <a:pPr algn="ctr"/>
          <a:endParaRPr lang="pt-BR"/>
        </a:p>
      </dgm:t>
    </dgm:pt>
    <dgm:pt modelId="{7359701F-55DD-462F-A325-B94254378297}">
      <dgm:prSet phldrT="[Texto]"/>
      <dgm:spPr/>
      <dgm:t>
        <a:bodyPr/>
        <a:lstStyle/>
        <a:p>
          <a:pPr algn="ctr"/>
          <a:r>
            <a:rPr lang="pt-BR" b="1" dirty="0" smtClean="0"/>
            <a:t>Ambiental</a:t>
          </a:r>
          <a:endParaRPr lang="pt-BR" b="1" dirty="0"/>
        </a:p>
      </dgm:t>
    </dgm:pt>
    <dgm:pt modelId="{816BAC54-4128-4CE9-952D-8BBE25DB7F61}" type="parTrans" cxnId="{DF10602C-2CD2-402D-99DD-E860F6D22481}">
      <dgm:prSet/>
      <dgm:spPr/>
      <dgm:t>
        <a:bodyPr/>
        <a:lstStyle/>
        <a:p>
          <a:pPr algn="ctr"/>
          <a:endParaRPr lang="pt-BR"/>
        </a:p>
      </dgm:t>
    </dgm:pt>
    <dgm:pt modelId="{AC25358B-832A-42BF-B617-BA358D7FDCB2}" type="sibTrans" cxnId="{DF10602C-2CD2-402D-99DD-E860F6D22481}">
      <dgm:prSet/>
      <dgm:spPr>
        <a:ln w="38100"/>
      </dgm:spPr>
      <dgm:t>
        <a:bodyPr/>
        <a:lstStyle/>
        <a:p>
          <a:pPr algn="ctr"/>
          <a:endParaRPr lang="pt-BR"/>
        </a:p>
      </dgm:t>
    </dgm:pt>
    <dgm:pt modelId="{9699947F-1491-471D-BFDD-F81F189F0FC5}">
      <dgm:prSet phldrT="[Texto]"/>
      <dgm:spPr/>
      <dgm:t>
        <a:bodyPr/>
        <a:lstStyle/>
        <a:p>
          <a:pPr algn="ctr"/>
          <a:r>
            <a:rPr lang="pt-BR" b="1" dirty="0" smtClean="0"/>
            <a:t>Econômica</a:t>
          </a:r>
          <a:endParaRPr lang="pt-BR" b="1" dirty="0"/>
        </a:p>
      </dgm:t>
    </dgm:pt>
    <dgm:pt modelId="{9B1599C2-952A-4E78-9E31-765EFA1D8758}" type="parTrans" cxnId="{2A8413E9-BAFC-4A4F-BCE5-C622722238EA}">
      <dgm:prSet/>
      <dgm:spPr/>
      <dgm:t>
        <a:bodyPr/>
        <a:lstStyle/>
        <a:p>
          <a:pPr algn="ctr"/>
          <a:endParaRPr lang="pt-BR"/>
        </a:p>
      </dgm:t>
    </dgm:pt>
    <dgm:pt modelId="{0EEC90C4-DE7E-49A7-B76A-592E1A241610}" type="sibTrans" cxnId="{2A8413E9-BAFC-4A4F-BCE5-C622722238EA}">
      <dgm:prSet/>
      <dgm:spPr>
        <a:ln w="38100"/>
      </dgm:spPr>
      <dgm:t>
        <a:bodyPr/>
        <a:lstStyle/>
        <a:p>
          <a:pPr algn="ctr"/>
          <a:endParaRPr lang="pt-BR"/>
        </a:p>
      </dgm:t>
    </dgm:pt>
    <dgm:pt modelId="{77EDECF9-F41A-412D-BA18-136C512B758D}" type="pres">
      <dgm:prSet presAssocID="{2B73597D-72FB-4AD2-96ED-9F4DBF5D893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6D3093D-099D-427B-BC63-106A245EDA42}" type="pres">
      <dgm:prSet presAssocID="{FB323CC1-AD6D-47AA-A352-7D93A2874A8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4E80B12-4810-4B78-B62E-F80311AC8209}" type="pres">
      <dgm:prSet presAssocID="{FB323CC1-AD6D-47AA-A352-7D93A2874A8D}" presName="spNode" presStyleCnt="0"/>
      <dgm:spPr/>
    </dgm:pt>
    <dgm:pt modelId="{59E634A4-0904-4E47-91FA-E46BF8F7686F}" type="pres">
      <dgm:prSet presAssocID="{38833228-CDE4-4BA8-A491-3D7127F18A38}" presName="sibTrans" presStyleLbl="sibTrans1D1" presStyleIdx="0" presStyleCnt="3"/>
      <dgm:spPr/>
      <dgm:t>
        <a:bodyPr/>
        <a:lstStyle/>
        <a:p>
          <a:endParaRPr lang="pt-BR"/>
        </a:p>
      </dgm:t>
    </dgm:pt>
    <dgm:pt modelId="{F0DB29A9-98F6-49A7-AA25-85691B015E08}" type="pres">
      <dgm:prSet presAssocID="{7359701F-55DD-462F-A325-B9425437829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BA92D42-1DEC-4E10-8808-FA3322B42D4F}" type="pres">
      <dgm:prSet presAssocID="{7359701F-55DD-462F-A325-B94254378297}" presName="spNode" presStyleCnt="0"/>
      <dgm:spPr/>
    </dgm:pt>
    <dgm:pt modelId="{7F61B770-5C2B-4775-AD53-A0964F741019}" type="pres">
      <dgm:prSet presAssocID="{AC25358B-832A-42BF-B617-BA358D7FDCB2}" presName="sibTrans" presStyleLbl="sibTrans1D1" presStyleIdx="1" presStyleCnt="3"/>
      <dgm:spPr/>
      <dgm:t>
        <a:bodyPr/>
        <a:lstStyle/>
        <a:p>
          <a:endParaRPr lang="pt-BR"/>
        </a:p>
      </dgm:t>
    </dgm:pt>
    <dgm:pt modelId="{9D785DDD-4160-4879-AA07-80E4F4DE1646}" type="pres">
      <dgm:prSet presAssocID="{9699947F-1491-471D-BFDD-F81F189F0FC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01B29D2-B18E-41E1-A68E-303155B21076}" type="pres">
      <dgm:prSet presAssocID="{9699947F-1491-471D-BFDD-F81F189F0FC5}" presName="spNode" presStyleCnt="0"/>
      <dgm:spPr/>
    </dgm:pt>
    <dgm:pt modelId="{8F3470BC-53D2-4147-A6E3-8DA3AF2C0806}" type="pres">
      <dgm:prSet presAssocID="{0EEC90C4-DE7E-49A7-B76A-592E1A241610}" presName="sibTrans" presStyleLbl="sibTrans1D1" presStyleIdx="2" presStyleCnt="3"/>
      <dgm:spPr/>
      <dgm:t>
        <a:bodyPr/>
        <a:lstStyle/>
        <a:p>
          <a:endParaRPr lang="pt-BR"/>
        </a:p>
      </dgm:t>
    </dgm:pt>
  </dgm:ptLst>
  <dgm:cxnLst>
    <dgm:cxn modelId="{2A8413E9-BAFC-4A4F-BCE5-C622722238EA}" srcId="{2B73597D-72FB-4AD2-96ED-9F4DBF5D8938}" destId="{9699947F-1491-471D-BFDD-F81F189F0FC5}" srcOrd="2" destOrd="0" parTransId="{9B1599C2-952A-4E78-9E31-765EFA1D8758}" sibTransId="{0EEC90C4-DE7E-49A7-B76A-592E1A241610}"/>
    <dgm:cxn modelId="{145EF6C6-DDB5-4BF7-8FEB-A403D61826DA}" type="presOf" srcId="{2B73597D-72FB-4AD2-96ED-9F4DBF5D8938}" destId="{77EDECF9-F41A-412D-BA18-136C512B758D}" srcOrd="0" destOrd="0" presId="urn:microsoft.com/office/officeart/2005/8/layout/cycle6"/>
    <dgm:cxn modelId="{6D0CFA87-2636-4ADA-9931-24DCF54DA5F1}" srcId="{2B73597D-72FB-4AD2-96ED-9F4DBF5D8938}" destId="{FB323CC1-AD6D-47AA-A352-7D93A2874A8D}" srcOrd="0" destOrd="0" parTransId="{982163BB-7428-4F2E-9360-FB86CC54AF78}" sibTransId="{38833228-CDE4-4BA8-A491-3D7127F18A38}"/>
    <dgm:cxn modelId="{64F2E767-3AF3-43F6-B85A-FE0882DE7D93}" type="presOf" srcId="{FB323CC1-AD6D-47AA-A352-7D93A2874A8D}" destId="{A6D3093D-099D-427B-BC63-106A245EDA42}" srcOrd="0" destOrd="0" presId="urn:microsoft.com/office/officeart/2005/8/layout/cycle6"/>
    <dgm:cxn modelId="{DF10602C-2CD2-402D-99DD-E860F6D22481}" srcId="{2B73597D-72FB-4AD2-96ED-9F4DBF5D8938}" destId="{7359701F-55DD-462F-A325-B94254378297}" srcOrd="1" destOrd="0" parTransId="{816BAC54-4128-4CE9-952D-8BBE25DB7F61}" sibTransId="{AC25358B-832A-42BF-B617-BA358D7FDCB2}"/>
    <dgm:cxn modelId="{B4FEEA8F-A8AE-4061-B7B0-5AED7A92F81D}" type="presOf" srcId="{0EEC90C4-DE7E-49A7-B76A-592E1A241610}" destId="{8F3470BC-53D2-4147-A6E3-8DA3AF2C0806}" srcOrd="0" destOrd="0" presId="urn:microsoft.com/office/officeart/2005/8/layout/cycle6"/>
    <dgm:cxn modelId="{8A910965-E05A-4F6E-99BE-1CA5F3878A1C}" type="presOf" srcId="{7359701F-55DD-462F-A325-B94254378297}" destId="{F0DB29A9-98F6-49A7-AA25-85691B015E08}" srcOrd="0" destOrd="0" presId="urn:microsoft.com/office/officeart/2005/8/layout/cycle6"/>
    <dgm:cxn modelId="{EA7E775A-AB1E-43BA-AEE5-AF3B72A927B1}" type="presOf" srcId="{AC25358B-832A-42BF-B617-BA358D7FDCB2}" destId="{7F61B770-5C2B-4775-AD53-A0964F741019}" srcOrd="0" destOrd="0" presId="urn:microsoft.com/office/officeart/2005/8/layout/cycle6"/>
    <dgm:cxn modelId="{201A6530-23D8-47AB-A63C-5C48B2D088FC}" type="presOf" srcId="{38833228-CDE4-4BA8-A491-3D7127F18A38}" destId="{59E634A4-0904-4E47-91FA-E46BF8F7686F}" srcOrd="0" destOrd="0" presId="urn:microsoft.com/office/officeart/2005/8/layout/cycle6"/>
    <dgm:cxn modelId="{CE80D130-4B2B-42D6-B6A6-354C480575F5}" type="presOf" srcId="{9699947F-1491-471D-BFDD-F81F189F0FC5}" destId="{9D785DDD-4160-4879-AA07-80E4F4DE1646}" srcOrd="0" destOrd="0" presId="urn:microsoft.com/office/officeart/2005/8/layout/cycle6"/>
    <dgm:cxn modelId="{6897FEA3-6979-4064-A40D-91AA7AC966CF}" type="presParOf" srcId="{77EDECF9-F41A-412D-BA18-136C512B758D}" destId="{A6D3093D-099D-427B-BC63-106A245EDA42}" srcOrd="0" destOrd="0" presId="urn:microsoft.com/office/officeart/2005/8/layout/cycle6"/>
    <dgm:cxn modelId="{9C0CADA2-D4D4-4E56-A065-B03A6B455844}" type="presParOf" srcId="{77EDECF9-F41A-412D-BA18-136C512B758D}" destId="{14E80B12-4810-4B78-B62E-F80311AC8209}" srcOrd="1" destOrd="0" presId="urn:microsoft.com/office/officeart/2005/8/layout/cycle6"/>
    <dgm:cxn modelId="{45020E05-6A0E-4C51-A6AE-89FADC432310}" type="presParOf" srcId="{77EDECF9-F41A-412D-BA18-136C512B758D}" destId="{59E634A4-0904-4E47-91FA-E46BF8F7686F}" srcOrd="2" destOrd="0" presId="urn:microsoft.com/office/officeart/2005/8/layout/cycle6"/>
    <dgm:cxn modelId="{58AADAB0-BE06-4959-BF28-0307E7F0B15D}" type="presParOf" srcId="{77EDECF9-F41A-412D-BA18-136C512B758D}" destId="{F0DB29A9-98F6-49A7-AA25-85691B015E08}" srcOrd="3" destOrd="0" presId="urn:microsoft.com/office/officeart/2005/8/layout/cycle6"/>
    <dgm:cxn modelId="{1DA8033B-8CA8-479A-8D31-4AB863FD80A2}" type="presParOf" srcId="{77EDECF9-F41A-412D-BA18-136C512B758D}" destId="{2BA92D42-1DEC-4E10-8808-FA3322B42D4F}" srcOrd="4" destOrd="0" presId="urn:microsoft.com/office/officeart/2005/8/layout/cycle6"/>
    <dgm:cxn modelId="{01B2FBD8-3456-4476-9F93-B2752A2CE667}" type="presParOf" srcId="{77EDECF9-F41A-412D-BA18-136C512B758D}" destId="{7F61B770-5C2B-4775-AD53-A0964F741019}" srcOrd="5" destOrd="0" presId="urn:microsoft.com/office/officeart/2005/8/layout/cycle6"/>
    <dgm:cxn modelId="{EC61C0E2-D351-4BC0-A51C-76D23914136D}" type="presParOf" srcId="{77EDECF9-F41A-412D-BA18-136C512B758D}" destId="{9D785DDD-4160-4879-AA07-80E4F4DE1646}" srcOrd="6" destOrd="0" presId="urn:microsoft.com/office/officeart/2005/8/layout/cycle6"/>
    <dgm:cxn modelId="{D6ABF357-5EFF-42E4-8F08-DFDC4A4B7998}" type="presParOf" srcId="{77EDECF9-F41A-412D-BA18-136C512B758D}" destId="{001B29D2-B18E-41E1-A68E-303155B21076}" srcOrd="7" destOrd="0" presId="urn:microsoft.com/office/officeart/2005/8/layout/cycle6"/>
    <dgm:cxn modelId="{58905D43-ECE2-4B3C-BED3-69F0F88488AC}" type="presParOf" srcId="{77EDECF9-F41A-412D-BA18-136C512B758D}" destId="{8F3470BC-53D2-4147-A6E3-8DA3AF2C0806}" srcOrd="8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3093D-099D-427B-BC63-106A245EDA42}">
      <dsp:nvSpPr>
        <dsp:cNvPr id="0" name=""/>
        <dsp:cNvSpPr/>
      </dsp:nvSpPr>
      <dsp:spPr>
        <a:xfrm>
          <a:off x="2871378" y="2552"/>
          <a:ext cx="2817043" cy="1831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 smtClean="0"/>
            <a:t>Social</a:t>
          </a:r>
          <a:endParaRPr lang="pt-BR" sz="4100" b="1" kern="1200" dirty="0"/>
        </a:p>
      </dsp:txBody>
      <dsp:txXfrm>
        <a:off x="2960764" y="91938"/>
        <a:ext cx="2638271" cy="1652306"/>
      </dsp:txXfrm>
    </dsp:sp>
    <dsp:sp modelId="{59E634A4-0904-4E47-91FA-E46BF8F7686F}">
      <dsp:nvSpPr>
        <dsp:cNvPr id="0" name=""/>
        <dsp:cNvSpPr/>
      </dsp:nvSpPr>
      <dsp:spPr>
        <a:xfrm>
          <a:off x="1840078" y="918091"/>
          <a:ext cx="4879643" cy="4879643"/>
        </a:xfrm>
        <a:custGeom>
          <a:avLst/>
          <a:gdLst/>
          <a:ahLst/>
          <a:cxnLst/>
          <a:rect l="0" t="0" r="0" b="0"/>
          <a:pathLst>
            <a:path>
              <a:moveTo>
                <a:pt x="3868761" y="462231"/>
              </a:moveTo>
              <a:arcTo wR="2439821" hR="2439821" stAng="18351036" swAng="3643586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DB29A9-98F6-49A7-AA25-85691B015E08}">
      <dsp:nvSpPr>
        <dsp:cNvPr id="0" name=""/>
        <dsp:cNvSpPr/>
      </dsp:nvSpPr>
      <dsp:spPr>
        <a:xfrm>
          <a:off x="4984325" y="3662285"/>
          <a:ext cx="2817043" cy="1831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 smtClean="0"/>
            <a:t>Ambiental</a:t>
          </a:r>
          <a:endParaRPr lang="pt-BR" sz="4100" b="1" kern="1200" dirty="0"/>
        </a:p>
      </dsp:txBody>
      <dsp:txXfrm>
        <a:off x="5073711" y="3751671"/>
        <a:ext cx="2638271" cy="1652306"/>
      </dsp:txXfrm>
    </dsp:sp>
    <dsp:sp modelId="{7F61B770-5C2B-4775-AD53-A0964F741019}">
      <dsp:nvSpPr>
        <dsp:cNvPr id="0" name=""/>
        <dsp:cNvSpPr/>
      </dsp:nvSpPr>
      <dsp:spPr>
        <a:xfrm>
          <a:off x="1840078" y="918091"/>
          <a:ext cx="4879643" cy="4879643"/>
        </a:xfrm>
        <a:custGeom>
          <a:avLst/>
          <a:gdLst/>
          <a:ahLst/>
          <a:cxnLst/>
          <a:rect l="0" t="0" r="0" b="0"/>
          <a:pathLst>
            <a:path>
              <a:moveTo>
                <a:pt x="3599187" y="4586587"/>
              </a:moveTo>
              <a:arcTo wR="2439821" hR="2439821" stAng="3697718" swAng="3404564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785DDD-4160-4879-AA07-80E4F4DE1646}">
      <dsp:nvSpPr>
        <dsp:cNvPr id="0" name=""/>
        <dsp:cNvSpPr/>
      </dsp:nvSpPr>
      <dsp:spPr>
        <a:xfrm>
          <a:off x="758430" y="3662285"/>
          <a:ext cx="2817043" cy="183107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4100" b="1" kern="1200" dirty="0" smtClean="0"/>
            <a:t>Econômica</a:t>
          </a:r>
          <a:endParaRPr lang="pt-BR" sz="4100" b="1" kern="1200" dirty="0"/>
        </a:p>
      </dsp:txBody>
      <dsp:txXfrm>
        <a:off x="847816" y="3751671"/>
        <a:ext cx="2638271" cy="1652306"/>
      </dsp:txXfrm>
    </dsp:sp>
    <dsp:sp modelId="{8F3470BC-53D2-4147-A6E3-8DA3AF2C0806}">
      <dsp:nvSpPr>
        <dsp:cNvPr id="0" name=""/>
        <dsp:cNvSpPr/>
      </dsp:nvSpPr>
      <dsp:spPr>
        <a:xfrm>
          <a:off x="1840078" y="918091"/>
          <a:ext cx="4879643" cy="4879643"/>
        </a:xfrm>
        <a:custGeom>
          <a:avLst/>
          <a:gdLst/>
          <a:ahLst/>
          <a:cxnLst/>
          <a:rect l="0" t="0" r="0" b="0"/>
          <a:pathLst>
            <a:path>
              <a:moveTo>
                <a:pt x="16057" y="2719276"/>
              </a:moveTo>
              <a:arcTo wR="2439821" hR="2439821" stAng="10405378" swAng="3643586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790238" y="0"/>
            <a:ext cx="8255000" cy="6365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3BCB5-B6FC-1349-91E4-5A17E5D837A5}" type="datetimeFigureOut">
              <a:rPr lang="pt-BR" smtClean="0"/>
              <a:t>24/05/2018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310313" y="1587500"/>
            <a:ext cx="6429375" cy="4286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905000" y="6111875"/>
            <a:ext cx="15240000" cy="50006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790238" y="12063413"/>
            <a:ext cx="8255000" cy="6365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C4064-B99F-F047-9501-F1255F282EA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671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C4064-B99F-F047-9501-F1255F282EA4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7612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8750" y="3937000"/>
            <a:ext cx="16192500" cy="2667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57500" y="7112000"/>
            <a:ext cx="13335000" cy="317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5250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810750" y="2921000"/>
            <a:ext cx="8286750" cy="8382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050000" cy="982218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9400" y="10160000"/>
            <a:ext cx="3558540" cy="12801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9050000" cy="2531110"/>
          </a:xfrm>
          <a:custGeom>
            <a:avLst/>
            <a:gdLst/>
            <a:ahLst/>
            <a:cxnLst/>
            <a:rect l="l" t="t" r="r" b="b"/>
            <a:pathLst>
              <a:path w="19050000" h="2531110">
                <a:moveTo>
                  <a:pt x="17774031" y="1905000"/>
                </a:moveTo>
                <a:lnTo>
                  <a:pt x="16941292" y="1905000"/>
                </a:lnTo>
                <a:lnTo>
                  <a:pt x="17357598" y="2531008"/>
                </a:lnTo>
                <a:lnTo>
                  <a:pt x="17774031" y="1905000"/>
                </a:lnTo>
                <a:close/>
              </a:path>
              <a:path w="19050000" h="2531110">
                <a:moveTo>
                  <a:pt x="19050000" y="0"/>
                </a:moveTo>
                <a:lnTo>
                  <a:pt x="0" y="0"/>
                </a:lnTo>
                <a:lnTo>
                  <a:pt x="0" y="1905000"/>
                </a:lnTo>
                <a:lnTo>
                  <a:pt x="19050000" y="1905000"/>
                </a:lnTo>
                <a:lnTo>
                  <a:pt x="19050000" y="0"/>
                </a:lnTo>
                <a:close/>
              </a:path>
            </a:pathLst>
          </a:custGeom>
          <a:solidFill>
            <a:srgbClr val="3127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92300" y="4279900"/>
            <a:ext cx="728472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cs typeface="Lucida Sans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92300" y="5976620"/>
            <a:ext cx="15265400" cy="3439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477000" y="11811000"/>
            <a:ext cx="60960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52500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5/24/2018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716001" y="11811000"/>
            <a:ext cx="4381500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9" name="CaixaDeTexto 8"/>
          <p:cNvSpPr txBox="1"/>
          <p:nvPr userDrawn="1"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 b="0" i="0">
          <a:latin typeface="Arial" charset="0"/>
          <a:ea typeface="Arial" charset="0"/>
          <a:cs typeface="Arial" charset="0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7.emf"/><Relationship Id="rId4" Type="http://schemas.openxmlformats.org/officeDocument/2006/relationships/package" Target="../embeddings/Microsoft_Excel_Worksheet1.xlsx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2700000" y="952500"/>
            <a:ext cx="2540000" cy="635000"/>
          </a:xfrm>
          <a:custGeom>
            <a:avLst/>
            <a:gdLst/>
            <a:ahLst/>
            <a:cxnLst/>
            <a:rect l="l" t="t" r="r" b="b"/>
            <a:pathLst>
              <a:path w="2540000" h="635000">
                <a:moveTo>
                  <a:pt x="2222500" y="0"/>
                </a:moveTo>
                <a:lnTo>
                  <a:pt x="2175585" y="3442"/>
                </a:lnTo>
                <a:lnTo>
                  <a:pt x="2130806" y="13442"/>
                </a:lnTo>
                <a:lnTo>
                  <a:pt x="2088656" y="29509"/>
                </a:lnTo>
                <a:lnTo>
                  <a:pt x="2049624" y="51150"/>
                </a:lnTo>
                <a:lnTo>
                  <a:pt x="2014202" y="77876"/>
                </a:lnTo>
                <a:lnTo>
                  <a:pt x="1982882" y="109195"/>
                </a:lnTo>
                <a:lnTo>
                  <a:pt x="1956154" y="144615"/>
                </a:lnTo>
                <a:lnTo>
                  <a:pt x="1934511" y="183645"/>
                </a:lnTo>
                <a:lnTo>
                  <a:pt x="1918443" y="225795"/>
                </a:lnTo>
                <a:lnTo>
                  <a:pt x="1908442" y="270572"/>
                </a:lnTo>
                <a:lnTo>
                  <a:pt x="1905000" y="317487"/>
                </a:lnTo>
                <a:lnTo>
                  <a:pt x="1908442" y="364405"/>
                </a:lnTo>
                <a:lnTo>
                  <a:pt x="1918443" y="409186"/>
                </a:lnTo>
                <a:lnTo>
                  <a:pt x="1934511" y="451338"/>
                </a:lnTo>
                <a:lnTo>
                  <a:pt x="1956154" y="490372"/>
                </a:lnTo>
                <a:lnTo>
                  <a:pt x="1982882" y="525795"/>
                </a:lnTo>
                <a:lnTo>
                  <a:pt x="2014202" y="557116"/>
                </a:lnTo>
                <a:lnTo>
                  <a:pt x="2049624" y="583844"/>
                </a:lnTo>
                <a:lnTo>
                  <a:pt x="2088656" y="605488"/>
                </a:lnTo>
                <a:lnTo>
                  <a:pt x="2130806" y="621556"/>
                </a:lnTo>
                <a:lnTo>
                  <a:pt x="2175585" y="631557"/>
                </a:lnTo>
                <a:lnTo>
                  <a:pt x="2222500" y="635000"/>
                </a:lnTo>
                <a:lnTo>
                  <a:pt x="2269420" y="631557"/>
                </a:lnTo>
                <a:lnTo>
                  <a:pt x="2314202" y="621556"/>
                </a:lnTo>
                <a:lnTo>
                  <a:pt x="2356354" y="605488"/>
                </a:lnTo>
                <a:lnTo>
                  <a:pt x="2395387" y="583844"/>
                </a:lnTo>
                <a:lnTo>
                  <a:pt x="2430807" y="557116"/>
                </a:lnTo>
                <a:lnTo>
                  <a:pt x="2462126" y="525795"/>
                </a:lnTo>
                <a:lnTo>
                  <a:pt x="2488851" y="490372"/>
                </a:lnTo>
                <a:lnTo>
                  <a:pt x="2510492" y="451338"/>
                </a:lnTo>
                <a:lnTo>
                  <a:pt x="2526558" y="409186"/>
                </a:lnTo>
                <a:lnTo>
                  <a:pt x="2536557" y="364405"/>
                </a:lnTo>
                <a:lnTo>
                  <a:pt x="2540000" y="317487"/>
                </a:lnTo>
                <a:lnTo>
                  <a:pt x="2536557" y="270572"/>
                </a:lnTo>
                <a:lnTo>
                  <a:pt x="2526558" y="225795"/>
                </a:lnTo>
                <a:lnTo>
                  <a:pt x="2510492" y="183645"/>
                </a:lnTo>
                <a:lnTo>
                  <a:pt x="2488851" y="144615"/>
                </a:lnTo>
                <a:lnTo>
                  <a:pt x="2462126" y="109195"/>
                </a:lnTo>
                <a:lnTo>
                  <a:pt x="2430807" y="77876"/>
                </a:lnTo>
                <a:lnTo>
                  <a:pt x="2395387" y="51150"/>
                </a:lnTo>
                <a:lnTo>
                  <a:pt x="2356354" y="29509"/>
                </a:lnTo>
                <a:lnTo>
                  <a:pt x="2314202" y="13442"/>
                </a:lnTo>
                <a:lnTo>
                  <a:pt x="2269420" y="3442"/>
                </a:lnTo>
                <a:lnTo>
                  <a:pt x="2222500" y="0"/>
                </a:lnTo>
                <a:close/>
              </a:path>
              <a:path w="2540000" h="635000">
                <a:moveTo>
                  <a:pt x="1270012" y="0"/>
                </a:moveTo>
                <a:lnTo>
                  <a:pt x="1223091" y="3442"/>
                </a:lnTo>
                <a:lnTo>
                  <a:pt x="1178308" y="13442"/>
                </a:lnTo>
                <a:lnTo>
                  <a:pt x="1136153" y="29509"/>
                </a:lnTo>
                <a:lnTo>
                  <a:pt x="1097118" y="51150"/>
                </a:lnTo>
                <a:lnTo>
                  <a:pt x="1061693" y="77876"/>
                </a:lnTo>
                <a:lnTo>
                  <a:pt x="1030371" y="109195"/>
                </a:lnTo>
                <a:lnTo>
                  <a:pt x="1003643" y="144615"/>
                </a:lnTo>
                <a:lnTo>
                  <a:pt x="981999" y="183645"/>
                </a:lnTo>
                <a:lnTo>
                  <a:pt x="965931" y="225795"/>
                </a:lnTo>
                <a:lnTo>
                  <a:pt x="955930" y="270572"/>
                </a:lnTo>
                <a:lnTo>
                  <a:pt x="952487" y="317487"/>
                </a:lnTo>
                <a:lnTo>
                  <a:pt x="955930" y="364405"/>
                </a:lnTo>
                <a:lnTo>
                  <a:pt x="965931" y="409186"/>
                </a:lnTo>
                <a:lnTo>
                  <a:pt x="981999" y="451338"/>
                </a:lnTo>
                <a:lnTo>
                  <a:pt x="1003643" y="490372"/>
                </a:lnTo>
                <a:lnTo>
                  <a:pt x="1030371" y="525795"/>
                </a:lnTo>
                <a:lnTo>
                  <a:pt x="1061693" y="557116"/>
                </a:lnTo>
                <a:lnTo>
                  <a:pt x="1097118" y="583844"/>
                </a:lnTo>
                <a:lnTo>
                  <a:pt x="1136153" y="605488"/>
                </a:lnTo>
                <a:lnTo>
                  <a:pt x="1178308" y="621556"/>
                </a:lnTo>
                <a:lnTo>
                  <a:pt x="1223091" y="631557"/>
                </a:lnTo>
                <a:lnTo>
                  <a:pt x="1270012" y="635000"/>
                </a:lnTo>
                <a:lnTo>
                  <a:pt x="1316927" y="631557"/>
                </a:lnTo>
                <a:lnTo>
                  <a:pt x="1361704" y="621556"/>
                </a:lnTo>
                <a:lnTo>
                  <a:pt x="1403854" y="605488"/>
                </a:lnTo>
                <a:lnTo>
                  <a:pt x="1442884" y="583844"/>
                </a:lnTo>
                <a:lnTo>
                  <a:pt x="1478304" y="557116"/>
                </a:lnTo>
                <a:lnTo>
                  <a:pt x="1509623" y="525795"/>
                </a:lnTo>
                <a:lnTo>
                  <a:pt x="1536349" y="490372"/>
                </a:lnTo>
                <a:lnTo>
                  <a:pt x="1557990" y="451338"/>
                </a:lnTo>
                <a:lnTo>
                  <a:pt x="1574057" y="409186"/>
                </a:lnTo>
                <a:lnTo>
                  <a:pt x="1584057" y="364405"/>
                </a:lnTo>
                <a:lnTo>
                  <a:pt x="1587500" y="317487"/>
                </a:lnTo>
                <a:lnTo>
                  <a:pt x="1584057" y="270572"/>
                </a:lnTo>
                <a:lnTo>
                  <a:pt x="1574057" y="225795"/>
                </a:lnTo>
                <a:lnTo>
                  <a:pt x="1557990" y="183645"/>
                </a:lnTo>
                <a:lnTo>
                  <a:pt x="1536349" y="144615"/>
                </a:lnTo>
                <a:lnTo>
                  <a:pt x="1509623" y="109195"/>
                </a:lnTo>
                <a:lnTo>
                  <a:pt x="1478304" y="77876"/>
                </a:lnTo>
                <a:lnTo>
                  <a:pt x="1442884" y="51150"/>
                </a:lnTo>
                <a:lnTo>
                  <a:pt x="1403854" y="29509"/>
                </a:lnTo>
                <a:lnTo>
                  <a:pt x="1361704" y="13442"/>
                </a:lnTo>
                <a:lnTo>
                  <a:pt x="1316927" y="3442"/>
                </a:lnTo>
                <a:lnTo>
                  <a:pt x="1270012" y="0"/>
                </a:lnTo>
                <a:close/>
              </a:path>
              <a:path w="2540000" h="635000">
                <a:moveTo>
                  <a:pt x="317500" y="0"/>
                </a:moveTo>
                <a:lnTo>
                  <a:pt x="270579" y="3442"/>
                </a:lnTo>
                <a:lnTo>
                  <a:pt x="225797" y="13442"/>
                </a:lnTo>
                <a:lnTo>
                  <a:pt x="183645" y="29509"/>
                </a:lnTo>
                <a:lnTo>
                  <a:pt x="144612" y="51150"/>
                </a:lnTo>
                <a:lnTo>
                  <a:pt x="109192" y="77876"/>
                </a:lnTo>
                <a:lnTo>
                  <a:pt x="77873" y="109195"/>
                </a:lnTo>
                <a:lnTo>
                  <a:pt x="51148" y="144615"/>
                </a:lnTo>
                <a:lnTo>
                  <a:pt x="29507" y="183645"/>
                </a:lnTo>
                <a:lnTo>
                  <a:pt x="13441" y="225795"/>
                </a:lnTo>
                <a:lnTo>
                  <a:pt x="3442" y="270572"/>
                </a:lnTo>
                <a:lnTo>
                  <a:pt x="0" y="317487"/>
                </a:lnTo>
                <a:lnTo>
                  <a:pt x="3442" y="364405"/>
                </a:lnTo>
                <a:lnTo>
                  <a:pt x="13441" y="409186"/>
                </a:lnTo>
                <a:lnTo>
                  <a:pt x="29507" y="451338"/>
                </a:lnTo>
                <a:lnTo>
                  <a:pt x="51148" y="490372"/>
                </a:lnTo>
                <a:lnTo>
                  <a:pt x="77873" y="525795"/>
                </a:lnTo>
                <a:lnTo>
                  <a:pt x="109192" y="557116"/>
                </a:lnTo>
                <a:lnTo>
                  <a:pt x="144612" y="583844"/>
                </a:lnTo>
                <a:lnTo>
                  <a:pt x="183645" y="605488"/>
                </a:lnTo>
                <a:lnTo>
                  <a:pt x="225797" y="621556"/>
                </a:lnTo>
                <a:lnTo>
                  <a:pt x="270579" y="631557"/>
                </a:lnTo>
                <a:lnTo>
                  <a:pt x="317500" y="635000"/>
                </a:lnTo>
                <a:lnTo>
                  <a:pt x="364414" y="631557"/>
                </a:lnTo>
                <a:lnTo>
                  <a:pt x="409193" y="621556"/>
                </a:lnTo>
                <a:lnTo>
                  <a:pt x="451343" y="605488"/>
                </a:lnTo>
                <a:lnTo>
                  <a:pt x="490375" y="583844"/>
                </a:lnTo>
                <a:lnTo>
                  <a:pt x="525797" y="557116"/>
                </a:lnTo>
                <a:lnTo>
                  <a:pt x="557117" y="525795"/>
                </a:lnTo>
                <a:lnTo>
                  <a:pt x="583845" y="490372"/>
                </a:lnTo>
                <a:lnTo>
                  <a:pt x="605488" y="451338"/>
                </a:lnTo>
                <a:lnTo>
                  <a:pt x="621556" y="409186"/>
                </a:lnTo>
                <a:lnTo>
                  <a:pt x="631557" y="364405"/>
                </a:lnTo>
                <a:lnTo>
                  <a:pt x="635000" y="317487"/>
                </a:lnTo>
                <a:lnTo>
                  <a:pt x="631557" y="270572"/>
                </a:lnTo>
                <a:lnTo>
                  <a:pt x="621556" y="225795"/>
                </a:lnTo>
                <a:lnTo>
                  <a:pt x="605488" y="183645"/>
                </a:lnTo>
                <a:lnTo>
                  <a:pt x="583845" y="144615"/>
                </a:lnTo>
                <a:lnTo>
                  <a:pt x="557117" y="109195"/>
                </a:lnTo>
                <a:lnTo>
                  <a:pt x="525797" y="77876"/>
                </a:lnTo>
                <a:lnTo>
                  <a:pt x="490375" y="51150"/>
                </a:lnTo>
                <a:lnTo>
                  <a:pt x="451343" y="29509"/>
                </a:lnTo>
                <a:lnTo>
                  <a:pt x="409193" y="13442"/>
                </a:lnTo>
                <a:lnTo>
                  <a:pt x="364414" y="3442"/>
                </a:lnTo>
                <a:lnTo>
                  <a:pt x="317500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7"/>
          <p:cNvSpPr txBox="1"/>
          <p:nvPr/>
        </p:nvSpPr>
        <p:spPr>
          <a:xfrm>
            <a:off x="3505200" y="2768599"/>
            <a:ext cx="11920719" cy="3498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6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166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endParaRPr lang="en-GB" sz="16600" baseline="30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r"/>
            <a:r>
              <a:rPr lang="en-GB" sz="166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166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object 2"/>
          <p:cNvSpPr txBox="1">
            <a:spLocks/>
          </p:cNvSpPr>
          <p:nvPr/>
        </p:nvSpPr>
        <p:spPr>
          <a:xfrm>
            <a:off x="3505200" y="6045200"/>
            <a:ext cx="11747766" cy="1751762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ea typeface="Arial" charset="0"/>
                <a:cs typeface="Lucida Sans"/>
              </a:defRPr>
            </a:lvl1pPr>
          </a:lstStyle>
          <a:p>
            <a:pPr algn="r"/>
            <a:r>
              <a:rPr lang="pt-BR" sz="5400" dirty="0" smtClean="0"/>
              <a:t>Agricultura </a:t>
            </a:r>
            <a:r>
              <a:rPr lang="pt-BR" sz="5400" dirty="0" err="1" smtClean="0"/>
              <a:t>Sustent</a:t>
            </a:r>
            <a:r>
              <a:rPr lang="en-US" sz="5400" dirty="0" err="1" smtClean="0"/>
              <a:t>ável</a:t>
            </a:r>
            <a:r>
              <a:rPr lang="pt-BR" sz="5400" dirty="0" smtClean="0"/>
              <a:t>:</a:t>
            </a:r>
          </a:p>
          <a:p>
            <a:pPr algn="r"/>
            <a:r>
              <a:rPr lang="pt-BR" sz="5400" dirty="0" smtClean="0"/>
              <a:t>Bioma Mata Atlântica</a:t>
            </a:r>
            <a:endParaRPr lang="pt-BR" sz="5400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10128157"/>
            <a:ext cx="3555233" cy="13332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8" name="Picture 4" descr="Folder-Alterado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821" y="-1912938"/>
            <a:ext cx="20031810" cy="1489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57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83058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PIB AGROPECUÁRIO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3" t="9361" r="31833" b="4212"/>
          <a:stretch/>
        </p:blipFill>
        <p:spPr bwMode="auto">
          <a:xfrm>
            <a:off x="304800" y="3530600"/>
            <a:ext cx="6444000" cy="88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13922" r="11039" b="10880"/>
          <a:stretch/>
        </p:blipFill>
        <p:spPr bwMode="auto">
          <a:xfrm>
            <a:off x="7391400" y="5204600"/>
            <a:ext cx="11268000" cy="55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388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5" t="7527" r="9383" b="5335"/>
          <a:stretch/>
        </p:blipFill>
        <p:spPr bwMode="auto">
          <a:xfrm>
            <a:off x="2286000" y="2132400"/>
            <a:ext cx="14135201" cy="1008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71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1" t="12068" r="4050" b="10239"/>
          <a:stretch/>
        </p:blipFill>
        <p:spPr bwMode="auto">
          <a:xfrm>
            <a:off x="642077" y="3438600"/>
            <a:ext cx="17874523" cy="862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5535001" y="12060535"/>
            <a:ext cx="8638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</a:t>
            </a:r>
            <a:r>
              <a:rPr lang="pt-BR" sz="2400" b="1" dirty="0"/>
              <a:t>2018 - https://www.embrapa.br/macrologistica)</a:t>
            </a:r>
          </a:p>
        </p:txBody>
      </p:sp>
      <p:sp>
        <p:nvSpPr>
          <p:cNvPr id="11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2933193" y="2387600"/>
            <a:ext cx="14973807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PRODUÇÃO AGRÍCOLA, PECUÁRIA E FLORESTAL</a:t>
            </a:r>
            <a:endParaRPr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6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t="8922" r="50531" b="3937"/>
          <a:stretch/>
        </p:blipFill>
        <p:spPr bwMode="auto">
          <a:xfrm>
            <a:off x="9601200" y="2235200"/>
            <a:ext cx="7366169" cy="98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3" t="8922" r="50361" b="3937"/>
          <a:stretch/>
        </p:blipFill>
        <p:spPr bwMode="auto">
          <a:xfrm>
            <a:off x="1447800" y="2235200"/>
            <a:ext cx="7444423" cy="986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772400" y="12212935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28600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(2000)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72128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(2016)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50367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8" t="10342" r="21773" b="6199"/>
          <a:stretch/>
        </p:blipFill>
        <p:spPr bwMode="auto">
          <a:xfrm>
            <a:off x="3096000" y="1944000"/>
            <a:ext cx="12668503" cy="10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2400" y="12212935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31926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t="8893" r="50526" b="4132"/>
          <a:stretch/>
        </p:blipFill>
        <p:spPr bwMode="auto">
          <a:xfrm>
            <a:off x="2057400" y="2235200"/>
            <a:ext cx="7344000" cy="97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885505" y="12141200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012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(2000)</a:t>
            </a:r>
            <a:endParaRPr lang="pt-BR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8917" r="50611" b="3937"/>
          <a:stretch/>
        </p:blipFill>
        <p:spPr bwMode="auto">
          <a:xfrm>
            <a:off x="9801000" y="2123996"/>
            <a:ext cx="7344000" cy="986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2890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(2016)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178454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9" t="9101" r="20821" b="4046"/>
          <a:stretch/>
        </p:blipFill>
        <p:spPr bwMode="auto">
          <a:xfrm>
            <a:off x="3962400" y="1977878"/>
            <a:ext cx="12649200" cy="10658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685800" y="11455400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8486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3" t="9061" r="50341" b="4086"/>
          <a:stretch/>
        </p:blipFill>
        <p:spPr bwMode="auto">
          <a:xfrm>
            <a:off x="1927800" y="1932200"/>
            <a:ext cx="7416000" cy="98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7885505" y="12065000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  <p:sp>
        <p:nvSpPr>
          <p:cNvPr id="9" name="CaixaDeTexto 8"/>
          <p:cNvSpPr txBox="1"/>
          <p:nvPr/>
        </p:nvSpPr>
        <p:spPr>
          <a:xfrm>
            <a:off x="6012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(2000)</a:t>
            </a:r>
            <a:endParaRPr lang="pt-BR" sz="2400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5" t="9151" r="50626" b="3707"/>
          <a:stretch/>
        </p:blipFill>
        <p:spPr bwMode="auto">
          <a:xfrm>
            <a:off x="9601200" y="1899472"/>
            <a:ext cx="7380000" cy="986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172890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(2016)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209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" t="13811" r="4439" b="21451"/>
          <a:stretch/>
        </p:blipFill>
        <p:spPr bwMode="auto">
          <a:xfrm>
            <a:off x="337563" y="3378200"/>
            <a:ext cx="18407637" cy="74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799905" y="11455400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27077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37993" y="2400027"/>
            <a:ext cx="17031207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algn="l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4600" dirty="0" smtClean="0">
                <a:latin typeface="Arial" charset="0"/>
                <a:cs typeface="Arial" charset="0"/>
              </a:rPr>
              <a:t>Brasileira e os Desafios da Mata Atlântica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0" y="5435600"/>
            <a:ext cx="18211800" cy="5932392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ctr">
              <a:lnSpc>
                <a:spcPts val="3800"/>
              </a:lnSpc>
              <a:spcBef>
                <a:spcPts val="459"/>
              </a:spcBef>
            </a:pPr>
            <a:r>
              <a:rPr lang="pt-BR" sz="3400" b="1" spc="185" dirty="0" smtClean="0">
                <a:solidFill>
                  <a:srgbClr val="312783"/>
                </a:solidFill>
                <a:latin typeface="Arial"/>
                <a:cs typeface="Arial"/>
              </a:rPr>
              <a:t>OBJETIVOS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4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400" b="1" spc="18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FOMENTAR A DISCUSSÃO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dos desafios dos sistemas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agroalimentares. </a:t>
            </a:r>
            <a:endParaRPr lang="pt-BR" sz="34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400" spc="185" dirty="0" smtClean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400" b="1" spc="18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SITUAR A AGRICULTURA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 com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o urbano e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demais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setores da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economia.</a:t>
            </a:r>
            <a:endParaRPr lang="pt-BR" sz="34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400" spc="185" dirty="0" smtClean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400" b="1" spc="18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APONTAR O POTENCIAL, PROBLEMAS E OPORTUNIDADES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para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a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agricultura.</a:t>
            </a:r>
            <a:endParaRPr lang="pt-BR" sz="34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400" spc="185" dirty="0" smtClean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400" b="1" spc="18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FOMENTAR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a indicação de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possíveis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estratégias e propostas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para </a:t>
            </a:r>
            <a:r>
              <a:rPr lang="pt-BR" sz="3400" b="1" spc="185" dirty="0" smtClean="0">
                <a:solidFill>
                  <a:srgbClr val="FF0000"/>
                </a:solidFill>
                <a:latin typeface="Arial"/>
                <a:cs typeface="Arial"/>
              </a:rPr>
              <a:t>IMPLEMENTAÇÃO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3400" spc="185" dirty="0">
                <a:solidFill>
                  <a:srgbClr val="312783"/>
                </a:solidFill>
                <a:latin typeface="Arial"/>
                <a:cs typeface="Arial"/>
              </a:rPr>
              <a:t>de </a:t>
            </a:r>
            <a:r>
              <a:rPr lang="pt-BR" sz="3400" b="1" spc="185" dirty="0" smtClean="0">
                <a:solidFill>
                  <a:srgbClr val="FF0000"/>
                </a:solidFill>
                <a:latin typeface="Arial"/>
                <a:cs typeface="Arial"/>
              </a:rPr>
              <a:t>POLITICAS PÚBLICAS</a:t>
            </a:r>
            <a:r>
              <a:rPr lang="pt-BR" sz="3400" b="1" spc="185" dirty="0" smtClean="0">
                <a:solidFill>
                  <a:schemeClr val="accent3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lang="pt-BR" sz="3400" spc="185" dirty="0" smtClean="0">
                <a:solidFill>
                  <a:srgbClr val="312783"/>
                </a:solidFill>
                <a:latin typeface="Arial"/>
                <a:cs typeface="Arial"/>
              </a:rPr>
              <a:t>nas dimensões social, econômica e ambiental.</a:t>
            </a:r>
            <a:endParaRPr lang="pt-BR" sz="3400" spc="185" dirty="0">
              <a:solidFill>
                <a:srgbClr val="312783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533400" y="3302000"/>
            <a:ext cx="17031207" cy="192309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ea typeface="Arial" charset="0"/>
                <a:cs typeface="Lucida Sans"/>
              </a:defRPr>
            </a:lvl1pPr>
          </a:lstStyle>
          <a:p>
            <a:pPr marL="12700" marR="5080" algn="l">
              <a:lnSpc>
                <a:spcPts val="5000"/>
              </a:lnSpc>
              <a:spcBef>
                <a:spcPts val="700"/>
              </a:spcBef>
            </a:pPr>
            <a:r>
              <a:rPr lang="pt-BR" sz="2400" kern="0" dirty="0" smtClean="0">
                <a:latin typeface="Arial" charset="0"/>
                <a:cs typeface="Arial" charset="0"/>
              </a:rPr>
              <a:t>Lauro Rodrigues Nogueira Junior</a:t>
            </a:r>
            <a:br>
              <a:rPr lang="pt-BR" sz="2400" kern="0" dirty="0" smtClean="0">
                <a:latin typeface="Arial" charset="0"/>
                <a:cs typeface="Arial" charset="0"/>
              </a:rPr>
            </a:br>
            <a:r>
              <a:rPr lang="pt-BR" sz="2400" kern="0" dirty="0" smtClean="0">
                <a:latin typeface="Arial" charset="0"/>
                <a:cs typeface="Arial" charset="0"/>
              </a:rPr>
              <a:t>Pesquisador – Uso Sustentável de Recursos Naturais / Gestão Ambiental e Recuperação de Áreas Degradadas</a:t>
            </a:r>
            <a:br>
              <a:rPr lang="pt-BR" sz="2400" kern="0" dirty="0" smtClean="0">
                <a:latin typeface="Arial" charset="0"/>
                <a:cs typeface="Arial" charset="0"/>
              </a:rPr>
            </a:br>
            <a:r>
              <a:rPr lang="pt-BR" sz="2400" kern="0" dirty="0" smtClean="0">
                <a:latin typeface="Arial" charset="0"/>
                <a:cs typeface="Arial" charset="0"/>
              </a:rPr>
              <a:t>Embrapa Territorial</a:t>
            </a:r>
            <a:endParaRPr lang="pt-BR" sz="2800" kern="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0" t="8774" r="50805" b="4081"/>
          <a:stretch/>
        </p:blipFill>
        <p:spPr bwMode="auto">
          <a:xfrm>
            <a:off x="1116000" y="2311400"/>
            <a:ext cx="7342200" cy="988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2" t="8774" r="50607" b="4081"/>
          <a:stretch/>
        </p:blipFill>
        <p:spPr bwMode="auto">
          <a:xfrm>
            <a:off x="9601200" y="2311400"/>
            <a:ext cx="7364962" cy="9861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7772400" y="12212935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228600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(2000)</a:t>
            </a:r>
            <a:endParaRPr lang="pt-BR" sz="24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17212809" y="6807200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(2016)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68294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8" t="11211" r="13491" b="5848"/>
          <a:stretch/>
        </p:blipFill>
        <p:spPr bwMode="auto">
          <a:xfrm>
            <a:off x="152400" y="3456800"/>
            <a:ext cx="9288000" cy="85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0" t="9257" r="8023" b="7796"/>
          <a:stretch/>
        </p:blipFill>
        <p:spPr bwMode="auto">
          <a:xfrm>
            <a:off x="9645600" y="3456800"/>
            <a:ext cx="9252000" cy="85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 txBox="1">
            <a:spLocks noGrp="1"/>
          </p:cNvSpPr>
          <p:nvPr>
            <p:ph type="title"/>
          </p:nvPr>
        </p:nvSpPr>
        <p:spPr>
          <a:xfrm>
            <a:off x="2933193" y="2387600"/>
            <a:ext cx="14973807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MACROLOGÍSTICA DA AGROPECUÁRIA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961705" y="12212935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2451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Imagem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5" b="-12875"/>
          <a:stretch/>
        </p:blipFill>
        <p:spPr bwMode="auto">
          <a:xfrm>
            <a:off x="-304800" y="3276000"/>
            <a:ext cx="19618059" cy="1105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3182600" y="10841335"/>
            <a:ext cx="542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SOS Mata Atlântica &amp; INPE, 2017)</a:t>
            </a:r>
            <a:endParaRPr lang="pt-BR" sz="2400" b="1" dirty="0"/>
          </a:p>
        </p:txBody>
      </p:sp>
      <p:sp>
        <p:nvSpPr>
          <p:cNvPr id="9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13071888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COBERTURA VEGETAL</a:t>
            </a:r>
            <a:endParaRPr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4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5" name="Picture 2" descr="Resultado de imagem para porcentagem de cobertura original da mata atlân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77" y="0"/>
            <a:ext cx="8958624" cy="1267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1269"/>
            <a:ext cx="8972138" cy="12675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661400"/>
            <a:ext cx="40639996" cy="228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5011400" y="9931400"/>
            <a:ext cx="355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MapBiomas</a:t>
            </a:r>
            <a:r>
              <a:rPr lang="pt-BR" sz="2400" b="1" dirty="0" smtClean="0"/>
              <a:t>, 2018)</a:t>
            </a:r>
            <a:endParaRPr lang="pt-BR" sz="2400" b="1" dirty="0"/>
          </a:p>
        </p:txBody>
      </p:sp>
      <p:sp>
        <p:nvSpPr>
          <p:cNvPr id="11" name="object 5"/>
          <p:cNvSpPr/>
          <p:nvPr/>
        </p:nvSpPr>
        <p:spPr>
          <a:xfrm>
            <a:off x="6794500" y="1552575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8949912" y="1351831"/>
            <a:ext cx="5451888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USO DA TERRA</a:t>
            </a:r>
            <a:endParaRPr sz="280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8661400"/>
            <a:ext cx="40599360" cy="2283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15011400" y="9931400"/>
            <a:ext cx="355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MapBiomas</a:t>
            </a:r>
            <a:r>
              <a:rPr lang="pt-BR" sz="2400" b="1" dirty="0" smtClean="0"/>
              <a:t>, 2018)</a:t>
            </a:r>
            <a:endParaRPr lang="pt-BR" sz="2400" b="1" dirty="0"/>
          </a:p>
        </p:txBody>
      </p:sp>
      <p:sp>
        <p:nvSpPr>
          <p:cNvPr id="11" name="object 5"/>
          <p:cNvSpPr/>
          <p:nvPr/>
        </p:nvSpPr>
        <p:spPr>
          <a:xfrm>
            <a:off x="6794500" y="1552575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8949912" y="1351831"/>
            <a:ext cx="5451888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USO DA TERRA</a:t>
            </a:r>
            <a:endParaRPr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39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058987"/>
            <a:ext cx="15238413" cy="1015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392400" y="11684000"/>
            <a:ext cx="3551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MapBiomas</a:t>
            </a:r>
            <a:r>
              <a:rPr lang="pt-BR" sz="2400" b="1" dirty="0" smtClean="0"/>
              <a:t>, 2018)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108204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CADASTRO AMBIENTAL RURAL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8600" y="4292600"/>
            <a:ext cx="18821400" cy="771493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4.358.692 imóveis cadastrados, totalizando 486.013.355,52 </a:t>
            </a: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ha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557.549 imóveis analisados, totalizando 153.577.691,39 </a:t>
            </a: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ha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2.210.925 </a:t>
            </a: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imóveis aderidos ao PRA, totalizando 267.552.948,89 </a:t>
            </a: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ha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 smtClean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4.047.666 </a:t>
            </a: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imóveis com </a:t>
            </a: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RL a </a:t>
            </a: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regularizar, totalizando 169.576.216,55 ha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82.969 imóveis com áreas de UR a regularizar, totalizando 1.896.046,50 </a:t>
            </a: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ha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1.509.067 imóveis com APP </a:t>
            </a:r>
            <a:r>
              <a:rPr lang="pt-BR" sz="3800" spc="185" dirty="0">
                <a:solidFill>
                  <a:srgbClr val="312783"/>
                </a:solidFill>
                <a:latin typeface="Arial"/>
                <a:cs typeface="Arial"/>
              </a:rPr>
              <a:t>a </a:t>
            </a:r>
            <a:r>
              <a:rPr lang="pt-BR" sz="3800" spc="185" dirty="0" smtClean="0">
                <a:solidFill>
                  <a:srgbClr val="312783"/>
                </a:solidFill>
                <a:latin typeface="Arial"/>
                <a:cs typeface="Arial"/>
              </a:rPr>
              <a:t>recompor, totalizando 4.206.557,54 ha</a:t>
            </a: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800" spc="185" dirty="0" smtClean="0">
              <a:solidFill>
                <a:srgbClr val="312783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772400" y="12212935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CAR,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8624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108204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CADASTRO AMBIENTAL RURAL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4" t="12732" r="5471" b="6778"/>
          <a:stretch/>
        </p:blipFill>
        <p:spPr bwMode="auto">
          <a:xfrm>
            <a:off x="1660800" y="3302000"/>
            <a:ext cx="15408000" cy="82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7772400" y="11988800"/>
            <a:ext cx="316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Embrapa, 2017)</a:t>
            </a:r>
            <a:endParaRPr lang="pt-BR" sz="2400" b="1" dirty="0"/>
          </a:p>
        </p:txBody>
      </p:sp>
      <p:sp>
        <p:nvSpPr>
          <p:cNvPr id="4" name="Seta para baixo 3"/>
          <p:cNvSpPr/>
          <p:nvPr/>
        </p:nvSpPr>
        <p:spPr>
          <a:xfrm rot="10800000">
            <a:off x="13258800" y="11531600"/>
            <a:ext cx="685800" cy="6902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13258799" y="4749800"/>
            <a:ext cx="685800" cy="69026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26080" y="2463800"/>
            <a:ext cx="7284720" cy="610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100"/>
              </a:spcBef>
            </a:pPr>
            <a:r>
              <a:rPr lang="pt-BR" dirty="0" smtClean="0">
                <a:latin typeface="Arial" charset="0"/>
                <a:cs typeface="Arial" charset="0"/>
              </a:rPr>
              <a:t>Mudanças climáticas</a:t>
            </a:r>
            <a:endParaRPr spc="15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9600" y="3454400"/>
            <a:ext cx="17754600" cy="87639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b="1" spc="150" dirty="0">
                <a:solidFill>
                  <a:srgbClr val="312783"/>
                </a:solidFill>
                <a:latin typeface="Arial"/>
                <a:cs typeface="Arial"/>
              </a:rPr>
              <a:t>Lei n</a:t>
            </a:r>
            <a:r>
              <a:rPr lang="pt-BR" sz="2800" b="1" spc="150" baseline="30000" dirty="0">
                <a:solidFill>
                  <a:srgbClr val="312783"/>
                </a:solidFill>
                <a:latin typeface="Arial"/>
                <a:cs typeface="Arial"/>
              </a:rPr>
              <a:t>o</a:t>
            </a:r>
            <a:r>
              <a:rPr lang="pt-BR" sz="2800" b="1" spc="150" dirty="0">
                <a:solidFill>
                  <a:srgbClr val="312783"/>
                </a:solidFill>
                <a:latin typeface="Arial"/>
                <a:cs typeface="Arial"/>
              </a:rPr>
              <a:t> 12.187, de 29/12/2009 (Política Nacional sobre Mudança do Clima – PNMC</a:t>
            </a:r>
            <a:r>
              <a:rPr lang="pt-BR" sz="2800" b="1" spc="150" dirty="0" smtClean="0">
                <a:solidFill>
                  <a:srgbClr val="312783"/>
                </a:solidFill>
                <a:latin typeface="Arial"/>
                <a:cs typeface="Arial"/>
              </a:rPr>
              <a:t>)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pt-BR" sz="2800" spc="150" dirty="0">
              <a:solidFill>
                <a:srgbClr val="312783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>
                <a:solidFill>
                  <a:srgbClr val="312783"/>
                </a:solidFill>
                <a:latin typeface="Arial"/>
                <a:cs typeface="Arial"/>
              </a:rPr>
              <a:t>Art. 5º São </a:t>
            </a:r>
            <a:r>
              <a:rPr lang="pt-BR" sz="2800" b="1" spc="150" dirty="0" smtClean="0">
                <a:solidFill>
                  <a:srgbClr val="312783"/>
                </a:solidFill>
                <a:latin typeface="Arial"/>
                <a:cs typeface="Arial"/>
              </a:rPr>
              <a:t>DIRETRIZES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2800" spc="150" dirty="0">
                <a:solidFill>
                  <a:srgbClr val="312783"/>
                </a:solidFill>
                <a:latin typeface="Arial"/>
                <a:cs typeface="Arial"/>
              </a:rPr>
              <a:t>da Política Nacional sobre Mudança do Clima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pt-BR" sz="2800" spc="150" dirty="0">
              <a:solidFill>
                <a:srgbClr val="312783"/>
              </a:solidFill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II - as </a:t>
            </a:r>
            <a:r>
              <a:rPr lang="pt-BR" sz="2000" b="1" spc="150" dirty="0" smtClean="0">
                <a:solidFill>
                  <a:srgbClr val="FF0000"/>
                </a:solidFill>
                <a:latin typeface="Arial"/>
                <a:cs typeface="Arial"/>
              </a:rPr>
              <a:t>AÇÕES DE MITIGAÇÃO</a:t>
            </a:r>
            <a:r>
              <a:rPr lang="pt-BR" sz="2000" spc="150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da mudança do clima </a:t>
            </a:r>
            <a:r>
              <a:rPr lang="pt-BR" sz="2000" b="1" spc="150" dirty="0" smtClean="0">
                <a:solidFill>
                  <a:srgbClr val="FF0000"/>
                </a:solidFill>
                <a:latin typeface="Arial"/>
                <a:cs typeface="Arial"/>
              </a:rPr>
              <a:t>EM CONSONÂNCIA COM O DESENVOLVIMENTO SUSTENTÁVEL</a:t>
            </a:r>
            <a:r>
              <a:rPr lang="pt-BR" sz="2000" spc="150" dirty="0" smtClean="0">
                <a:solidFill>
                  <a:srgbClr val="312783"/>
                </a:solidFill>
                <a:latin typeface="Arial"/>
                <a:cs typeface="Arial"/>
              </a:rPr>
              <a:t>, 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que sejam, sempre que possível, mensuráveis para sua adequada quantificação e verificação a posteriori;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VI -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a promoção e o desenvolvimento de pesquisas científico-tecnológicas, e a difusão de tecnologias, processos e práticas orientados a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a) mitigar a mudança do clima por meio da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redução de emissões antrópicas por fontes e do fortalecimento das remoções antrópicas por sumidouros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 de gases de efeito estufa;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XII - a promoção da disseminação de informações, a educação, a capacitação e a conscientização pública sobre mudança do clima;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XIII - o </a:t>
            </a:r>
            <a:r>
              <a:rPr lang="pt-BR" sz="2000" b="1" spc="150" dirty="0" smtClean="0">
                <a:solidFill>
                  <a:srgbClr val="FF0000"/>
                </a:solidFill>
                <a:latin typeface="Arial"/>
                <a:cs typeface="Arial"/>
              </a:rPr>
              <a:t>ESTÍMULO</a:t>
            </a:r>
            <a:r>
              <a:rPr lang="pt-BR" sz="2000" spc="150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e o </a:t>
            </a:r>
            <a:r>
              <a:rPr lang="pt-BR" sz="2000" b="1" spc="150" dirty="0" smtClean="0">
                <a:solidFill>
                  <a:srgbClr val="FF0000"/>
                </a:solidFill>
                <a:latin typeface="Arial"/>
                <a:cs typeface="Arial"/>
              </a:rPr>
              <a:t>APOIO</a:t>
            </a:r>
            <a:r>
              <a:rPr lang="pt-BR" sz="2000" spc="150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à manutenção e à promoção: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a) de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práticas, atividades e tecnologias de baixas emissões de gases de efeito estufa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b) de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padrões sustentáveis de produção e consumo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 Decreto no 7.390, de 9/12/2010 que regulamenta os artigos 6º, 11º e 12º da Lei no 12.187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Art. 6</a:t>
            </a:r>
            <a:r>
              <a:rPr lang="pt-BR" sz="2000" spc="150" baseline="30000" dirty="0">
                <a:solidFill>
                  <a:srgbClr val="312783"/>
                </a:solidFill>
                <a:latin typeface="Arial"/>
                <a:cs typeface="Arial"/>
              </a:rPr>
              <a:t>o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. São instrumentos da Política Nacional sobre Mudança do Clima: 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I - o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Plano Nacional sobre Mudança do Clima (lançado em 12/2008 pelo MMA)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II - o </a:t>
            </a:r>
            <a:r>
              <a:rPr lang="pt-BR" sz="2000" b="1" spc="150" dirty="0">
                <a:solidFill>
                  <a:srgbClr val="FF0000"/>
                </a:solidFill>
                <a:latin typeface="Arial"/>
                <a:cs typeface="Arial"/>
              </a:rPr>
              <a:t>Fundo Nacional sobre Mudança do Clima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;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Art. 11</a:t>
            </a:r>
            <a:r>
              <a:rPr lang="pt-BR" sz="2000" spc="150" baseline="30000" dirty="0">
                <a:solidFill>
                  <a:srgbClr val="312783"/>
                </a:solidFill>
                <a:latin typeface="Arial"/>
                <a:cs typeface="Arial"/>
              </a:rPr>
              <a:t>o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. Os princípios, objetivos, diretrizes e instrumentos das políticas públicas e programas governamentais deverão compatibilizar-se com os princípios, objetivos, diretrizes e instrumentos da PNMC.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 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Art. 12</a:t>
            </a:r>
            <a:r>
              <a:rPr lang="pt-BR" sz="2000" spc="150" baseline="30000" dirty="0">
                <a:solidFill>
                  <a:srgbClr val="312783"/>
                </a:solidFill>
                <a:latin typeface="Arial"/>
                <a:cs typeface="Arial"/>
              </a:rPr>
              <a:t>o</a:t>
            </a:r>
            <a:r>
              <a:rPr lang="pt-BR" sz="2000" spc="150" dirty="0">
                <a:solidFill>
                  <a:srgbClr val="312783"/>
                </a:solidFill>
                <a:latin typeface="Arial"/>
                <a:cs typeface="Arial"/>
              </a:rPr>
              <a:t>. Para alcançar os objetivos da PNMC, o País adotará, como compromisso nacional voluntário, ações de mitigação das emissões de gases de efeito estufa, com vistas em reduzir entre 36,1% e 38,9% suas emissões projetadas até 2020</a:t>
            </a:r>
            <a:r>
              <a:rPr lang="pt-BR" sz="2000" spc="150" dirty="0" smtClean="0">
                <a:solidFill>
                  <a:srgbClr val="312783"/>
                </a:solidFill>
                <a:latin typeface="Arial"/>
                <a:cs typeface="Arial"/>
              </a:rPr>
              <a:t>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9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92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3401" y="3225800"/>
            <a:ext cx="17373600" cy="209031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 marR="5080" algn="ctr">
              <a:lnSpc>
                <a:spcPct val="150000"/>
              </a:lnSpc>
            </a:pPr>
            <a:r>
              <a:rPr lang="pt-BR" sz="4400" b="1" spc="185" dirty="0" smtClean="0">
                <a:solidFill>
                  <a:srgbClr val="312783"/>
                </a:solidFill>
                <a:latin typeface="Arial"/>
                <a:cs typeface="Arial"/>
              </a:rPr>
              <a:t>Abordar o </a:t>
            </a:r>
            <a:r>
              <a:rPr lang="pt-BR" sz="4400" b="1" spc="185" dirty="0" smtClean="0">
                <a:solidFill>
                  <a:srgbClr val="FF0000"/>
                </a:solidFill>
                <a:latin typeface="Arial"/>
                <a:cs typeface="Arial"/>
              </a:rPr>
              <a:t>PANORAMA, OPORTUNIDADES &amp; DESAFIOS</a:t>
            </a:r>
            <a:r>
              <a:rPr lang="pt-BR" sz="4400" b="1" spc="185" dirty="0" smtClean="0">
                <a:solidFill>
                  <a:srgbClr val="312783"/>
                </a:solidFill>
                <a:latin typeface="Arial"/>
                <a:cs typeface="Arial"/>
              </a:rPr>
              <a:t> dos sistemas </a:t>
            </a:r>
            <a:r>
              <a:rPr lang="pt-BR" sz="4400" b="1" spc="185" dirty="0" smtClean="0">
                <a:solidFill>
                  <a:srgbClr val="00B050"/>
                </a:solidFill>
                <a:latin typeface="Arial"/>
                <a:cs typeface="Arial"/>
              </a:rPr>
              <a:t>AGROPECUÁRIOS</a:t>
            </a:r>
            <a:r>
              <a:rPr lang="pt-BR" sz="4400" b="1" spc="185" dirty="0" smtClean="0">
                <a:solidFill>
                  <a:srgbClr val="312783"/>
                </a:solidFill>
                <a:latin typeface="Arial"/>
                <a:cs typeface="Arial"/>
              </a:rPr>
              <a:t> nas dimensões:</a:t>
            </a: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208321181"/>
              </p:ext>
            </p:extLst>
          </p:nvPr>
        </p:nvGraphicFramePr>
        <p:xfrm>
          <a:off x="4470400" y="5816600"/>
          <a:ext cx="8559800" cy="6138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object 3"/>
          <p:cNvSpPr txBox="1">
            <a:spLocks noGrp="1"/>
          </p:cNvSpPr>
          <p:nvPr>
            <p:ph type="title"/>
          </p:nvPr>
        </p:nvSpPr>
        <p:spPr>
          <a:xfrm>
            <a:off x="3352800" y="2439627"/>
            <a:ext cx="134874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ESTRATÉGIA</a:t>
            </a:r>
            <a:endParaRPr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7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074" name="Imagem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1246" r="9260" b="5342"/>
          <a:stretch/>
        </p:blipFill>
        <p:spPr bwMode="auto">
          <a:xfrm>
            <a:off x="1070312" y="2692400"/>
            <a:ext cx="16533688" cy="96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4249400" y="11684000"/>
            <a:ext cx="285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MCTIC,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3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781" y="1585772"/>
            <a:ext cx="20669781" cy="1162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4249400" y="11984335"/>
            <a:ext cx="285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MCTIC, 2015)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3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8200" y="1560410"/>
            <a:ext cx="20650200" cy="1161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4249400" y="11984335"/>
            <a:ext cx="285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MCTIC, 2015)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3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7627" r="3855" b="5232"/>
          <a:stretch/>
        </p:blipFill>
        <p:spPr bwMode="auto">
          <a:xfrm>
            <a:off x="-685801" y="1854200"/>
            <a:ext cx="20515549" cy="108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269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5" t="7518" r="14859" b="7088"/>
          <a:stretch/>
        </p:blipFill>
        <p:spPr bwMode="auto">
          <a:xfrm>
            <a:off x="3044843" y="2311400"/>
            <a:ext cx="13185757" cy="9662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153400" y="12060535"/>
            <a:ext cx="281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04916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67" t="15567" r="19194" b="7791"/>
          <a:stretch/>
        </p:blipFill>
        <p:spPr bwMode="auto">
          <a:xfrm>
            <a:off x="3048000" y="2528570"/>
            <a:ext cx="13115844" cy="938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153400" y="12060535"/>
            <a:ext cx="281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63855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" t="13817" r="507" b="18640"/>
          <a:stretch/>
        </p:blipFill>
        <p:spPr bwMode="auto">
          <a:xfrm>
            <a:off x="504000" y="3440600"/>
            <a:ext cx="18072000" cy="69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8153400" y="11379200"/>
            <a:ext cx="281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MAPA,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12198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1" t="6967" r="42225" b="83858"/>
          <a:stretch/>
        </p:blipFill>
        <p:spPr bwMode="auto">
          <a:xfrm>
            <a:off x="1419600" y="3606800"/>
            <a:ext cx="15192000" cy="259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91" t="54356" r="42225" b="28675"/>
          <a:stretch/>
        </p:blipFill>
        <p:spPr bwMode="auto">
          <a:xfrm>
            <a:off x="1419600" y="6121400"/>
            <a:ext cx="15192000" cy="47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8153400" y="11379200"/>
            <a:ext cx="2813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MAPA, 2018)</a:t>
            </a:r>
            <a:endParaRPr lang="pt-BR" sz="2400" b="1" dirty="0"/>
          </a:p>
        </p:txBody>
      </p:sp>
      <p:sp>
        <p:nvSpPr>
          <p:cNvPr id="3" name="Seta para a esquerda 2"/>
          <p:cNvSpPr/>
          <p:nvPr/>
        </p:nvSpPr>
        <p:spPr>
          <a:xfrm>
            <a:off x="16306800" y="5207000"/>
            <a:ext cx="2286000" cy="114240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" t="3585" r="6412" b="5070"/>
          <a:stretch/>
        </p:blipFill>
        <p:spPr bwMode="auto">
          <a:xfrm>
            <a:off x="304800" y="1905000"/>
            <a:ext cx="18450326" cy="1084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387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0" t="11597" r="29819" b="14913"/>
          <a:stretch/>
        </p:blipFill>
        <p:spPr bwMode="auto">
          <a:xfrm>
            <a:off x="4191000" y="2080507"/>
            <a:ext cx="10210800" cy="102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00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8305800" cy="137217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sz="4600" spc="0" dirty="0" smtClean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ei da </a:t>
            </a:r>
            <a:r>
              <a:rPr lang="pt-BR" sz="4600" dirty="0">
                <a:latin typeface="Arial" charset="0"/>
                <a:cs typeface="Arial" charset="0"/>
              </a:rPr>
              <a:t>Mata </a:t>
            </a:r>
            <a:r>
              <a:rPr lang="pt-BR" sz="4600" dirty="0" smtClean="0">
                <a:latin typeface="Arial" charset="0"/>
                <a:cs typeface="Arial" charset="0"/>
              </a:rPr>
              <a:t>Atlântica</a:t>
            </a:r>
            <a:br>
              <a:rPr lang="pt-BR" sz="4600" dirty="0" smtClean="0">
                <a:latin typeface="Arial" charset="0"/>
                <a:cs typeface="Arial" charset="0"/>
              </a:rPr>
            </a:br>
            <a:r>
              <a:rPr lang="pt-BR" sz="2400" dirty="0">
                <a:latin typeface="Arial" charset="0"/>
                <a:cs typeface="Arial" charset="0"/>
              </a:rPr>
              <a:t>(Lei n</a:t>
            </a:r>
            <a:r>
              <a:rPr lang="pt-BR" sz="2400" baseline="30000" dirty="0">
                <a:latin typeface="Arial" charset="0"/>
                <a:cs typeface="Arial" charset="0"/>
              </a:rPr>
              <a:t>o</a:t>
            </a:r>
            <a:r>
              <a:rPr lang="pt-BR" sz="2400" dirty="0">
                <a:latin typeface="Arial" charset="0"/>
                <a:cs typeface="Arial" charset="0"/>
              </a:rPr>
              <a:t> 11.428, de 22 de dezembro de 2006</a:t>
            </a:r>
            <a:r>
              <a:rPr lang="pt-BR" sz="2400" dirty="0" smtClean="0">
                <a:latin typeface="Arial" charset="0"/>
                <a:cs typeface="Arial" charset="0"/>
              </a:rPr>
              <a:t>)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6800" y="5588000"/>
            <a:ext cx="17602200" cy="531683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D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ispõe 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sobre a </a:t>
            </a:r>
            <a:r>
              <a:rPr lang="pt-BR" sz="4000" b="1" spc="185" dirty="0">
                <a:solidFill>
                  <a:srgbClr val="FF0000"/>
                </a:solidFill>
                <a:latin typeface="Arial"/>
                <a:cs typeface="Arial"/>
              </a:rPr>
              <a:t>utilização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 e </a:t>
            </a:r>
            <a:r>
              <a:rPr lang="pt-BR" sz="4000" b="1" spc="185" dirty="0">
                <a:solidFill>
                  <a:srgbClr val="FF0000"/>
                </a:solidFill>
                <a:latin typeface="Arial"/>
                <a:cs typeface="Arial"/>
              </a:rPr>
              <a:t>proteção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 da vegetação 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nativa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40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Art. 6</a:t>
            </a:r>
            <a:r>
              <a:rPr lang="pt-BR" sz="4000" spc="185" baseline="30000" dirty="0">
                <a:solidFill>
                  <a:srgbClr val="312783"/>
                </a:solidFill>
                <a:latin typeface="Arial"/>
                <a:cs typeface="Arial"/>
              </a:rPr>
              <a:t>o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  A proteção e a utilização do Bioma Mata Atlântica têm por </a:t>
            </a:r>
            <a:r>
              <a:rPr lang="pt-BR" sz="4000" b="1" spc="185" dirty="0">
                <a:solidFill>
                  <a:srgbClr val="FF0000"/>
                </a:solidFill>
                <a:latin typeface="Arial"/>
                <a:cs typeface="Arial"/>
              </a:rPr>
              <a:t>objetivo </a:t>
            </a:r>
            <a:r>
              <a:rPr lang="pt-BR" sz="4000" b="1" spc="185" dirty="0" smtClean="0">
                <a:solidFill>
                  <a:srgbClr val="FF0000"/>
                </a:solidFill>
                <a:latin typeface="Arial"/>
                <a:cs typeface="Arial"/>
              </a:rPr>
              <a:t>geral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 o </a:t>
            </a:r>
            <a:r>
              <a:rPr lang="pt-BR" sz="4000" b="1" spc="300" dirty="0" smtClean="0">
                <a:solidFill>
                  <a:srgbClr val="312783"/>
                </a:solidFill>
                <a:latin typeface="Arial"/>
                <a:cs typeface="Arial"/>
              </a:rPr>
              <a:t>DESENVOLVIMENTO SUSTENTÁVEL...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40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... e, por </a:t>
            </a:r>
            <a:r>
              <a:rPr lang="pt-BR" sz="4000" b="1" spc="185" dirty="0" smtClean="0">
                <a:solidFill>
                  <a:srgbClr val="FF0000"/>
                </a:solidFill>
                <a:latin typeface="Arial"/>
                <a:cs typeface="Arial"/>
              </a:rPr>
              <a:t>objetivos específicos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, 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a 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salvaguarda da BIODIVERSIDADE, 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da saúde humana, dos valores paisagísticos, estéticos e turísticos, 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do REGIME HÍDRICO </a:t>
            </a:r>
            <a:r>
              <a:rPr lang="pt-BR" sz="4000" spc="185" dirty="0">
                <a:solidFill>
                  <a:srgbClr val="312783"/>
                </a:solidFill>
                <a:latin typeface="Arial"/>
                <a:cs typeface="Arial"/>
              </a:rPr>
              <a:t>e da estabilidade social</a:t>
            </a:r>
            <a:r>
              <a:rPr lang="pt-BR" sz="4000" spc="185" dirty="0" smtClean="0">
                <a:solidFill>
                  <a:srgbClr val="312783"/>
                </a:solidFill>
                <a:latin typeface="Arial"/>
                <a:cs typeface="Arial"/>
              </a:rPr>
              <a:t>.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40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4000" b="1" spc="300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r>
              <a:rPr lang="pt-BR" sz="4000" b="1" spc="300" dirty="0" smtClean="0">
                <a:solidFill>
                  <a:srgbClr val="FF0000"/>
                </a:solidFill>
                <a:latin typeface="Arial"/>
                <a:cs typeface="Arial"/>
              </a:rPr>
              <a:t>I M P L E M E N T A Ç Ã O</a:t>
            </a: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4"/>
          <p:cNvSpPr txBox="1">
            <a:spLocks/>
          </p:cNvSpPr>
          <p:nvPr/>
        </p:nvSpPr>
        <p:spPr>
          <a:xfrm>
            <a:off x="1143000" y="4216400"/>
            <a:ext cx="14033500" cy="654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4000" b="1" i="0">
                <a:solidFill>
                  <a:srgbClr val="009DC5"/>
                </a:solidFill>
                <a:latin typeface="Lucida Sans"/>
                <a:ea typeface="Arial" charset="0"/>
                <a:cs typeface="Lucida Sans"/>
              </a:defRPr>
            </a:lvl1pPr>
          </a:lstStyle>
          <a:p>
            <a:pPr marL="12700" marR="5080">
              <a:lnSpc>
                <a:spcPts val="5000"/>
              </a:lnSpc>
              <a:spcBef>
                <a:spcPts val="100"/>
              </a:spcBef>
            </a:pPr>
            <a:r>
              <a:rPr lang="pt-BR" kern="0" dirty="0" smtClean="0">
                <a:latin typeface="Arial" charset="0"/>
                <a:cs typeface="Arial" charset="0"/>
              </a:rPr>
              <a:t>Panorama, oportunidades e </a:t>
            </a:r>
            <a:r>
              <a:rPr lang="pt-BR" kern="0" dirty="0">
                <a:latin typeface="Arial" charset="0"/>
                <a:cs typeface="Arial" charset="0"/>
              </a:rPr>
              <a:t>desafios (</a:t>
            </a:r>
            <a:r>
              <a:rPr lang="pt-BR" kern="0" dirty="0" smtClean="0">
                <a:latin typeface="Arial" charset="0"/>
                <a:cs typeface="Arial" charset="0"/>
              </a:rPr>
              <a:t>1.326.480 km²)</a:t>
            </a:r>
            <a:endParaRPr lang="pt-BR" kern="0" spc="15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3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1" t="12768" r="13496" b="5337"/>
          <a:stretch/>
        </p:blipFill>
        <p:spPr bwMode="auto">
          <a:xfrm>
            <a:off x="1" y="2164823"/>
            <a:ext cx="16200000" cy="10357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621000" y="5207000"/>
            <a:ext cx="310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Imaflora</a:t>
            </a:r>
            <a:r>
              <a:rPr lang="pt-BR" sz="2400" b="1" dirty="0" smtClean="0"/>
              <a:t>, 2018)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9521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11718" r="22153" b="4986"/>
          <a:stretch/>
        </p:blipFill>
        <p:spPr bwMode="auto">
          <a:xfrm>
            <a:off x="2015791" y="1948656"/>
            <a:ext cx="13071809" cy="1095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5621000" y="5207000"/>
            <a:ext cx="3100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Imaflora</a:t>
            </a:r>
            <a:r>
              <a:rPr lang="pt-BR" sz="2400" b="1" dirty="0" smtClean="0"/>
              <a:t>, 2018)</a:t>
            </a:r>
            <a:endParaRPr lang="pt-BR" sz="2400" b="1" dirty="0"/>
          </a:p>
        </p:txBody>
      </p:sp>
      <p:sp>
        <p:nvSpPr>
          <p:cNvPr id="2" name="Retângulo de cantos arredondados 1"/>
          <p:cNvSpPr/>
          <p:nvPr/>
        </p:nvSpPr>
        <p:spPr>
          <a:xfrm>
            <a:off x="8839200" y="10693400"/>
            <a:ext cx="5410200" cy="1930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eta para a direita 2"/>
          <p:cNvSpPr/>
          <p:nvPr/>
        </p:nvSpPr>
        <p:spPr>
          <a:xfrm>
            <a:off x="8001000" y="5892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8001000" y="7416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12268200" y="7416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12344400" y="9321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8001000" y="9321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12268200" y="5892800"/>
            <a:ext cx="990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216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50083" t="7829" r="24811" b="8402"/>
          <a:stretch/>
        </p:blipFill>
        <p:spPr>
          <a:xfrm>
            <a:off x="-1600200" y="3249612"/>
            <a:ext cx="10134600" cy="950118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1" t="28131" r="2579" b="10505"/>
          <a:stretch/>
        </p:blipFill>
        <p:spPr>
          <a:xfrm>
            <a:off x="10363200" y="3572444"/>
            <a:ext cx="8000000" cy="9000000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10591800" y="2241310"/>
            <a:ext cx="769620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Balanço Hídrico Quantitativo: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2009 – 2015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 (adaptação): metadados.ana.gov.br/ 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108204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dirty="0" smtClean="0">
                <a:latin typeface="Arial" charset="0"/>
                <a:cs typeface="Arial" charset="0"/>
              </a:rPr>
              <a:t>RECURSOS HÍDRICOS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14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84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-3041650" y="4216400"/>
            <a:ext cx="1905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http://portal1.snirh.gov.br/ana/apps/webappviewer/widgets/Legend/images/icon.png?wab_dv=2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650" y="4216400"/>
            <a:ext cx="4762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-2743200" y="4216400"/>
            <a:ext cx="19050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9828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pt-BR" altLang="pt-B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10855418" y="2253065"/>
            <a:ext cx="7696200" cy="13311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Balanço Hídrico </a:t>
            </a:r>
            <a:r>
              <a:rPr lang="pt-BR" sz="2800" spc="150" dirty="0" err="1" smtClean="0">
                <a:solidFill>
                  <a:srgbClr val="312783"/>
                </a:solidFill>
                <a:latin typeface="Arial"/>
                <a:cs typeface="Arial"/>
              </a:rPr>
              <a:t>Quali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-quantitativo: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2009 – 2015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 (adaptação): metadados.ana.gov.br/ 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4"/>
          <a:srcRect l="50418" t="7536" r="26269" b="8400"/>
          <a:stretch/>
        </p:blipFill>
        <p:spPr>
          <a:xfrm>
            <a:off x="36000" y="2448000"/>
            <a:ext cx="10152000" cy="1029600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0" t="31151" r="5127" b="9000"/>
          <a:stretch/>
        </p:blipFill>
        <p:spPr>
          <a:xfrm>
            <a:off x="10274194" y="3699076"/>
            <a:ext cx="8772152" cy="9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6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2"/>
          <a:srcRect l="50000" t="6446" r="18000" b="8060"/>
          <a:stretch/>
        </p:blipFill>
        <p:spPr>
          <a:xfrm>
            <a:off x="533400" y="2086400"/>
            <a:ext cx="13989687" cy="105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1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50000" t="11057" r="20000" b="8109"/>
          <a:stretch/>
        </p:blipFill>
        <p:spPr>
          <a:xfrm>
            <a:off x="304801" y="2192683"/>
            <a:ext cx="13064516" cy="9900000"/>
          </a:xfrm>
          <a:prstGeom prst="rect">
            <a:avLst/>
          </a:prstGeom>
        </p:spPr>
      </p:pic>
      <p:sp>
        <p:nvSpPr>
          <p:cNvPr id="3" name="object 5"/>
          <p:cNvSpPr txBox="1"/>
          <p:nvPr/>
        </p:nvSpPr>
        <p:spPr>
          <a:xfrm>
            <a:off x="12877800" y="3683000"/>
            <a:ext cx="5638799" cy="1859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4000" spc="150" dirty="0" smtClean="0">
                <a:solidFill>
                  <a:srgbClr val="312783"/>
                </a:solidFill>
                <a:latin typeface="Arial"/>
                <a:cs typeface="Arial"/>
              </a:rPr>
              <a:t>Sistema Cantareira: abastece 8,8 milhões de pessoas</a:t>
            </a:r>
            <a:endParaRPr sz="4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583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/>
          <p:cNvGrpSpPr/>
          <p:nvPr/>
        </p:nvGrpSpPr>
        <p:grpSpPr>
          <a:xfrm>
            <a:off x="1980001" y="2311400"/>
            <a:ext cx="12955200" cy="10204000"/>
            <a:chOff x="2524883" y="894800"/>
            <a:chExt cx="14599999" cy="11592000"/>
          </a:xfrm>
        </p:grpSpPr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2"/>
            <a:srcRect l="51373" t="8919" r="19427" b="8651"/>
            <a:stretch/>
          </p:blipFill>
          <p:spPr>
            <a:xfrm>
              <a:off x="2524883" y="894800"/>
              <a:ext cx="14599999" cy="11592000"/>
            </a:xfrm>
            <a:prstGeom prst="rect">
              <a:avLst/>
            </a:prstGeom>
          </p:spPr>
        </p:pic>
        <p:pic>
          <p:nvPicPr>
            <p:cNvPr id="15" name="Imagem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1961" y="5740400"/>
              <a:ext cx="3333750" cy="3333750"/>
            </a:xfrm>
            <a:prstGeom prst="rect">
              <a:avLst/>
            </a:prstGeom>
          </p:spPr>
        </p:pic>
        <p:sp>
          <p:nvSpPr>
            <p:cNvPr id="16" name="Texto explicativo em elipse 15"/>
            <p:cNvSpPr/>
            <p:nvPr/>
          </p:nvSpPr>
          <p:spPr>
            <a:xfrm>
              <a:off x="3728476" y="11027463"/>
              <a:ext cx="3463455" cy="990600"/>
            </a:xfrm>
            <a:prstGeom prst="wedgeEllipseCallout">
              <a:avLst>
                <a:gd name="adj1" fmla="val 51015"/>
                <a:gd name="adj2" fmla="val -277282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dirty="0" smtClean="0">
                  <a:solidFill>
                    <a:srgbClr val="FF0000"/>
                  </a:solidFill>
                </a:rPr>
                <a:t>23/01/2018</a:t>
              </a:r>
              <a:endParaRPr lang="pt-BR" sz="3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5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082800"/>
            <a:ext cx="16916400" cy="1046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50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8" y="1930400"/>
            <a:ext cx="15172893" cy="11018034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5196541" y="7002118"/>
            <a:ext cx="3853459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</a:t>
            </a:r>
            <a:r>
              <a:rPr lang="pt-BR" sz="2800" spc="150" dirty="0" err="1" smtClean="0">
                <a:solidFill>
                  <a:srgbClr val="312783"/>
                </a:solidFill>
                <a:latin typeface="Arial"/>
                <a:cs typeface="Arial"/>
              </a:rPr>
              <a:t>Marengo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 et. al. A seca e a crise hídrica de 2014-2015 em São Paulo. 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28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381000" y="120650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501996"/>
            <a:ext cx="15468600" cy="86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3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Mata Atlântica</a:t>
            </a:r>
            <a:endParaRPr lang="pt-BR" sz="2600" b="1" dirty="0">
              <a:solidFill>
                <a:srgbClr val="009DC5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352800" y="2387600"/>
            <a:ext cx="15087600" cy="1372171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Decreto que regulamenta a </a:t>
            </a:r>
            <a:r>
              <a:rPr sz="4600" spc="0" dirty="0" smtClean="0">
                <a:latin typeface="Arial" charset="0"/>
                <a:ea typeface="Arial" charset="0"/>
                <a:cs typeface="Arial" charset="0"/>
              </a:rPr>
              <a:t>L</a:t>
            </a: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ei da </a:t>
            </a:r>
            <a:r>
              <a:rPr lang="pt-BR" sz="4600" dirty="0">
                <a:latin typeface="Arial" charset="0"/>
                <a:cs typeface="Arial" charset="0"/>
              </a:rPr>
              <a:t>Mata </a:t>
            </a:r>
            <a:r>
              <a:rPr lang="pt-BR" sz="4600" dirty="0" smtClean="0">
                <a:latin typeface="Arial" charset="0"/>
                <a:cs typeface="Arial" charset="0"/>
              </a:rPr>
              <a:t>Atlântica</a:t>
            </a:r>
            <a:br>
              <a:rPr lang="pt-BR" sz="4600" dirty="0" smtClean="0">
                <a:latin typeface="Arial" charset="0"/>
                <a:cs typeface="Arial" charset="0"/>
              </a:rPr>
            </a:br>
            <a:r>
              <a:rPr lang="pt-BR" sz="2400" dirty="0">
                <a:latin typeface="Arial" charset="0"/>
                <a:cs typeface="Arial" charset="0"/>
              </a:rPr>
              <a:t>(</a:t>
            </a:r>
            <a:r>
              <a:rPr lang="pt-BR" sz="2400" dirty="0" smtClean="0">
                <a:latin typeface="Arial" charset="0"/>
                <a:cs typeface="Arial" charset="0"/>
              </a:rPr>
              <a:t>Decreto nº </a:t>
            </a:r>
            <a:r>
              <a:rPr lang="pt-BR" sz="2400" dirty="0">
                <a:latin typeface="Arial" charset="0"/>
                <a:cs typeface="Arial" charset="0"/>
              </a:rPr>
              <a:t>6.660, </a:t>
            </a:r>
            <a:r>
              <a:rPr lang="pt-BR" sz="2400" dirty="0" smtClean="0">
                <a:latin typeface="Arial" charset="0"/>
                <a:cs typeface="Arial" charset="0"/>
              </a:rPr>
              <a:t>de 21 de novembro de 2008)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3683000"/>
            <a:ext cx="18288000" cy="902779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exploração eventual, sem propósito comercial direto ou indireto, de espécies da flora nativa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enriquecimento ecológico da vegetação secundária da mata atlântica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plantio e reflorestamento com espécies nativas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anuência dos órgãos federais de meio ambiente 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pousio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destinação de área equivalente à desmatada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coleta de subprodutos florestais e atividades de uso indireto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corte e supressão de vegetação secundária em estágio médio de regeneração para atividades imprescindíveis à pequena propriedade e populações tradicionais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corte e supressão de vegetação secundária em estágio inicial de regeneração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corte, supressão e manejo de espécies arbóreas pioneiras em estágio médio de regeneração 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supressão de espécies ameaçadas de extinção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da supressão de vegetação para fins de loteamento ou edificação </a:t>
            </a:r>
          </a:p>
          <a:p>
            <a:pPr marL="469900" marR="508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do </a:t>
            </a:r>
            <a:r>
              <a:rPr lang="pt-BR" sz="2800" b="1" spc="185" dirty="0" smtClean="0">
                <a:solidFill>
                  <a:srgbClr val="FF0000"/>
                </a:solidFill>
                <a:latin typeface="Arial"/>
                <a:cs typeface="Arial"/>
              </a:rPr>
              <a:t>PLANO MUNICIPAL DE CONSERVAÇÃO E RECUPERAÇÃO DA MATA ATLÂNTICA</a:t>
            </a:r>
            <a:r>
              <a:rPr lang="pt-BR" sz="2800" spc="185" dirty="0" smtClean="0">
                <a:solidFill>
                  <a:srgbClr val="312783"/>
                </a:solidFill>
                <a:latin typeface="Arial"/>
                <a:cs typeface="Arial"/>
              </a:rPr>
              <a:t> </a:t>
            </a:r>
            <a:endParaRPr lang="pt-BR" sz="2800" spc="185" dirty="0">
              <a:solidFill>
                <a:srgbClr val="312783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6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87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750955"/>
            <a:ext cx="15087600" cy="8871032"/>
          </a:xfrm>
          <a:prstGeom prst="rect">
            <a:avLst/>
          </a:prstGeom>
        </p:spPr>
      </p:pic>
      <p:sp>
        <p:nvSpPr>
          <p:cNvPr id="3" name="object 5"/>
          <p:cNvSpPr txBox="1"/>
          <p:nvPr/>
        </p:nvSpPr>
        <p:spPr>
          <a:xfrm>
            <a:off x="381000" y="120650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871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381000" y="120650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828800" y="4140200"/>
            <a:ext cx="14458077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5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283108" y="20828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3657600" y="3149600"/>
            <a:ext cx="11082494" cy="9000000"/>
            <a:chOff x="152400" y="2692400"/>
            <a:chExt cx="11082494" cy="9000000"/>
          </a:xfrm>
        </p:grpSpPr>
        <p:pic>
          <p:nvPicPr>
            <p:cNvPr id="10" name="Imagem 9"/>
            <p:cNvPicPr>
              <a:picLocks noChangeAspect="1"/>
            </p:cNvPicPr>
            <p:nvPr/>
          </p:nvPicPr>
          <p:blipFill rotWithShape="1">
            <a:blip r:embed="rId2">
              <a:lum bright="-20000" contrast="40000"/>
            </a:blip>
            <a:srcRect r="22293" b="52311"/>
            <a:stretch/>
          </p:blipFill>
          <p:spPr>
            <a:xfrm>
              <a:off x="152400" y="2692400"/>
              <a:ext cx="11082494" cy="900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tângulo 10"/>
            <p:cNvSpPr/>
            <p:nvPr/>
          </p:nvSpPr>
          <p:spPr>
            <a:xfrm>
              <a:off x="283108" y="7633489"/>
              <a:ext cx="10765892" cy="283131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3" name="Elipse 12"/>
          <p:cNvSpPr/>
          <p:nvPr/>
        </p:nvSpPr>
        <p:spPr>
          <a:xfrm rot="1563028">
            <a:off x="5726367" y="5154480"/>
            <a:ext cx="664615" cy="26576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75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533400" y="22352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1286456" y="3185751"/>
            <a:ext cx="13267744" cy="7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2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l="62799" t="13022" r="10401" b="8756"/>
          <a:stretch/>
        </p:blipFill>
        <p:spPr>
          <a:xfrm>
            <a:off x="304801" y="1941014"/>
            <a:ext cx="13106400" cy="10758985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14859000" y="5740400"/>
            <a:ext cx="3810000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Atlas Irrigação. Uso da Água na Agricultura Irrigada. ANA. 2017 (p.27). </a:t>
            </a:r>
            <a:endParaRPr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181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95" y="1914413"/>
            <a:ext cx="8922105" cy="10912587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1658600" y="7259935"/>
            <a:ext cx="388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(Fonte: </a:t>
            </a:r>
            <a:r>
              <a:rPr lang="pt-BR" sz="2400" b="1" dirty="0" err="1" smtClean="0"/>
              <a:t>Ronquim</a:t>
            </a:r>
            <a:r>
              <a:rPr lang="pt-BR" sz="2400" b="1" dirty="0" smtClean="0"/>
              <a:t> et al., 2018</a:t>
            </a:r>
            <a:r>
              <a:rPr lang="pt-BR" sz="2400" b="1" dirty="0" smtClean="0"/>
              <a:t>)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94683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 txBox="1"/>
          <p:nvPr/>
        </p:nvSpPr>
        <p:spPr>
          <a:xfrm>
            <a:off x="533400" y="2235200"/>
            <a:ext cx="120396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Fonte: ANA. Conjuntura dos Recursos Hídricos no Brasil – 2017. </a:t>
            </a:r>
            <a:endParaRPr sz="2800" dirty="0">
              <a:latin typeface="Arial"/>
              <a:cs typeface="Arial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6096000" y="0"/>
            <a:ext cx="9660992" cy="11973926"/>
            <a:chOff x="7772400" y="369089"/>
            <a:chExt cx="9660992" cy="11973926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2"/>
            <a:srcRect l="74836" t="4969" r="4813"/>
            <a:stretch/>
          </p:blipFill>
          <p:spPr>
            <a:xfrm>
              <a:off x="15375992" y="369089"/>
              <a:ext cx="2057400" cy="11973926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  <p:pic>
          <p:nvPicPr>
            <p:cNvPr id="6" name="Imagem 5"/>
            <p:cNvPicPr>
              <a:picLocks noChangeAspect="1"/>
            </p:cNvPicPr>
            <p:nvPr/>
          </p:nvPicPr>
          <p:blipFill rotWithShape="1">
            <a:blip r:embed="rId2"/>
            <a:srcRect t="49603" r="25379"/>
            <a:stretch/>
          </p:blipFill>
          <p:spPr>
            <a:xfrm>
              <a:off x="7772400" y="5969000"/>
              <a:ext cx="7543800" cy="6350000"/>
            </a:xfrm>
            <a:prstGeom prst="rect">
              <a:avLst/>
            </a:prstGeom>
            <a:noFill/>
            <a:ln>
              <a:noFill/>
            </a:ln>
            <a:effectLst>
              <a:glow>
                <a:schemeClr val="accent1">
                  <a:alpha val="40000"/>
                </a:schemeClr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142445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10738" y="7963689"/>
            <a:ext cx="442371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Mecanismos de apoio:</a:t>
            </a:r>
            <a:endParaRPr sz="2800" dirty="0">
              <a:latin typeface="Arial"/>
              <a:cs typeface="Arial"/>
            </a:endParaRPr>
          </a:p>
        </p:txBody>
      </p:sp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7823468"/>
              </p:ext>
            </p:extLst>
          </p:nvPr>
        </p:nvGraphicFramePr>
        <p:xfrm>
          <a:off x="6335370" y="1900000"/>
          <a:ext cx="12714630" cy="108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Planilha" r:id="rId4" imgW="6515190" imgH="5534051" progId="Excel.Sheet.12">
                  <p:embed/>
                </p:oleObj>
              </mc:Choice>
              <mc:Fallback>
                <p:oleObj name="Planilha" r:id="rId4" imgW="6515190" imgH="5534051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35370" y="1900000"/>
                        <a:ext cx="12714630" cy="108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object 5"/>
          <p:cNvSpPr txBox="1"/>
          <p:nvPr/>
        </p:nvSpPr>
        <p:spPr>
          <a:xfrm>
            <a:off x="304800" y="10388600"/>
            <a:ext cx="4829653" cy="17363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Fontes: Marco Regulatório sobre PSA no Brasil. </a:t>
            </a:r>
            <a:r>
              <a:rPr lang="pt-BR" sz="2800" spc="150" dirty="0" err="1" smtClean="0">
                <a:solidFill>
                  <a:srgbClr val="312783"/>
                </a:solidFill>
                <a:latin typeface="Arial"/>
                <a:cs typeface="Arial"/>
              </a:rPr>
              <a:t>Imazon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, 2012; 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err="1" smtClean="0">
                <a:solidFill>
                  <a:srgbClr val="312783"/>
                </a:solidFill>
                <a:latin typeface="Arial"/>
                <a:cs typeface="Arial"/>
              </a:rPr>
              <a:t>Pagiola</a:t>
            </a: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 e org., 2013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22987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685800" y="3359026"/>
            <a:ext cx="4724400" cy="3295774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 algn="ctr">
              <a:lnSpc>
                <a:spcPts val="5000"/>
              </a:lnSpc>
              <a:spcBef>
                <a:spcPts val="700"/>
              </a:spcBef>
            </a:pPr>
            <a:r>
              <a:rPr lang="pt-BR" sz="4600" dirty="0" smtClean="0">
                <a:latin typeface="Arial" charset="0"/>
                <a:cs typeface="Arial" charset="0"/>
              </a:rPr>
              <a:t>PAGAMENTO</a:t>
            </a:r>
            <a:r>
              <a:rPr lang="pt-BR" sz="4600" dirty="0">
                <a:latin typeface="Arial" charset="0"/>
                <a:cs typeface="Arial" charset="0"/>
              </a:rPr>
              <a:t/>
            </a:r>
            <a:br>
              <a:rPr lang="pt-BR" sz="4600" dirty="0">
                <a:latin typeface="Arial" charset="0"/>
                <a:cs typeface="Arial" charset="0"/>
              </a:rPr>
            </a:br>
            <a:r>
              <a:rPr lang="pt-BR" sz="4600" dirty="0" smtClean="0">
                <a:latin typeface="Arial" charset="0"/>
                <a:cs typeface="Arial" charset="0"/>
              </a:rPr>
              <a:t> POR </a:t>
            </a:r>
            <a:br>
              <a:rPr lang="pt-BR" sz="4600" dirty="0" smtClean="0">
                <a:latin typeface="Arial" charset="0"/>
                <a:cs typeface="Arial" charset="0"/>
              </a:rPr>
            </a:br>
            <a:r>
              <a:rPr lang="pt-BR" sz="4600" dirty="0" smtClean="0">
                <a:latin typeface="Arial" charset="0"/>
                <a:cs typeface="Arial" charset="0"/>
              </a:rPr>
              <a:t>SERVIÇOS AMBIENTAIS (PSA)</a:t>
            </a:r>
            <a:endParaRPr sz="28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6600"/>
            <a:ext cx="8153400" cy="10650656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229600" y="7112000"/>
            <a:ext cx="9525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4000" dirty="0" smtClean="0">
                <a:latin typeface="GoudyOldStyleBT-Roman"/>
              </a:rPr>
              <a:t>Estados </a:t>
            </a:r>
            <a:r>
              <a:rPr lang="pt-BR" sz="4000" dirty="0">
                <a:latin typeface="GoudyOldStyleBT-Roman"/>
              </a:rPr>
              <a:t>que possuem leis sobre mudança do clima e sua relação com pagamento </a:t>
            </a:r>
            <a:r>
              <a:rPr lang="pt-BR" sz="4000" dirty="0" smtClean="0">
                <a:latin typeface="GoudyOldStyleBT-Roman"/>
              </a:rPr>
              <a:t>por serviços </a:t>
            </a:r>
            <a:r>
              <a:rPr lang="pt-BR" sz="4000" dirty="0">
                <a:latin typeface="GoudyOldStyleBT-Roman"/>
              </a:rPr>
              <a:t>ambientais e REDD+.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6871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50000" t="6356" r="16400" b="9264"/>
          <a:stretch/>
        </p:blipFill>
        <p:spPr>
          <a:xfrm>
            <a:off x="1219200" y="1910600"/>
            <a:ext cx="15240000" cy="10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6200" y="-1574800"/>
            <a:ext cx="34747200" cy="195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2897236" y="2387600"/>
            <a:ext cx="3866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000" b="1" kern="0" dirty="0">
                <a:latin typeface="Arial" charset="0"/>
                <a:cs typeface="Arial" charset="0"/>
              </a:rPr>
              <a:t>(1.326.480 km²)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91615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87600"/>
            <a:ext cx="9909270" cy="9711132"/>
          </a:xfrm>
          <a:prstGeom prst="rect">
            <a:avLst/>
          </a:prstGeom>
        </p:spPr>
      </p:pic>
      <p:sp>
        <p:nvSpPr>
          <p:cNvPr id="9" name="object 5"/>
          <p:cNvSpPr txBox="1"/>
          <p:nvPr/>
        </p:nvSpPr>
        <p:spPr>
          <a:xfrm>
            <a:off x="6807927" y="1833957"/>
            <a:ext cx="86868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312783"/>
                </a:solidFill>
                <a:latin typeface="Arial"/>
                <a:cs typeface="Arial"/>
              </a:rPr>
              <a:t>Iniciativas PSA (focada em serviços de água):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2200" y="1930400"/>
            <a:ext cx="9004953" cy="10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m para AGENDA 21 ON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2006600"/>
            <a:ext cx="629346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t="9972" r="3658" b="6735"/>
          <a:stretch/>
        </p:blipFill>
        <p:spPr bwMode="auto">
          <a:xfrm>
            <a:off x="4648200" y="5405877"/>
            <a:ext cx="14428076" cy="7290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2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496800" y="6045200"/>
            <a:ext cx="2706370" cy="12522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57800"/>
              </a:lnSpc>
              <a:spcBef>
                <a:spcPts val="100"/>
              </a:spcBef>
            </a:pP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</a:t>
            </a:r>
            <a:r>
              <a:rPr sz="17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iadb</a:t>
            </a:r>
            <a:r>
              <a:rPr sz="1300" spc="7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.org  </a:t>
            </a:r>
            <a:r>
              <a:rPr sz="1300" spc="16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</a:t>
            </a:r>
            <a:r>
              <a:rPr sz="1300" spc="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</a:t>
            </a:r>
            <a:r>
              <a:rPr sz="1300" spc="-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4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f</a:t>
            </a:r>
            <a:r>
              <a:rPr sz="1300" spc="12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sz="1300" spc="9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cebook</a:t>
            </a:r>
            <a:r>
              <a:rPr sz="1300" spc="2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r>
              <a:rPr sz="1300" spc="13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sz="1300" spc="18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om</a:t>
            </a:r>
            <a:r>
              <a:rPr sz="1300" spc="9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/</a:t>
            </a:r>
            <a:r>
              <a:rPr sz="1700" spc="11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</a:t>
            </a:r>
            <a:r>
              <a:rPr sz="1700" spc="3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r</a:t>
            </a:r>
            <a:r>
              <a:rPr sz="1700" spc="5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asil </a:t>
            </a:r>
            <a:r>
              <a:rPr sz="1700" spc="5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sz="13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www.twitter.com/</a:t>
            </a:r>
            <a:r>
              <a:rPr sz="1700" spc="85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bidbr</a:t>
            </a:r>
            <a:endParaRPr sz="17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21" y="6121400"/>
            <a:ext cx="3555233" cy="1333212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67" y="6121400"/>
            <a:ext cx="2827020" cy="1203960"/>
          </a:xfrm>
          <a:prstGeom prst="rect">
            <a:avLst/>
          </a:prstGeom>
        </p:spPr>
      </p:pic>
      <p:sp>
        <p:nvSpPr>
          <p:cNvPr id="10" name="bk object 17"/>
          <p:cNvSpPr/>
          <p:nvPr/>
        </p:nvSpPr>
        <p:spPr>
          <a:xfrm>
            <a:off x="12115800" y="6204623"/>
            <a:ext cx="218859" cy="2188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bk object 18"/>
          <p:cNvSpPr/>
          <p:nvPr/>
        </p:nvSpPr>
        <p:spPr>
          <a:xfrm>
            <a:off x="12115800" y="6613512"/>
            <a:ext cx="218871" cy="21888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bk object 19"/>
          <p:cNvSpPr/>
          <p:nvPr/>
        </p:nvSpPr>
        <p:spPr>
          <a:xfrm>
            <a:off x="12115800" y="7022401"/>
            <a:ext cx="218859" cy="21887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22476" r="11143" b="19948"/>
          <a:stretch/>
        </p:blipFill>
        <p:spPr>
          <a:xfrm>
            <a:off x="-76200" y="1874600"/>
            <a:ext cx="10896600" cy="10896600"/>
          </a:xfrm>
          <a:prstGeom prst="rect">
            <a:avLst/>
          </a:prstGeom>
        </p:spPr>
      </p:pic>
      <p:pic>
        <p:nvPicPr>
          <p:cNvPr id="2050" name="Picture 2" descr="Resultado de imagem para floresta estacional semidecidu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542" y="19118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5"/>
          <p:cNvSpPr txBox="1"/>
          <p:nvPr/>
        </p:nvSpPr>
        <p:spPr>
          <a:xfrm>
            <a:off x="15600493" y="2503602"/>
            <a:ext cx="3505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B050"/>
                </a:solidFill>
                <a:latin typeface="Arial"/>
                <a:cs typeface="Arial"/>
              </a:rPr>
              <a:t>Floresta Estacional Semidecidual</a:t>
            </a:r>
            <a:endParaRPr sz="2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pic>
        <p:nvPicPr>
          <p:cNvPr id="1026" name="Picture 2" descr="Imagem relacionad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32"/>
          <a:stretch/>
        </p:blipFill>
        <p:spPr bwMode="auto">
          <a:xfrm>
            <a:off x="10632253" y="5511800"/>
            <a:ext cx="4836347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5"/>
          <p:cNvSpPr txBox="1"/>
          <p:nvPr/>
        </p:nvSpPr>
        <p:spPr>
          <a:xfrm>
            <a:off x="15600493" y="4920864"/>
            <a:ext cx="3505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B050"/>
                </a:solidFill>
                <a:latin typeface="Arial"/>
                <a:cs typeface="Arial"/>
              </a:rPr>
              <a:t>Floresta Ombrófila Mista</a:t>
            </a:r>
            <a:endParaRPr sz="2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2" name="object 5"/>
          <p:cNvSpPr txBox="1"/>
          <p:nvPr/>
        </p:nvSpPr>
        <p:spPr>
          <a:xfrm>
            <a:off x="15600493" y="6129495"/>
            <a:ext cx="3505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70C0"/>
                </a:solidFill>
                <a:latin typeface="Arial"/>
                <a:cs typeface="Arial"/>
              </a:rPr>
              <a:t>Floresta Ombrófila Densa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15600493" y="7338126"/>
            <a:ext cx="3505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B050"/>
                </a:solidFill>
                <a:latin typeface="Arial"/>
                <a:cs typeface="Arial"/>
              </a:rPr>
              <a:t>Floresta Ombrófila Aberta</a:t>
            </a:r>
            <a:endParaRPr sz="2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15600493" y="3712233"/>
            <a:ext cx="3505200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70C0"/>
                </a:solidFill>
                <a:latin typeface="Arial"/>
                <a:cs typeface="Arial"/>
              </a:rPr>
              <a:t>Floresta Estacional Decidual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15600493" y="9792489"/>
            <a:ext cx="3505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70C0"/>
                </a:solidFill>
                <a:latin typeface="Arial"/>
                <a:cs typeface="Arial"/>
              </a:rPr>
              <a:t>Manguezais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6" name="object 5"/>
          <p:cNvSpPr txBox="1"/>
          <p:nvPr/>
        </p:nvSpPr>
        <p:spPr>
          <a:xfrm>
            <a:off x="15600493" y="9106689"/>
            <a:ext cx="3505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B050"/>
                </a:solidFill>
                <a:latin typeface="Arial"/>
                <a:cs typeface="Arial"/>
              </a:rPr>
              <a:t>Restingas</a:t>
            </a:r>
            <a:endParaRPr sz="2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7" name="object 5"/>
          <p:cNvSpPr txBox="1"/>
          <p:nvPr/>
        </p:nvSpPr>
        <p:spPr>
          <a:xfrm>
            <a:off x="15544800" y="11240289"/>
            <a:ext cx="3505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spc="150" dirty="0" smtClean="0">
                <a:solidFill>
                  <a:srgbClr val="0070C0"/>
                </a:solidFill>
                <a:latin typeface="Arial"/>
                <a:cs typeface="Arial"/>
              </a:rPr>
              <a:t>Campos de altitude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8" name="object 5"/>
          <p:cNvSpPr txBox="1"/>
          <p:nvPr/>
        </p:nvSpPr>
        <p:spPr>
          <a:xfrm>
            <a:off x="15600493" y="10554489"/>
            <a:ext cx="3505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dirty="0" smtClean="0">
                <a:solidFill>
                  <a:srgbClr val="00B050"/>
                </a:solidFill>
                <a:latin typeface="Arial"/>
                <a:cs typeface="Arial"/>
              </a:rPr>
              <a:t>Brejos interioranos</a:t>
            </a:r>
            <a:endParaRPr sz="2800" dirty="0">
              <a:solidFill>
                <a:srgbClr val="00B050"/>
              </a:solidFill>
              <a:latin typeface="Arial"/>
              <a:cs typeface="Arial"/>
            </a:endParaRPr>
          </a:p>
        </p:txBody>
      </p:sp>
      <p:sp>
        <p:nvSpPr>
          <p:cNvPr id="19" name="object 5"/>
          <p:cNvSpPr txBox="1"/>
          <p:nvPr/>
        </p:nvSpPr>
        <p:spPr>
          <a:xfrm>
            <a:off x="15600493" y="8420889"/>
            <a:ext cx="3505200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t-BR" sz="2800" dirty="0" smtClean="0">
                <a:solidFill>
                  <a:srgbClr val="0070C0"/>
                </a:solidFill>
                <a:latin typeface="Arial"/>
                <a:cs typeface="Arial"/>
              </a:rPr>
              <a:t>Encraves Florestais</a:t>
            </a:r>
            <a:endParaRPr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pic>
        <p:nvPicPr>
          <p:cNvPr id="1030" name="Picture 6" descr="http://www.ra-bugio.org.br/images/mataatlantica/p/3/figura4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9074600"/>
            <a:ext cx="48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9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600" y="4786828"/>
            <a:ext cx="18669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7924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9829800" y="2418631"/>
            <a:ext cx="48006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DESTAQUES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7924800" y="3759200"/>
            <a:ext cx="10820400" cy="7266091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72%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da população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brasileira e 61% dos municípios brasileiros com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forte influência no PIB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nacional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 smtClean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a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lta diversidade social, cultural, política, econômica, educacional, ambiental </a:t>
            </a: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alta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diversidade da flora e da fauna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(&gt; 20 mil </a:t>
            </a:r>
            <a:r>
              <a:rPr lang="pt-BR" sz="3600" spc="185" dirty="0" err="1">
                <a:solidFill>
                  <a:srgbClr val="312783"/>
                </a:solidFill>
                <a:latin typeface="Arial"/>
                <a:cs typeface="Arial"/>
              </a:rPr>
              <a:t>spp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 de plantas,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270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mamíferos,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850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aves, 200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répteis, 350 peixes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e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370 </a:t>
            </a:r>
            <a:r>
              <a:rPr lang="pt-BR" sz="3600" spc="185" dirty="0" err="1">
                <a:solidFill>
                  <a:srgbClr val="312783"/>
                </a:solidFill>
                <a:latin typeface="Arial"/>
                <a:cs typeface="Arial"/>
              </a:rPr>
              <a:t>anfíbeos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) e alto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endemismo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i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mportantíssima na prestação de serviços ambientais</a:t>
            </a: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</p:txBody>
      </p:sp>
      <p:pic>
        <p:nvPicPr>
          <p:cNvPr id="9" name="Picture 2" descr="http://www.mma.gov.br/estruturas/202/_imagens/cartaz_2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510"/>
            <a:ext cx="6934200" cy="10841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749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"/>
            <a:ext cx="19050000" cy="252983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1752600" y="754775"/>
            <a:ext cx="9398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baseline="3000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Desafios</a:t>
            </a:r>
            <a:r>
              <a:rPr lang="en-GB" sz="7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para o </a:t>
            </a:r>
            <a:r>
              <a:rPr lang="en-GB" sz="7200" baseline="300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Desenvolvimento</a:t>
            </a:r>
            <a:endParaRPr lang="en-GB" sz="7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object 2"/>
          <p:cNvSpPr txBox="1"/>
          <p:nvPr/>
        </p:nvSpPr>
        <p:spPr>
          <a:xfrm>
            <a:off x="13792200" y="534669"/>
            <a:ext cx="4001007" cy="838691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algn="r"/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Agricultura </a:t>
            </a:r>
            <a:r>
              <a:rPr lang="pt-BR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Sustent</a:t>
            </a:r>
            <a:r>
              <a:rPr lang="en-US" sz="2600" b="1" dirty="0" err="1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ável</a:t>
            </a: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b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pt-BR" sz="2600" b="1" dirty="0" smtClean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Bioma </a:t>
            </a:r>
            <a:r>
              <a:rPr lang="pt-BR" sz="2600" b="1" dirty="0">
                <a:solidFill>
                  <a:srgbClr val="009DC5"/>
                </a:solidFill>
                <a:latin typeface="Arial" charset="0"/>
                <a:ea typeface="Arial" charset="0"/>
                <a:cs typeface="Arial" charset="0"/>
              </a:rPr>
              <a:t>Mata Atlântica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28600" y="4786828"/>
            <a:ext cx="18669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</a:endParaRPr>
          </a:p>
          <a:p>
            <a:pPr eaLnBrk="1" hangingPunct="1"/>
            <a:endParaRPr lang="pt-BR" altLang="pt-BR" sz="4200" b="1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" name="object 5"/>
          <p:cNvSpPr/>
          <p:nvPr/>
        </p:nvSpPr>
        <p:spPr>
          <a:xfrm>
            <a:off x="7924800" y="2616200"/>
            <a:ext cx="1511300" cy="377825"/>
          </a:xfrm>
          <a:custGeom>
            <a:avLst/>
            <a:gdLst/>
            <a:ahLst/>
            <a:cxnLst/>
            <a:rect l="l" t="t" r="r" b="b"/>
            <a:pathLst>
              <a:path w="1511300" h="377825">
                <a:moveTo>
                  <a:pt x="1322387" y="0"/>
                </a:moveTo>
                <a:lnTo>
                  <a:pt x="1272172" y="6749"/>
                </a:lnTo>
                <a:lnTo>
                  <a:pt x="1227046" y="25795"/>
                </a:lnTo>
                <a:lnTo>
                  <a:pt x="1188812" y="55337"/>
                </a:lnTo>
                <a:lnTo>
                  <a:pt x="1159270" y="93571"/>
                </a:lnTo>
                <a:lnTo>
                  <a:pt x="1140224" y="138697"/>
                </a:lnTo>
                <a:lnTo>
                  <a:pt x="1133475" y="188912"/>
                </a:lnTo>
                <a:lnTo>
                  <a:pt x="1140224" y="239131"/>
                </a:lnTo>
                <a:lnTo>
                  <a:pt x="1159270" y="284258"/>
                </a:lnTo>
                <a:lnTo>
                  <a:pt x="1188812" y="322492"/>
                </a:lnTo>
                <a:lnTo>
                  <a:pt x="1227046" y="352032"/>
                </a:lnTo>
                <a:lnTo>
                  <a:pt x="1272172" y="371076"/>
                </a:lnTo>
                <a:lnTo>
                  <a:pt x="1322387" y="377825"/>
                </a:lnTo>
                <a:lnTo>
                  <a:pt x="1372611" y="371076"/>
                </a:lnTo>
                <a:lnTo>
                  <a:pt x="1417739" y="352032"/>
                </a:lnTo>
                <a:lnTo>
                  <a:pt x="1455972" y="322492"/>
                </a:lnTo>
                <a:lnTo>
                  <a:pt x="1485510" y="284258"/>
                </a:lnTo>
                <a:lnTo>
                  <a:pt x="1504552" y="239131"/>
                </a:lnTo>
                <a:lnTo>
                  <a:pt x="1511300" y="188912"/>
                </a:lnTo>
                <a:lnTo>
                  <a:pt x="1504552" y="138697"/>
                </a:lnTo>
                <a:lnTo>
                  <a:pt x="1485510" y="93571"/>
                </a:lnTo>
                <a:lnTo>
                  <a:pt x="1455972" y="55337"/>
                </a:lnTo>
                <a:lnTo>
                  <a:pt x="1417739" y="25795"/>
                </a:lnTo>
                <a:lnTo>
                  <a:pt x="1372611" y="6749"/>
                </a:lnTo>
                <a:lnTo>
                  <a:pt x="1322387" y="0"/>
                </a:lnTo>
                <a:close/>
              </a:path>
              <a:path w="1511300" h="377825">
                <a:moveTo>
                  <a:pt x="755650" y="0"/>
                </a:moveTo>
                <a:lnTo>
                  <a:pt x="705430" y="6749"/>
                </a:lnTo>
                <a:lnTo>
                  <a:pt x="660303" y="25795"/>
                </a:lnTo>
                <a:lnTo>
                  <a:pt x="622069" y="55337"/>
                </a:lnTo>
                <a:lnTo>
                  <a:pt x="592530" y="93571"/>
                </a:lnTo>
                <a:lnTo>
                  <a:pt x="573485" y="138697"/>
                </a:lnTo>
                <a:lnTo>
                  <a:pt x="566737" y="188912"/>
                </a:lnTo>
                <a:lnTo>
                  <a:pt x="573485" y="239131"/>
                </a:lnTo>
                <a:lnTo>
                  <a:pt x="592530" y="284258"/>
                </a:lnTo>
                <a:lnTo>
                  <a:pt x="622069" y="322492"/>
                </a:lnTo>
                <a:lnTo>
                  <a:pt x="660303" y="352032"/>
                </a:lnTo>
                <a:lnTo>
                  <a:pt x="705430" y="371076"/>
                </a:lnTo>
                <a:lnTo>
                  <a:pt x="755650" y="377825"/>
                </a:lnTo>
                <a:lnTo>
                  <a:pt x="805869" y="371076"/>
                </a:lnTo>
                <a:lnTo>
                  <a:pt x="850996" y="352032"/>
                </a:lnTo>
                <a:lnTo>
                  <a:pt x="889230" y="322492"/>
                </a:lnTo>
                <a:lnTo>
                  <a:pt x="918769" y="284258"/>
                </a:lnTo>
                <a:lnTo>
                  <a:pt x="937814" y="239131"/>
                </a:lnTo>
                <a:lnTo>
                  <a:pt x="944562" y="188912"/>
                </a:lnTo>
                <a:lnTo>
                  <a:pt x="937814" y="138697"/>
                </a:lnTo>
                <a:lnTo>
                  <a:pt x="918769" y="93571"/>
                </a:lnTo>
                <a:lnTo>
                  <a:pt x="889230" y="55337"/>
                </a:lnTo>
                <a:lnTo>
                  <a:pt x="850996" y="25795"/>
                </a:lnTo>
                <a:lnTo>
                  <a:pt x="805869" y="6749"/>
                </a:lnTo>
                <a:lnTo>
                  <a:pt x="755650" y="0"/>
                </a:lnTo>
                <a:close/>
              </a:path>
              <a:path w="1511300" h="377825">
                <a:moveTo>
                  <a:pt x="188912" y="0"/>
                </a:moveTo>
                <a:lnTo>
                  <a:pt x="138688" y="6749"/>
                </a:lnTo>
                <a:lnTo>
                  <a:pt x="93560" y="25795"/>
                </a:lnTo>
                <a:lnTo>
                  <a:pt x="55327" y="55337"/>
                </a:lnTo>
                <a:lnTo>
                  <a:pt x="25789" y="93571"/>
                </a:lnTo>
                <a:lnTo>
                  <a:pt x="6747" y="138697"/>
                </a:lnTo>
                <a:lnTo>
                  <a:pt x="0" y="188912"/>
                </a:lnTo>
                <a:lnTo>
                  <a:pt x="6747" y="239131"/>
                </a:lnTo>
                <a:lnTo>
                  <a:pt x="25789" y="284258"/>
                </a:lnTo>
                <a:lnTo>
                  <a:pt x="55327" y="322492"/>
                </a:lnTo>
                <a:lnTo>
                  <a:pt x="93560" y="352032"/>
                </a:lnTo>
                <a:lnTo>
                  <a:pt x="138688" y="371076"/>
                </a:lnTo>
                <a:lnTo>
                  <a:pt x="188912" y="377825"/>
                </a:lnTo>
                <a:lnTo>
                  <a:pt x="239127" y="371076"/>
                </a:lnTo>
                <a:lnTo>
                  <a:pt x="284253" y="352032"/>
                </a:lnTo>
                <a:lnTo>
                  <a:pt x="322487" y="322492"/>
                </a:lnTo>
                <a:lnTo>
                  <a:pt x="352029" y="284258"/>
                </a:lnTo>
                <a:lnTo>
                  <a:pt x="371075" y="239131"/>
                </a:lnTo>
                <a:lnTo>
                  <a:pt x="377825" y="188912"/>
                </a:lnTo>
                <a:lnTo>
                  <a:pt x="371075" y="138697"/>
                </a:lnTo>
                <a:lnTo>
                  <a:pt x="352029" y="93571"/>
                </a:lnTo>
                <a:lnTo>
                  <a:pt x="322487" y="55337"/>
                </a:lnTo>
                <a:lnTo>
                  <a:pt x="284253" y="25795"/>
                </a:lnTo>
                <a:lnTo>
                  <a:pt x="239127" y="6749"/>
                </a:lnTo>
                <a:lnTo>
                  <a:pt x="188912" y="0"/>
                </a:lnTo>
                <a:close/>
              </a:path>
            </a:pathLst>
          </a:custGeom>
          <a:solidFill>
            <a:srgbClr val="009DC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3"/>
          <p:cNvSpPr txBox="1">
            <a:spLocks noGrp="1"/>
          </p:cNvSpPr>
          <p:nvPr>
            <p:ph type="title"/>
          </p:nvPr>
        </p:nvSpPr>
        <p:spPr>
          <a:xfrm>
            <a:off x="9829800" y="2418631"/>
            <a:ext cx="4800600" cy="730969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5000"/>
              </a:lnSpc>
              <a:spcBef>
                <a:spcPts val="700"/>
              </a:spcBef>
            </a:pPr>
            <a:r>
              <a:rPr lang="pt-BR" sz="4600" spc="0" dirty="0" smtClean="0">
                <a:latin typeface="Arial" charset="0"/>
                <a:ea typeface="Arial" charset="0"/>
                <a:cs typeface="Arial" charset="0"/>
              </a:rPr>
              <a:t>DESTAQUES</a:t>
            </a:r>
            <a:endParaRPr sz="2800" dirty="0">
              <a:latin typeface="Arial" charset="0"/>
              <a:cs typeface="Arial" charset="0"/>
            </a:endParaRPr>
          </a:p>
        </p:txBody>
      </p:sp>
      <p:sp>
        <p:nvSpPr>
          <p:cNvPr id="13" name="object 4"/>
          <p:cNvSpPr txBox="1"/>
          <p:nvPr/>
        </p:nvSpPr>
        <p:spPr>
          <a:xfrm>
            <a:off x="8610599" y="3454400"/>
            <a:ext cx="9182607" cy="8728029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cobertura original variando entre ~11,4/16% (Ribeiro et al., 2009) e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29%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(MMA, 2015) - 12,4% (SOS Mata Atlântica &amp; INPE, 2017)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vulnerável, constantemente perturbada por </a:t>
            </a:r>
            <a:r>
              <a:rPr lang="pt-BR" sz="3600" b="1" spc="185" dirty="0">
                <a:solidFill>
                  <a:srgbClr val="312783"/>
                </a:solidFill>
                <a:latin typeface="Arial"/>
                <a:cs typeface="Arial"/>
              </a:rPr>
              <a:t>FOGO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 e </a:t>
            </a:r>
            <a:r>
              <a:rPr lang="pt-BR" sz="3600" b="1" spc="185" dirty="0">
                <a:solidFill>
                  <a:srgbClr val="312783"/>
                </a:solidFill>
                <a:latin typeface="Arial"/>
                <a:cs typeface="Arial"/>
              </a:rPr>
              <a:t>FRAGMENTAÇÃO, 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com perda de biodiversidade e muitas espécies ameaçadas de </a:t>
            </a:r>
            <a:r>
              <a:rPr lang="pt-BR" sz="3600" spc="185" dirty="0" smtClean="0">
                <a:solidFill>
                  <a:srgbClr val="312783"/>
                </a:solidFill>
                <a:latin typeface="Arial"/>
                <a:cs typeface="Arial"/>
              </a:rPr>
              <a:t>extinção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~3.000 Municípios sem ordenamento territorial</a:t>
            </a: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  <a:p>
            <a:pPr marL="469900" marR="5080" indent="-457200">
              <a:lnSpc>
                <a:spcPts val="3800"/>
              </a:lnSpc>
              <a:spcBef>
                <a:spcPts val="459"/>
              </a:spcBef>
              <a:buFont typeface="Wingdings" panose="05000000000000000000" pitchFamily="2" charset="2"/>
              <a:buChar char="ü"/>
            </a:pPr>
            <a:r>
              <a:rPr lang="pt-BR" sz="3600" b="1" spc="185" dirty="0">
                <a:solidFill>
                  <a:srgbClr val="312783"/>
                </a:solidFill>
                <a:latin typeface="Arial"/>
                <a:cs typeface="Arial"/>
              </a:rPr>
              <a:t>HISTÓRICO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 de práticas produtivas e uso de recursos naturais tanto </a:t>
            </a:r>
            <a:r>
              <a:rPr lang="pt-BR" sz="3600" b="1" u="sng" spc="185" dirty="0">
                <a:solidFill>
                  <a:srgbClr val="312783"/>
                </a:solidFill>
                <a:latin typeface="Arial"/>
                <a:cs typeface="Arial"/>
              </a:rPr>
              <a:t>Sustentáveis</a:t>
            </a:r>
            <a:r>
              <a:rPr lang="pt-BR" sz="3600" spc="185" dirty="0">
                <a:solidFill>
                  <a:srgbClr val="312783"/>
                </a:solidFill>
                <a:latin typeface="Arial"/>
                <a:cs typeface="Arial"/>
              </a:rPr>
              <a:t> quanto </a:t>
            </a:r>
            <a:r>
              <a:rPr lang="pt-BR" sz="3600" b="1" u="sng" spc="185" dirty="0" smtClean="0">
                <a:solidFill>
                  <a:srgbClr val="312783"/>
                </a:solidFill>
                <a:latin typeface="Arial"/>
                <a:cs typeface="Arial"/>
              </a:rPr>
              <a:t>Insustentáveis</a:t>
            </a:r>
            <a:endParaRPr lang="pt-BR" sz="3600" spc="185" dirty="0">
              <a:solidFill>
                <a:srgbClr val="312783"/>
              </a:solidFill>
              <a:latin typeface="Arial"/>
              <a:cs typeface="Arial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09036"/>
            <a:ext cx="7620000" cy="1076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3115</TotalTime>
  <Words>1541</Words>
  <Application>Microsoft Office PowerPoint</Application>
  <PresentationFormat>Personalizar</PresentationFormat>
  <Paragraphs>270</Paragraphs>
  <Slides>62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62</vt:i4>
      </vt:variant>
    </vt:vector>
  </HeadingPairs>
  <TitlesOfParts>
    <vt:vector size="64" baseType="lpstr">
      <vt:lpstr>Office Theme</vt:lpstr>
      <vt:lpstr>Planilha</vt:lpstr>
      <vt:lpstr>Apresentação do PowerPoint</vt:lpstr>
      <vt:lpstr>Agricultura Brasileira e os Desafios da Mata Atlântica</vt:lpstr>
      <vt:lpstr>ESTRATÉGIA</vt:lpstr>
      <vt:lpstr>Lei da Mata Atlântica (Lei no 11.428, de 22 de dezembro de 2006)</vt:lpstr>
      <vt:lpstr>Decreto que regulamenta a Lei da Mata Atlântica (Decreto nº 6.660, de 21 de novembro de 2008)</vt:lpstr>
      <vt:lpstr>Apresentação do PowerPoint</vt:lpstr>
      <vt:lpstr>Apresentação do PowerPoint</vt:lpstr>
      <vt:lpstr>DESTAQUES</vt:lpstr>
      <vt:lpstr>DESTAQUES</vt:lpstr>
      <vt:lpstr>Apresentação do PowerPoint</vt:lpstr>
      <vt:lpstr>PIB AGROPECUÁRIO</vt:lpstr>
      <vt:lpstr>Apresentação do PowerPoint</vt:lpstr>
      <vt:lpstr>PRODUÇÃO AGRÍCOLA, PECUÁRIA E FLORESTAL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MACROLOGÍSTICA DA AGROPECUÁRIA</vt:lpstr>
      <vt:lpstr>COBERTURA VEGETAL</vt:lpstr>
      <vt:lpstr>Apresentação do PowerPoint</vt:lpstr>
      <vt:lpstr>USO DA TERRA</vt:lpstr>
      <vt:lpstr>USO DA TERRA</vt:lpstr>
      <vt:lpstr>Apresentação do PowerPoint</vt:lpstr>
      <vt:lpstr>CADASTRO AMBIENTAL RURAL</vt:lpstr>
      <vt:lpstr>CADASTRO AMBIENTAL RURAL</vt:lpstr>
      <vt:lpstr>Mudanças climáticas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RECURSOS HÍDRICOS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PAGAMENTO  POR  SERVIÇOS AMBIENTAIS (PSA)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Ipicidera diti sus a  niet que nullore</dc:title>
  <dc:creator>Virginia Gomes de Caldas Nogueira</dc:creator>
  <cp:lastModifiedBy>Review</cp:lastModifiedBy>
  <cp:revision>151</cp:revision>
  <dcterms:created xsi:type="dcterms:W3CDTF">2017-11-21T18:52:39Z</dcterms:created>
  <dcterms:modified xsi:type="dcterms:W3CDTF">2018-05-24T19:46:38Z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2017-11-21T00:00:00Z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2017-11-21T00:00:00Z</vt:filetime>
  </property>
</Properties>
</file>