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61" r:id="rId4"/>
    <p:sldId id="262" r:id="rId5"/>
    <p:sldId id="300" r:id="rId6"/>
    <p:sldId id="295" r:id="rId7"/>
    <p:sldId id="267" r:id="rId8"/>
    <p:sldId id="272" r:id="rId9"/>
    <p:sldId id="258" r:id="rId10"/>
    <p:sldId id="268" r:id="rId11"/>
    <p:sldId id="269" r:id="rId12"/>
    <p:sldId id="273" r:id="rId13"/>
    <p:sldId id="298" r:id="rId14"/>
    <p:sldId id="274" r:id="rId15"/>
    <p:sldId id="270" r:id="rId16"/>
    <p:sldId id="271" r:id="rId17"/>
    <p:sldId id="29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6" r:id="rId39"/>
  </p:sldIdLst>
  <p:sldSz cx="19050000" cy="12700000"/>
  <p:notesSz cx="19050000" cy="12700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94" autoAdjust="0"/>
  </p:normalViewPr>
  <p:slideViewPr>
    <p:cSldViewPr>
      <p:cViewPr>
        <p:scale>
          <a:sx n="30" d="100"/>
          <a:sy n="30" d="100"/>
        </p:scale>
        <p:origin x="-1500" y="-30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28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255000" cy="636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0790238" y="0"/>
            <a:ext cx="8255000" cy="636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3BCB5-B6FC-1349-91E4-5A17E5D837A5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310313" y="1587500"/>
            <a:ext cx="6429375" cy="4286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905000" y="6111875"/>
            <a:ext cx="15240000" cy="50006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2063413"/>
            <a:ext cx="8255000" cy="636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0790238" y="12063413"/>
            <a:ext cx="8255000" cy="636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C4064-B99F-F047-9501-F1255F282E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8750" y="3937000"/>
            <a:ext cx="16192500" cy="266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57500" y="7112000"/>
            <a:ext cx="13335000" cy="317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52500" y="2921000"/>
            <a:ext cx="8286750" cy="838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810750" y="2921000"/>
            <a:ext cx="8286750" cy="838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0" cy="98221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10160000"/>
            <a:ext cx="3558540" cy="1280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9050000" cy="2531110"/>
          </a:xfrm>
          <a:custGeom>
            <a:avLst/>
            <a:gdLst/>
            <a:ahLst/>
            <a:cxnLst/>
            <a:rect l="l" t="t" r="r" b="b"/>
            <a:pathLst>
              <a:path w="19050000" h="2531110">
                <a:moveTo>
                  <a:pt x="17774031" y="1905000"/>
                </a:moveTo>
                <a:lnTo>
                  <a:pt x="16941292" y="1905000"/>
                </a:lnTo>
                <a:lnTo>
                  <a:pt x="17357598" y="2531008"/>
                </a:lnTo>
                <a:lnTo>
                  <a:pt x="17774031" y="1905000"/>
                </a:lnTo>
                <a:close/>
              </a:path>
              <a:path w="19050000" h="2531110">
                <a:moveTo>
                  <a:pt x="19050000" y="0"/>
                </a:moveTo>
                <a:lnTo>
                  <a:pt x="0" y="0"/>
                </a:lnTo>
                <a:lnTo>
                  <a:pt x="0" y="1905000"/>
                </a:lnTo>
                <a:lnTo>
                  <a:pt x="19050000" y="1905000"/>
                </a:lnTo>
                <a:lnTo>
                  <a:pt x="19050000" y="0"/>
                </a:lnTo>
                <a:close/>
              </a:path>
            </a:pathLst>
          </a:custGeom>
          <a:solidFill>
            <a:srgbClr val="3127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2300" y="4279900"/>
            <a:ext cx="728472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92300" y="5976620"/>
            <a:ext cx="15265400" cy="3439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77000" y="11811000"/>
            <a:ext cx="60960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52500" y="11811000"/>
            <a:ext cx="43815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716001" y="11811000"/>
            <a:ext cx="43815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Arial" charset="0"/>
          <a:ea typeface="Arial" charset="0"/>
          <a:cs typeface="Arial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emf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534103" y="1107863"/>
            <a:ext cx="11920719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166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endParaRPr lang="en-GB" sz="16600" baseline="30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GB" sz="166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166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1718441" y="4123559"/>
            <a:ext cx="16078200" cy="175176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ea typeface="Arial" charset="0"/>
                <a:cs typeface="Lucida Sans"/>
              </a:defRPr>
            </a:lvl1pPr>
          </a:lstStyle>
          <a:p>
            <a:pPr algn="ctr"/>
            <a:r>
              <a:rPr lang="pt-BR" sz="5400" dirty="0" smtClean="0"/>
              <a:t>Agricultura Brasileira e os Desafios do</a:t>
            </a:r>
          </a:p>
          <a:p>
            <a:pPr algn="ctr"/>
            <a:r>
              <a:rPr lang="pt-BR" sz="5400" dirty="0" smtClean="0"/>
              <a:t>Bioma Pampa</a:t>
            </a:r>
            <a:endParaRPr lang="pt-BR" sz="5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0128157"/>
            <a:ext cx="3555233" cy="133321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76900" y="6883400"/>
            <a:ext cx="8161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Alexandre </a:t>
            </a:r>
            <a:r>
              <a:rPr lang="pt-BR" sz="4400" b="1" dirty="0">
                <a:solidFill>
                  <a:schemeClr val="bg1"/>
                </a:solidFill>
              </a:rPr>
              <a:t>Varella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Embrapa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aixaDeTexto 7"/>
          <p:cNvSpPr txBox="1">
            <a:spLocks noChangeArrowheads="1"/>
          </p:cNvSpPr>
          <p:nvPr/>
        </p:nvSpPr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200">
                <a:solidFill>
                  <a:schemeClr val="tx2"/>
                </a:solidFill>
              </a:rPr>
              <a:t>Fonte: Labeco, Embrapa Pecuária Sul</a:t>
            </a:r>
          </a:p>
        </p:txBody>
      </p:sp>
      <p:pic>
        <p:nvPicPr>
          <p:cNvPr id="24" name="Picture 5" descr="C:\Users\alexandre.varella\Desktop\ChGeral(1)\Observatório Pecuária\2018\I-Uma\Campanha_mapa_usoterra_1970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alexandre.varella\Desktop\ChGeral(1)\Observatório Pecuária\2018\I-Uma\Campanha_mapa_usoterra_1980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C:\Users\alexandre.varella\Desktop\ChGeral(1)\Observatório Pecuária\2018\I-Uma\Campanha_mapa_usoterra_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7"/>
          <p:cNvSpPr txBox="1">
            <a:spLocks noChangeArrowheads="1"/>
          </p:cNvSpPr>
          <p:nvPr/>
        </p:nvSpPr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200" dirty="0">
                <a:solidFill>
                  <a:schemeClr val="tx2"/>
                </a:solidFill>
              </a:rPr>
              <a:t>Fonte: </a:t>
            </a:r>
            <a:r>
              <a:rPr lang="pt-BR" sz="1200" dirty="0" err="1">
                <a:solidFill>
                  <a:schemeClr val="tx2"/>
                </a:solidFill>
              </a:rPr>
              <a:t>Labeco</a:t>
            </a:r>
            <a:r>
              <a:rPr lang="pt-BR" sz="1200" dirty="0">
                <a:solidFill>
                  <a:schemeClr val="tx2"/>
                </a:solidFill>
              </a:rPr>
              <a:t>, Embrapa Pecuária Sul</a:t>
            </a:r>
          </a:p>
        </p:txBody>
      </p:sp>
    </p:spTree>
    <p:extLst>
      <p:ext uri="{BB962C8B-B14F-4D97-AF65-F5344CB8AC3E}">
        <p14:creationId xmlns:p14="http://schemas.microsoft.com/office/powerpoint/2010/main" val="220510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ixaDeTexto 7"/>
          <p:cNvSpPr txBox="1">
            <a:spLocks noChangeArrowheads="1"/>
          </p:cNvSpPr>
          <p:nvPr/>
        </p:nvSpPr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200">
                <a:solidFill>
                  <a:schemeClr val="tx2"/>
                </a:solidFill>
              </a:rPr>
              <a:t>Fonte: Labeco, Embrapa Pecuária Sul</a:t>
            </a:r>
          </a:p>
        </p:txBody>
      </p:sp>
      <p:pic>
        <p:nvPicPr>
          <p:cNvPr id="6" name="Picture 5" descr="C:\Users\alexandre.varella\Desktop\ChGeral(1)\Observatório Pecuária\2018\I-Uma\FOeste_mapa_usoterra_1970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lexandre.varella\Desktop\ChGeral(1)\Observatório Pecuária\2018\I-Uma\FOeste_mapa_usoterra_1980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alexandre.varella\Desktop\ChGeral(1)\Observatório Pecuária\2018\I-Uma\FOeste_mapa_usoterra_2017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200" dirty="0">
                <a:solidFill>
                  <a:schemeClr val="tx2"/>
                </a:solidFill>
              </a:rPr>
              <a:t>Fonte: </a:t>
            </a:r>
            <a:r>
              <a:rPr lang="pt-BR" sz="1200" dirty="0" err="1">
                <a:solidFill>
                  <a:schemeClr val="tx2"/>
                </a:solidFill>
              </a:rPr>
              <a:t>Labeco</a:t>
            </a:r>
            <a:r>
              <a:rPr lang="pt-BR" sz="1200" dirty="0">
                <a:solidFill>
                  <a:schemeClr val="tx2"/>
                </a:solidFill>
              </a:rPr>
              <a:t>, Embrapa Pecuária Sul</a:t>
            </a:r>
          </a:p>
        </p:txBody>
      </p:sp>
    </p:spTree>
    <p:extLst>
      <p:ext uri="{BB962C8B-B14F-4D97-AF65-F5344CB8AC3E}">
        <p14:creationId xmlns:p14="http://schemas.microsoft.com/office/powerpoint/2010/main" val="10599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2239200" y="2235600"/>
            <a:ext cx="14479200" cy="102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2239200" y="2235600"/>
            <a:ext cx="14479200" cy="102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2239200" y="2235600"/>
            <a:ext cx="14479200" cy="102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4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correio.embrapa.br/service/home/~/UT_Corede_Sul_2017_Impressao.jpg?auth=co&amp;loc=pt_BR&amp;id=0c95eb4d-0cff-479b-928b-cfeae4e15f34:96047&amp;part=2"/>
          <p:cNvSpPr>
            <a:spLocks noChangeAspect="1" noChangeArrowheads="1"/>
          </p:cNvSpPr>
          <p:nvPr/>
        </p:nvSpPr>
        <p:spPr bwMode="auto">
          <a:xfrm>
            <a:off x="155575" y="-2879725"/>
            <a:ext cx="84963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9" name="Picture 3" descr="C:\Users\alexandre.varella\Desktop\ChGeral(1)\Observatório Pecuária\2018\UT_Corede_Sul_2017_Impressao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35600"/>
            <a:ext cx="15820200" cy="102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9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bject 4"/>
          <p:cNvSpPr>
            <a:spLocks noChangeAspect="1"/>
          </p:cNvSpPr>
          <p:nvPr/>
        </p:nvSpPr>
        <p:spPr bwMode="auto">
          <a:xfrm>
            <a:off x="457200" y="3676322"/>
            <a:ext cx="18364200" cy="593438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923925" y="442913"/>
            <a:ext cx="73453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chemeClr val="tx1"/>
                </a:solidFill>
                <a:cs typeface="Times New Roman" pitchFamily="18" charset="0"/>
              </a:rPr>
              <a:t>Cobertura vegetal campestre no Bioma Pampa</a:t>
            </a:r>
            <a:endParaRPr lang="pt-BR">
              <a:solidFill>
                <a:schemeClr val="tx1"/>
              </a:solidFill>
              <a:cs typeface="Times New Roman" pitchFamily="18" charset="0"/>
            </a:endParaRPr>
          </a:p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14047883" y="9962414"/>
            <a:ext cx="476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Fonte: </a:t>
            </a:r>
            <a:r>
              <a:rPr lang="pt-BR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Labeco</a:t>
            </a:r>
            <a:r>
              <a:rPr lang="pt-BR" sz="2000" dirty="0">
                <a:solidFill>
                  <a:schemeClr val="tx2"/>
                </a:solidFill>
              </a:rPr>
              <a:t>, Embrapa Pecuária Sul</a:t>
            </a:r>
          </a:p>
        </p:txBody>
      </p:sp>
      <p:cxnSp>
        <p:nvCxnSpPr>
          <p:cNvPr id="10" name="Conector reto 5"/>
          <p:cNvCxnSpPr>
            <a:cxnSpLocks noChangeShapeType="1"/>
          </p:cNvCxnSpPr>
          <p:nvPr/>
        </p:nvCxnSpPr>
        <p:spPr bwMode="auto">
          <a:xfrm>
            <a:off x="0" y="4589463"/>
            <a:ext cx="9144000" cy="0"/>
          </a:xfrm>
          <a:prstGeom prst="lin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ector de seta reta 10"/>
          <p:cNvCxnSpPr>
            <a:cxnSpLocks noChangeShapeType="1"/>
          </p:cNvCxnSpPr>
          <p:nvPr/>
        </p:nvCxnSpPr>
        <p:spPr bwMode="auto">
          <a:xfrm>
            <a:off x="11353800" y="7645400"/>
            <a:ext cx="0" cy="1829626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ector de seta reta 11"/>
          <p:cNvCxnSpPr>
            <a:cxnSpLocks noChangeShapeType="1"/>
          </p:cNvCxnSpPr>
          <p:nvPr/>
        </p:nvCxnSpPr>
        <p:spPr bwMode="auto">
          <a:xfrm>
            <a:off x="15200818" y="7645400"/>
            <a:ext cx="0" cy="1829626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ector de seta reta 12"/>
          <p:cNvCxnSpPr>
            <a:cxnSpLocks noChangeShapeType="1"/>
          </p:cNvCxnSpPr>
          <p:nvPr/>
        </p:nvCxnSpPr>
        <p:spPr bwMode="auto">
          <a:xfrm>
            <a:off x="18818772" y="7645400"/>
            <a:ext cx="0" cy="1826037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43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473669" y="2289314"/>
            <a:ext cx="1310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OCUPAÇÃO DE SOLO NO BIOMA PAMPA (2017)</a:t>
            </a:r>
            <a:endParaRPr lang="pt-BR" sz="4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997200"/>
            <a:ext cx="17682865" cy="724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4198566" y="11807855"/>
            <a:ext cx="4763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Fonte: </a:t>
            </a:r>
            <a:r>
              <a:rPr lang="pt-BR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Labeco</a:t>
            </a:r>
            <a:r>
              <a:rPr lang="pt-BR" sz="2000" dirty="0">
                <a:solidFill>
                  <a:schemeClr val="tx2"/>
                </a:solidFill>
              </a:rPr>
              <a:t>, Embrapa Pecuária Sul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6408680" y="10472876"/>
            <a:ext cx="762000" cy="5253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038600" y="10998200"/>
            <a:ext cx="5988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6 milhões de hectares</a:t>
            </a:r>
            <a:endParaRPr lang="pt-B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552339"/>
              </p:ext>
            </p:extLst>
          </p:nvPr>
        </p:nvGraphicFramePr>
        <p:xfrm>
          <a:off x="1652588" y="6638925"/>
          <a:ext cx="17992725" cy="4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orelDRAW" r:id="rId3" imgW="28606984" imgH="298547" progId="CorelDraw.Graphic.17">
                  <p:embed/>
                </p:oleObj>
              </mc:Choice>
              <mc:Fallback>
                <p:oleObj name="CorelDRAW" r:id="rId3" imgW="28606984" imgH="298547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6638925"/>
                        <a:ext cx="17992725" cy="4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391509" y="1940740"/>
            <a:ext cx="1341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</a:t>
            </a:r>
            <a:r>
              <a:rPr lang="pt-BR" alt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econômicas no </a:t>
            </a:r>
            <a:r>
              <a:rPr lang="pt-BR" alt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Campanha e Fronteira Oeste </a:t>
            </a:r>
            <a:endParaRPr lang="pt-BR" alt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98035"/>
              </p:ext>
            </p:extLst>
          </p:nvPr>
        </p:nvGraphicFramePr>
        <p:xfrm>
          <a:off x="500015" y="2921000"/>
          <a:ext cx="12696498" cy="6354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/>
                <a:gridCol w="3009902"/>
                <a:gridCol w="4002572"/>
                <a:gridCol w="2445524"/>
              </a:tblGrid>
              <a:tr h="718254">
                <a:tc gridSpan="2">
                  <a:txBody>
                    <a:bodyPr/>
                    <a:lstStyle/>
                    <a:p>
                      <a:pPr algn="ctr"/>
                      <a:r>
                        <a:rPr lang="pt-BR" sz="4000" dirty="0" smtClean="0"/>
                        <a:t>Grãos</a:t>
                      </a:r>
                      <a:endParaRPr lang="pt-BR" sz="4000" dirty="0"/>
                    </a:p>
                  </a:txBody>
                  <a:tcPr marL="91432" marR="91432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4000" dirty="0" smtClean="0"/>
                        <a:t>Fruticultura</a:t>
                      </a:r>
                      <a:endParaRPr lang="pt-BR" sz="4000" dirty="0"/>
                    </a:p>
                  </a:txBody>
                  <a:tcPr marL="91432" marR="91432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1268447">
                <a:tc>
                  <a:txBody>
                    <a:bodyPr/>
                    <a:lstStyle/>
                    <a:p>
                      <a:pPr algn="ctr"/>
                      <a:r>
                        <a:rPr lang="pt-BR" sz="4000" b="1" baseline="0" dirty="0" smtClean="0">
                          <a:solidFill>
                            <a:schemeClr val="bg1"/>
                          </a:solidFill>
                        </a:rPr>
                        <a:t>Atividade</a:t>
                      </a:r>
                      <a:endParaRPr lang="pt-BR" sz="4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b="1" baseline="0" dirty="0" smtClean="0">
                          <a:solidFill>
                            <a:schemeClr val="bg1"/>
                          </a:solidFill>
                        </a:rPr>
                        <a:t>Hectares</a:t>
                      </a:r>
                      <a:endParaRPr lang="pt-BR" sz="4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b="1" baseline="0" dirty="0" smtClean="0">
                          <a:solidFill>
                            <a:schemeClr val="bg1"/>
                          </a:solidFill>
                        </a:rPr>
                        <a:t>Atividade</a:t>
                      </a:r>
                      <a:endParaRPr lang="pt-BR" sz="4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000" b="1" baseline="0" dirty="0" smtClean="0">
                          <a:solidFill>
                            <a:schemeClr val="bg1"/>
                          </a:solidFill>
                        </a:rPr>
                        <a:t>Hectares</a:t>
                      </a:r>
                      <a:endParaRPr lang="pt-BR" sz="4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>
                    <a:solidFill>
                      <a:schemeClr val="accent1"/>
                    </a:solidFill>
                  </a:tcPr>
                </a:tc>
              </a:tr>
              <a:tr h="1136578"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Soja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675.205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Vitivinicultura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1.526</a:t>
                      </a:r>
                      <a:endParaRPr lang="pt-BR" sz="4000" dirty="0"/>
                    </a:p>
                  </a:txBody>
                  <a:tcPr marL="91432" marR="91432" anchor="b"/>
                </a:tc>
              </a:tr>
              <a:tr h="981620"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Arroz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442.216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Citricultura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1.266</a:t>
                      </a:r>
                      <a:endParaRPr lang="pt-BR" sz="4000" dirty="0"/>
                    </a:p>
                  </a:txBody>
                  <a:tcPr marL="91432" marR="91432" anchor="b"/>
                </a:tc>
              </a:tr>
              <a:tr h="1268447"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Milho Grãos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 34.073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Olivicultura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  538</a:t>
                      </a:r>
                      <a:endParaRPr lang="pt-BR" sz="4000" dirty="0"/>
                    </a:p>
                  </a:txBody>
                  <a:tcPr marL="91432" marR="91432" anchor="b"/>
                </a:tc>
              </a:tr>
              <a:tr h="981620"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Melancia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   1.522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Noz-</a:t>
                      </a:r>
                      <a:r>
                        <a:rPr lang="pt-BR" sz="4000" dirty="0" err="1" smtClean="0"/>
                        <a:t>pecã</a:t>
                      </a:r>
                      <a:endParaRPr lang="pt-BR" sz="4000" dirty="0"/>
                    </a:p>
                  </a:txBody>
                  <a:tcPr marL="91432" marR="91432" anchor="b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pt-BR" sz="4000" dirty="0" smtClean="0"/>
                        <a:t>  229</a:t>
                      </a:r>
                      <a:endParaRPr lang="pt-BR" sz="4000" dirty="0"/>
                    </a:p>
                  </a:txBody>
                  <a:tcPr marL="91432" marR="91432" anchor="b"/>
                </a:tc>
              </a:tr>
            </a:tbl>
          </a:graphicData>
        </a:graphic>
      </p:graphicFrame>
      <p:pic>
        <p:nvPicPr>
          <p:cNvPr id="7" name="Picture 20" descr="DSC063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12" y="9528503"/>
            <a:ext cx="442094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53" descr="ScanImage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067" y="5664200"/>
            <a:ext cx="446383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lo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498" y="2525515"/>
            <a:ext cx="4418408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oestegoiano.com.br/previous/images/fotos24/lavoura-comunitaria-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528503"/>
            <a:ext cx="494326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entralgraos.com.br/wp-content/uploads/2014/05/soja-transgenica-no-brasi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343" y="8812426"/>
            <a:ext cx="446383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" descr="emabras6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304" y="11807874"/>
            <a:ext cx="2716239" cy="48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6" y="4138064"/>
            <a:ext cx="12348950" cy="625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179786" y="3136324"/>
            <a:ext cx="111908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Área de silvicultura no Pampa  (hectares)</a:t>
            </a:r>
            <a:endParaRPr lang="pt-BR" alt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421" y="2566439"/>
            <a:ext cx="47625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421" y="5895370"/>
            <a:ext cx="4762500" cy="314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 descr="C:\Users\alexandre.varella\Desktop\ChGeral(1)\ILPF Congress\SSP\stamaria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121" y="9090722"/>
            <a:ext cx="4762800" cy="314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77999" y="3149600"/>
            <a:ext cx="15265400" cy="1200329"/>
          </a:xfrm>
        </p:spPr>
        <p:txBody>
          <a:bodyPr/>
          <a:lstStyle/>
          <a:p>
            <a:pPr algn="ctr"/>
            <a:r>
              <a:rPr lang="pt-BR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EVOLUÇÃO DA ÁREA DE SOJA NO PAMPA</a:t>
            </a:r>
          </a:p>
          <a:p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26000"/>
            <a:ext cx="13792198" cy="657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3302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bject 2"/>
          <p:cNvSpPr>
            <a:spLocks noChangeArrowheads="1"/>
          </p:cNvSpPr>
          <p:nvPr/>
        </p:nvSpPr>
        <p:spPr bwMode="auto">
          <a:xfrm>
            <a:off x="1188818" y="2387600"/>
            <a:ext cx="15792702" cy="90138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80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12814000" y="11596414"/>
            <a:ext cx="416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</a:rPr>
              <a:t>Fonte: EMATER/ASCAR</a:t>
            </a:r>
          </a:p>
        </p:txBody>
      </p:sp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9085169" y="7601174"/>
            <a:ext cx="1773936" cy="3721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pt-BR" sz="800"/>
          </a:p>
        </p:txBody>
      </p:sp>
      <p:sp>
        <p:nvSpPr>
          <p:cNvPr id="9" name="Elipse 8"/>
          <p:cNvSpPr>
            <a:spLocks noChangeArrowheads="1"/>
          </p:cNvSpPr>
          <p:nvPr/>
        </p:nvSpPr>
        <p:spPr bwMode="auto">
          <a:xfrm>
            <a:off x="6118552" y="5209226"/>
            <a:ext cx="9481105" cy="2834949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6768334" y="6026535"/>
            <a:ext cx="75563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Área estimada de soja na Campanha e Fronteira Oeste em 2017: 675.205 ha</a:t>
            </a:r>
          </a:p>
        </p:txBody>
      </p:sp>
    </p:spTree>
    <p:extLst>
      <p:ext uri="{BB962C8B-B14F-4D97-AF65-F5344CB8AC3E}">
        <p14:creationId xmlns:p14="http://schemas.microsoft.com/office/powerpoint/2010/main" val="323614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 descr="http://upload.wikimedia.org/wikipedia/commons/thumb/4/4a/World_map_torrid.svg/800px-World_map_torrid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12201"/>
            <a:ext cx="16040605" cy="8962688"/>
          </a:xfrm>
          <a:prstGeom prst="rect">
            <a:avLst/>
          </a:prstGeom>
          <a:noFill/>
        </p:spPr>
      </p:pic>
      <p:sp>
        <p:nvSpPr>
          <p:cNvPr id="11" name="Rectangle 1120"/>
          <p:cNvSpPr>
            <a:spLocks noChangeArrowheads="1"/>
          </p:cNvSpPr>
          <p:nvPr/>
        </p:nvSpPr>
        <p:spPr bwMode="auto">
          <a:xfrm>
            <a:off x="3618186" y="11448393"/>
            <a:ext cx="139446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/>
          <a:lstStyle/>
          <a:p>
            <a:pPr algn="ctr" defTabSz="914400" eaLnBrk="0" hangingPunct="0"/>
            <a:r>
              <a:rPr lang="pt-BR" sz="3600" b="1" dirty="0" smtClean="0">
                <a:solidFill>
                  <a:srgbClr val="0070C0"/>
                </a:solidFill>
                <a:latin typeface="Arial Narrow" pitchFamily="34" charset="0"/>
              </a:rPr>
              <a:t>Região Sul ocupa aproximadamente 7% do território brasileiro</a:t>
            </a:r>
            <a:endParaRPr lang="pt-BR" sz="36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>
            <a:off x="7162800" y="8178800"/>
            <a:ext cx="2895600" cy="3269593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122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7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9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0032" y="2616200"/>
            <a:ext cx="18364200" cy="923330"/>
          </a:xfrm>
        </p:spPr>
        <p:txBody>
          <a:bodyPr/>
          <a:lstStyle/>
          <a:p>
            <a:pPr algn="ctr"/>
            <a:r>
              <a:rPr lang="pt-BR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MODIFICAÇÕES RECENTES NA NO REBANHO DO </a:t>
            </a:r>
            <a:r>
              <a:rPr lang="pt-BR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PAMPA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41" y="5130800"/>
            <a:ext cx="9229382" cy="63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170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0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57" y="4140200"/>
            <a:ext cx="11806636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90800" y="2463800"/>
            <a:ext cx="1470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REBANHO TOTAL DE BOVINOS POR MESORREGIÃO DO RS (2016)</a:t>
            </a:r>
            <a:endParaRPr lang="pt-BR" sz="4000" b="1" dirty="0"/>
          </a:p>
        </p:txBody>
      </p:sp>
      <p:sp>
        <p:nvSpPr>
          <p:cNvPr id="7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335000" y="5359400"/>
            <a:ext cx="533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BR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Pampa possui ~ 8,391 milhões de cabeças ou ~61% do rebanho total do Estado</a:t>
            </a:r>
            <a:endParaRPr lang="pt-BR" sz="4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3302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21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35199"/>
            <a:ext cx="17297400" cy="1005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0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</a:t>
            </a:r>
            <a:r>
              <a:rPr lang="pt-BR" sz="28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Brasileir</a:t>
            </a: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28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ae</a:t>
            </a: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97200"/>
            <a:ext cx="13687469" cy="793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5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7" y="1854200"/>
            <a:ext cx="16926899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25800"/>
            <a:ext cx="12924811" cy="450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20" y="7654313"/>
            <a:ext cx="13763011" cy="484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45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07424"/>
            <a:ext cx="8991600" cy="87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40" y="5058979"/>
            <a:ext cx="9777825" cy="414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ipse 2"/>
          <p:cNvSpPr/>
          <p:nvPr/>
        </p:nvSpPr>
        <p:spPr>
          <a:xfrm>
            <a:off x="9982200" y="7401035"/>
            <a:ext cx="8860220" cy="457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629400" y="11531600"/>
            <a:ext cx="4001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IBGE-MMA (2004)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561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92787"/>
            <a:ext cx="15392399" cy="1025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2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9126"/>
            <a:ext cx="14985052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145687"/>
            <a:ext cx="14478000" cy="49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5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57" y="3759200"/>
            <a:ext cx="13997153" cy="588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8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13" y="2249760"/>
            <a:ext cx="15989379" cy="349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14" y="5740400"/>
            <a:ext cx="15521779" cy="655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2073"/>
            <a:ext cx="16897098" cy="1039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4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82799"/>
            <a:ext cx="17297400" cy="470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959600"/>
            <a:ext cx="17649750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74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11400"/>
            <a:ext cx="16764000" cy="1025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9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45137"/>
            <a:ext cx="17678400" cy="769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7403"/>
            <a:ext cx="18516600" cy="243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5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2483662" y="9169400"/>
            <a:ext cx="3518338" cy="128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57800"/>
              </a:lnSpc>
              <a:spcBef>
                <a:spcPts val="100"/>
              </a:spcBef>
            </a:pPr>
            <a:r>
              <a:rPr sz="13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</a:t>
            </a:r>
            <a:r>
              <a:rPr sz="17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iadb</a:t>
            </a:r>
            <a:r>
              <a:rPr sz="13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.org  </a:t>
            </a:r>
            <a:r>
              <a:rPr sz="1300" spc="16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</a:t>
            </a:r>
            <a:r>
              <a:rPr sz="1300" spc="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sz="13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sz="1300" spc="4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sz="1300" spc="12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sz="1300" spc="9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cebook</a:t>
            </a:r>
            <a:r>
              <a:rPr sz="13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sz="1300" spc="13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sz="13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om</a:t>
            </a:r>
            <a:r>
              <a:rPr sz="1300" spc="9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sz="1700" spc="11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BIDB</a:t>
            </a:r>
            <a:r>
              <a:rPr sz="17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sz="1700" spc="5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asil </a:t>
            </a:r>
            <a:r>
              <a:rPr sz="17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300" spc="8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www.twitter.com/</a:t>
            </a:r>
            <a:r>
              <a:rPr sz="1700" spc="8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bidbr</a:t>
            </a:r>
            <a:endParaRPr sz="17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83" y="9245600"/>
            <a:ext cx="3555233" cy="13332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29" y="9245600"/>
            <a:ext cx="2827020" cy="120396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828800" y="4445000"/>
            <a:ext cx="14173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solidFill>
                  <a:schemeClr val="accent1"/>
                </a:solidFill>
              </a:rPr>
              <a:t>AGRADECEMOS A ATENÇÃO</a:t>
            </a:r>
          </a:p>
          <a:p>
            <a:pPr algn="ctr"/>
            <a:endParaRPr lang="pt-BR" sz="6000" b="1" dirty="0">
              <a:solidFill>
                <a:schemeClr val="accent1"/>
              </a:solidFill>
            </a:endParaRPr>
          </a:p>
          <a:p>
            <a:pPr algn="ctr"/>
            <a:r>
              <a:rPr lang="pt-BR" sz="3200" b="1" dirty="0" smtClean="0">
                <a:solidFill>
                  <a:schemeClr val="accent1"/>
                </a:solidFill>
              </a:rPr>
              <a:t>Alexandre.varella@embrapa.br</a:t>
            </a:r>
            <a:endParaRPr lang="pt-BR" sz="3200" b="1" dirty="0">
              <a:solidFill>
                <a:schemeClr val="accent1"/>
              </a:solidFill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m para bio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14" y="3527094"/>
            <a:ext cx="7676663" cy="74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2597820" y="212971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00B050"/>
                </a:solidFill>
              </a:rPr>
              <a:t>37% do território gaúcho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834409" y="7005891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C000"/>
                </a:solidFill>
              </a:rPr>
              <a:t>63% do território gaúcho</a:t>
            </a:r>
          </a:p>
        </p:txBody>
      </p:sp>
      <p:sp>
        <p:nvSpPr>
          <p:cNvPr id="8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558" y="2933746"/>
            <a:ext cx="5689747" cy="377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eta em curva para cima 10"/>
          <p:cNvSpPr/>
          <p:nvPr/>
        </p:nvSpPr>
        <p:spPr>
          <a:xfrm>
            <a:off x="7073319" y="4219989"/>
            <a:ext cx="8001000" cy="1206454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109" y="7840404"/>
            <a:ext cx="569160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ta em curva para baixo 3"/>
          <p:cNvSpPr/>
          <p:nvPr/>
        </p:nvSpPr>
        <p:spPr>
          <a:xfrm>
            <a:off x="6705600" y="7329056"/>
            <a:ext cx="7772400" cy="1120305"/>
          </a:xfrm>
          <a:prstGeom prst="curved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3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59000"/>
            <a:ext cx="11298709" cy="549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136228" y="8092518"/>
            <a:ext cx="1684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4400" dirty="0" smtClean="0"/>
              <a:t>Localizado entre as latitudes 30 e 34</a:t>
            </a:r>
            <a:r>
              <a:rPr lang="pt-BR" sz="4400" baseline="30000" dirty="0" smtClean="0"/>
              <a:t>o</a:t>
            </a:r>
            <a:r>
              <a:rPr lang="pt-BR" sz="4400" dirty="0" smtClean="0"/>
              <a:t> S e 57 e 63</a:t>
            </a:r>
            <a:r>
              <a:rPr lang="pt-BR" sz="4400" baseline="30000" dirty="0"/>
              <a:t>o</a:t>
            </a:r>
            <a:r>
              <a:rPr lang="pt-BR" sz="4400" dirty="0" smtClean="0"/>
              <a:t> O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4400" dirty="0" smtClean="0"/>
              <a:t>176.496 km</a:t>
            </a:r>
            <a:r>
              <a:rPr lang="pt-BR" sz="4400" baseline="30000" dirty="0" smtClean="0"/>
              <a:t>2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4400" dirty="0" smtClean="0"/>
              <a:t> Áreas campestres:  400 espécies gramíneas e 150 leguminosas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19771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04800" y="2159000"/>
            <a:ext cx="17983200" cy="923330"/>
          </a:xfrm>
        </p:spPr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pt-BR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Modificações recentes no uso da terra do pampa</a:t>
            </a:r>
            <a:endParaRPr lang="pt-B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https://fotonovak.files.wordpress.com/2016/05/dsc_0203b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48" y="3366395"/>
            <a:ext cx="4896000" cy="27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beefpoint.wpengine.netdna-cdn.com/wp-content/uploads/legado/wm/32561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66395"/>
            <a:ext cx="4896000" cy="27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anoticia.com/img.content/noticias/noticia8689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512" y="3359388"/>
            <a:ext cx="4896000" cy="27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www.clubedosvinhos.com.br/wp-content/uploads/vitivinicultu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41" y="6483131"/>
            <a:ext cx="4896507" cy="278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504152"/>
            <a:ext cx="4896000" cy="27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91" y="6502400"/>
            <a:ext cx="4896000" cy="27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www.farrapo.com.br/portal/noticias/fotos/resize_1380200606.jpg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69" y="9550400"/>
            <a:ext cx="4896000" cy="27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72" y="9601200"/>
            <a:ext cx="4896000" cy="27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91" y="9601200"/>
            <a:ext cx="4896000" cy="27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20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4" name="Picture 2" descr="C:\Users\alexandre.varella\Desktop\ChGeral(1)\Observatório Pecuária\2018\ATLAS\UT_RS_2017_Impressao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ATLAS\UT_RS_Biomas_Impresa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74" y="2235200"/>
            <a:ext cx="14478000" cy="1023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exandre.varella\Desktop\ChGeral(1)\Observatório Pecuária\2018\ATLAS\UT_RS_Geomorfologia_Impressao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3792199" y="294466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30400"/>
            <a:ext cx="13711823" cy="1076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7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3792199" y="254000"/>
            <a:ext cx="4001007" cy="13311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 Brasileira e os Desafios do </a:t>
            </a:r>
            <a:b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8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Pampa</a:t>
            </a:r>
            <a:endParaRPr lang="pt-BR" sz="28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4" name="Picture 2" descr="C:\Users\alexandre.varella\Desktop\ChGeral(1)\Observatório Pecuária\2018\ATLAS\G_Solos_Impress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00" y="2235600"/>
            <a:ext cx="14479200" cy="102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</TotalTime>
  <Words>466</Words>
  <Application>Microsoft Office PowerPoint</Application>
  <PresentationFormat>Personalizar</PresentationFormat>
  <Paragraphs>95</Paragraphs>
  <Slides>38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0" baseType="lpstr">
      <vt:lpstr>Office Theme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Modificações recentes no uso da terra do pampa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Ipicidera diti sus a  niet que nullore</dc:title>
  <dc:creator>Virginia Gomes de Caldas Nogueira</dc:creator>
  <cp:lastModifiedBy>revisor</cp:lastModifiedBy>
  <cp:revision>55</cp:revision>
  <dcterms:created xsi:type="dcterms:W3CDTF">2017-11-21T18:52:39Z</dcterms:created>
  <dcterms:modified xsi:type="dcterms:W3CDTF">2018-06-21T10:48:42Z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2017-11-21T00:00:00Z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2017-11-21T00:00:00Z</vt:filetime>
  </property>
</Properties>
</file>