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65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1" r:id="rId15"/>
    <p:sldId id="259" r:id="rId16"/>
    <p:sldId id="260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2" r:id="rId25"/>
    <p:sldId id="283" r:id="rId26"/>
    <p:sldId id="284" r:id="rId27"/>
    <p:sldId id="285" r:id="rId28"/>
    <p:sldId id="289" r:id="rId29"/>
    <p:sldId id="290" r:id="rId30"/>
    <p:sldId id="291" r:id="rId31"/>
    <p:sldId id="286" r:id="rId32"/>
    <p:sldId id="287" r:id="rId33"/>
    <p:sldId id="288" r:id="rId34"/>
    <p:sldId id="292" r:id="rId35"/>
    <p:sldId id="293" r:id="rId36"/>
    <p:sldId id="294" r:id="rId37"/>
    <p:sldId id="295" r:id="rId38"/>
    <p:sldId id="296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8"/>
    <p:restoredTop sz="94789"/>
  </p:normalViewPr>
  <p:slideViewPr>
    <p:cSldViewPr snapToGrid="0" snapToObjects="1">
      <p:cViewPr varScale="1">
        <p:scale>
          <a:sx n="78" d="100"/>
          <a:sy n="78" d="100"/>
        </p:scale>
        <p:origin x="48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1067B-74FE-464D-9752-392B1DE774A8}" type="datetimeFigureOut">
              <a:rPr lang="pt-BR" smtClean="0"/>
              <a:pPr/>
              <a:t>08/02/2023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C2656-9E92-8F43-8DC6-7103E30136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09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C2656-9E92-8F43-8DC6-7103E30136DA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87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C2656-9E92-8F43-8DC6-7103E30136DA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888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C2656-9E92-8F43-8DC6-7103E30136DA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05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C2656-9E92-8F43-8DC6-7103E30136DA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29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B73AD-4D22-2848-BABC-D7563FF6C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40914D-9FEF-AE43-A391-A4C1E9430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755E3B-FF22-3E46-A110-FFC9E3A2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8A01-7AAD-254A-BD9B-846DEB568953}" type="datetimeFigureOut">
              <a:rPr lang="pt-BR" smtClean="0"/>
              <a:pPr/>
              <a:t>08/02/2023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F354D4-15FA-C84B-9EF3-CFE2DA31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E5C92F-C0FE-AF44-95CF-EBB7C40E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881-729D-EA46-8FAA-E045408BCE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68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22BEE-9CAA-7447-BD57-BAD77DDB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7023503-5D0D-C34A-977D-207D500B0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E148E7-3F4F-464F-9241-4AA89EC86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8A01-7AAD-254A-BD9B-846DEB568953}" type="datetimeFigureOut">
              <a:rPr lang="pt-BR" smtClean="0"/>
              <a:pPr/>
              <a:t>08/02/2023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6DA88D-0AA7-E649-8430-D328695D1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AC00A7-404D-BC48-95CF-D8AF8B24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881-729D-EA46-8FAA-E045408BCE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97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1BEF32-3EC8-D146-B0A3-1177D483F7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D85F3B-5567-1242-850B-539927761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3AF894-DAB8-6549-AC80-F620AD52F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8A01-7AAD-254A-BD9B-846DEB568953}" type="datetimeFigureOut">
              <a:rPr lang="pt-BR" smtClean="0"/>
              <a:pPr/>
              <a:t>08/02/2023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A9B064-2C07-604B-9C0F-3584E1B9D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44D1F4-5484-6149-BD94-967D8932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881-729D-EA46-8FAA-E045408BCE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5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12CDE-8EC4-744D-85C3-4BF678BF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8AC6CE-3F28-524B-9ADE-29A341514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172A13-13E2-934C-B171-C9CA2CC7A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8A01-7AAD-254A-BD9B-846DEB568953}" type="datetimeFigureOut">
              <a:rPr lang="pt-BR" smtClean="0"/>
              <a:pPr/>
              <a:t>08/02/2023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9CB9CE-C33A-2D4A-AE45-C6E28BCF1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15B4A7-34EA-FC4B-AED3-42A65A85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881-729D-EA46-8FAA-E045408BCE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93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AD900-E2A0-CA49-9A56-1E9C2BE66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A6D721-6AEB-444C-B864-021D1FDB4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9FCFF2-C5C9-CB45-8EFA-42A879A65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8A01-7AAD-254A-BD9B-846DEB568953}" type="datetimeFigureOut">
              <a:rPr lang="pt-BR" smtClean="0"/>
              <a:pPr/>
              <a:t>08/02/2023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89ED24-CE2E-2941-B207-293C6450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F68AF3-AD06-4343-B533-33FAEA820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881-729D-EA46-8FAA-E045408BCE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22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8EC18-6926-EA49-BE84-9C189BEB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171FB8-E5AE-9E4D-9C4D-C8EE54851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9A210FC-5BE2-D14C-8753-D4069D8CD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CA5709-8A76-6447-B6FF-2DC00E47A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8A01-7AAD-254A-BD9B-846DEB568953}" type="datetimeFigureOut">
              <a:rPr lang="pt-BR" smtClean="0"/>
              <a:pPr/>
              <a:t>08/02/2023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812D19-72AD-0543-9138-358B9E6D0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ED4E6C-D80A-D043-8C9E-611D7FC6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881-729D-EA46-8FAA-E045408BCE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07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DD769-132A-D34E-996B-AC5AA9D8C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2DB8BA-764B-064D-B665-D1B37860C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792DC9A-0E12-DE4B-A855-D05779A4C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7FC01E3-541E-9E4C-9F85-10E15E091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58A132-997C-394F-A58A-D12CB19B0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9EE75B8-A168-1D4B-AA18-965C9D811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8A01-7AAD-254A-BD9B-846DEB568953}" type="datetimeFigureOut">
              <a:rPr lang="pt-BR" smtClean="0"/>
              <a:pPr/>
              <a:t>08/02/2023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46B6B5F-B161-7942-B6E2-25769C46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BA51266-69AB-2D49-AA34-A03BA4D8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881-729D-EA46-8FAA-E045408BCE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54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010FD8-5E04-FC44-AD08-DFC383AC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25E76AF-EB50-8842-A256-0EAEB33F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8A01-7AAD-254A-BD9B-846DEB568953}" type="datetimeFigureOut">
              <a:rPr lang="pt-BR" smtClean="0"/>
              <a:pPr/>
              <a:t>08/02/2023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1EFC369-2608-414E-AF7D-2A0B100A2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C79A71C-BA4D-F24F-8977-103C1DC32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881-729D-EA46-8FAA-E045408BCE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50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A34ED49-19D0-7D42-8C33-76EF967D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8A01-7AAD-254A-BD9B-846DEB568953}" type="datetimeFigureOut">
              <a:rPr lang="pt-BR" smtClean="0"/>
              <a:pPr/>
              <a:t>08/02/2023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26D7A7B-5BE0-ED46-8809-FC4713307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6658FC-2B14-7142-AF7C-897C94A0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881-729D-EA46-8FAA-E045408BCE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58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F0291-E3DD-1944-9E90-36805C86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9791B9-1F03-8548-8CCC-F23807917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60219E-8FC9-0242-8CAF-1DF4B7510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97E386-3B93-0046-9C4D-24903E716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8A01-7AAD-254A-BD9B-846DEB568953}" type="datetimeFigureOut">
              <a:rPr lang="pt-BR" smtClean="0"/>
              <a:pPr/>
              <a:t>08/02/2023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B3024B-8E1C-8449-B4E8-F66FA170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B816BA-EEB3-7742-9D6C-E3806E0C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881-729D-EA46-8FAA-E045408BCE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41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9A5A8-E05E-EF41-AFEB-A154315E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9381EF1-6F20-A043-B7CB-8EFBDA98D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BCCD39-6B09-E545-BDE6-B6262177B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6430CD-EDCA-1E4A-B91C-B92079553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8A01-7AAD-254A-BD9B-846DEB568953}" type="datetimeFigureOut">
              <a:rPr lang="pt-BR" smtClean="0"/>
              <a:pPr/>
              <a:t>08/02/2023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B4270B-C0F1-264C-B3F9-FC4AF3A99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23C810-9289-154A-AF48-1C39A570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881-729D-EA46-8FAA-E045408BCE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62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21AA0BB-EEDD-D347-B425-17339A76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2F3DCE-3A69-684C-837F-6AA8568BE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242980-9FF4-084C-8706-01ECB5C59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D8A01-7AAD-254A-BD9B-846DEB568953}" type="datetimeFigureOut">
              <a:rPr lang="pt-BR" smtClean="0"/>
              <a:pPr/>
              <a:t>08/02/2023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AFC5CE-0933-3344-A7B1-57227E1CD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68C4F2-BD30-944A-B2D0-F39CA9529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44881-729D-EA46-8FAA-E045408BCE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33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ufpr.br/~volmir/PO_I_12_designacao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Tesoura em superfície azul&#10;&#10;Descrição gerada automaticamente com confiança baixa">
            <a:extLst>
              <a:ext uri="{FF2B5EF4-FFF2-40B4-BE49-F238E27FC236}">
                <a16:creationId xmlns:a16="http://schemas.microsoft.com/office/drawing/2014/main" id="{1019A3E5-846B-904F-93AB-C05C7C136C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2" r="34100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FCCF97-BFEF-EB4D-8917-785503ED0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t-BR" sz="4800" dirty="0"/>
              <a:t>TECNOLOGIA DA DECISÃO III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6DB1AA-543C-D748-823C-BECAD5429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pt-BR" sz="2000" dirty="0" err="1"/>
              <a:t>Profa</a:t>
            </a:r>
            <a:r>
              <a:rPr lang="pt-BR" sz="2000" dirty="0"/>
              <a:t>. Mariana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683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5A6BA-BC44-9E4D-A4AD-D0B9C322A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65125"/>
            <a:ext cx="11701462" cy="1325563"/>
          </a:xfrm>
        </p:spPr>
        <p:txBody>
          <a:bodyPr/>
          <a:lstStyle/>
          <a:p>
            <a:pPr algn="ctr"/>
            <a:r>
              <a:rPr lang="pt-BR" sz="4000" b="1" dirty="0"/>
              <a:t>GRAFOS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8BD6B5-8FFD-EF42-9920-F722B6B0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332" y="1754185"/>
            <a:ext cx="2607469" cy="76041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Ciclo Simples</a:t>
            </a:r>
            <a:endParaRPr lang="pt-BR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62E14CC0-B660-484D-99B9-3824227B4F42}"/>
              </a:ext>
            </a:extLst>
          </p:cNvPr>
          <p:cNvSpPr txBox="1">
            <a:spLocks/>
          </p:cNvSpPr>
          <p:nvPr/>
        </p:nvSpPr>
        <p:spPr>
          <a:xfrm>
            <a:off x="7463434" y="1811337"/>
            <a:ext cx="2970609" cy="7604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/>
              <a:t>Ciclo Hamiltoniano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78E554A-4F11-B44D-B9E2-C4829901A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97" y="2191543"/>
            <a:ext cx="4394200" cy="3302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367B275-2574-5847-8053-BB9458189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539" y="2191543"/>
            <a:ext cx="4470400" cy="3302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D0A5262-058B-3149-9B81-976E3F9D88E2}"/>
              </a:ext>
            </a:extLst>
          </p:cNvPr>
          <p:cNvSpPr txBox="1"/>
          <p:nvPr/>
        </p:nvSpPr>
        <p:spPr>
          <a:xfrm>
            <a:off x="860822" y="5532733"/>
            <a:ext cx="334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Caminho: B-C-E-G-B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C4B72E-B3AD-0449-90AA-A690C9CE8F29}"/>
              </a:ext>
            </a:extLst>
          </p:cNvPr>
          <p:cNvSpPr txBox="1"/>
          <p:nvPr/>
        </p:nvSpPr>
        <p:spPr>
          <a:xfrm>
            <a:off x="6713539" y="5532733"/>
            <a:ext cx="423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Caminho: A-C-F-H-G-E-B-D-A</a:t>
            </a:r>
          </a:p>
        </p:txBody>
      </p:sp>
    </p:spTree>
    <p:extLst>
      <p:ext uri="{BB962C8B-B14F-4D97-AF65-F5344CB8AC3E}">
        <p14:creationId xmlns:p14="http://schemas.microsoft.com/office/powerpoint/2010/main" val="412067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5A6BA-BC44-9E4D-A4AD-D0B9C322A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65125"/>
            <a:ext cx="11701462" cy="1325563"/>
          </a:xfrm>
        </p:spPr>
        <p:txBody>
          <a:bodyPr/>
          <a:lstStyle/>
          <a:p>
            <a:pPr algn="ctr"/>
            <a:r>
              <a:rPr lang="pt-BR" sz="4000" b="1" dirty="0"/>
              <a:t>GRAFOS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8BD6B5-8FFD-EF42-9920-F722B6B0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012" y="1690687"/>
            <a:ext cx="2607469" cy="76041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Árvore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01F5884-71E4-9841-9B44-BF0402D0AAAD}"/>
              </a:ext>
            </a:extLst>
          </p:cNvPr>
          <p:cNvSpPr txBox="1"/>
          <p:nvPr/>
        </p:nvSpPr>
        <p:spPr>
          <a:xfrm>
            <a:off x="324249" y="2046571"/>
            <a:ext cx="4286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Grafo conexo e acíclico</a:t>
            </a:r>
            <a:r>
              <a:rPr lang="pt-BR" sz="3200" u="sng" dirty="0"/>
              <a:t> </a:t>
            </a:r>
            <a:endParaRPr lang="pt-BR" sz="3200" dirty="0"/>
          </a:p>
        </p:txBody>
      </p:sp>
      <p:pic>
        <p:nvPicPr>
          <p:cNvPr id="3074" name="Picture 2" descr="Grafos topológicos">
            <a:extLst>
              <a:ext uri="{FF2B5EF4-FFF2-40B4-BE49-F238E27FC236}">
                <a16:creationId xmlns:a16="http://schemas.microsoft.com/office/drawing/2014/main" id="{46FFAAAD-9C93-B346-9B01-B04E69E2A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61" y="2782661"/>
            <a:ext cx="4099756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1FFD5767-76C8-A644-8DD5-5EA9C179CB5C}"/>
              </a:ext>
            </a:extLst>
          </p:cNvPr>
          <p:cNvSpPr txBox="1">
            <a:spLocks/>
          </p:cNvSpPr>
          <p:nvPr/>
        </p:nvSpPr>
        <p:spPr>
          <a:xfrm>
            <a:off x="7581485" y="1690688"/>
            <a:ext cx="2607469" cy="760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/>
              <a:t>Árvore binária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B4FABD7-BC56-1A44-AE9D-CE0445218E0A}"/>
              </a:ext>
            </a:extLst>
          </p:cNvPr>
          <p:cNvSpPr txBox="1"/>
          <p:nvPr/>
        </p:nvSpPr>
        <p:spPr>
          <a:xfrm>
            <a:off x="5863280" y="2070894"/>
            <a:ext cx="6081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Cada pai tem no máximo dois filhos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A81BDD4-1418-2B43-B346-08319605E1CF}"/>
              </a:ext>
            </a:extLst>
          </p:cNvPr>
          <p:cNvSpPr txBox="1"/>
          <p:nvPr/>
        </p:nvSpPr>
        <p:spPr>
          <a:xfrm>
            <a:off x="2467383" y="6231265"/>
            <a:ext cx="6905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Um conjunto de árvores forma uma Floresta.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FCA20A8-15A6-6D4C-A352-DAAAF9D2573B}"/>
              </a:ext>
            </a:extLst>
          </p:cNvPr>
          <p:cNvSpPr txBox="1"/>
          <p:nvPr/>
        </p:nvSpPr>
        <p:spPr>
          <a:xfrm>
            <a:off x="2485175" y="2759629"/>
            <a:ext cx="791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Raiz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C017D4E-D838-1543-B1B1-4392D4846B82}"/>
              </a:ext>
            </a:extLst>
          </p:cNvPr>
          <p:cNvSpPr txBox="1"/>
          <p:nvPr/>
        </p:nvSpPr>
        <p:spPr>
          <a:xfrm>
            <a:off x="4430068" y="5417528"/>
            <a:ext cx="1056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Folha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5973" y="2895867"/>
            <a:ext cx="36957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5553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5A6BA-BC44-9E4D-A4AD-D0B9C322A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65125"/>
            <a:ext cx="11701462" cy="1325563"/>
          </a:xfrm>
        </p:spPr>
        <p:txBody>
          <a:bodyPr/>
          <a:lstStyle/>
          <a:p>
            <a:pPr algn="ctr"/>
            <a:r>
              <a:rPr lang="pt-BR" sz="4000" b="1" dirty="0"/>
              <a:t>GRAFOS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8BD6B5-8FFD-EF42-9920-F722B6B0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49" y="1611883"/>
            <a:ext cx="2607469" cy="76041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Grafo bipartido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01F5884-71E4-9841-9B44-BF0402D0AAAD}"/>
              </a:ext>
            </a:extLst>
          </p:cNvPr>
          <p:cNvSpPr txBox="1"/>
          <p:nvPr/>
        </p:nvSpPr>
        <p:spPr>
          <a:xfrm>
            <a:off x="324248" y="2046571"/>
            <a:ext cx="6719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Não existe relação entre as camadas.</a:t>
            </a:r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4D9FBB8D-DBD1-F34F-98E7-9D3115289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074" y="2987229"/>
            <a:ext cx="2773363" cy="2858697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4CA015B2-D96D-1146-9F6B-9D8E2CA9E19D}"/>
              </a:ext>
            </a:extLst>
          </p:cNvPr>
          <p:cNvSpPr txBox="1"/>
          <p:nvPr/>
        </p:nvSpPr>
        <p:spPr>
          <a:xfrm>
            <a:off x="5591573" y="4856446"/>
            <a:ext cx="6719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Exemplo clássico de grafo bipartido: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828B99F-E81F-E047-A50F-8C8D4B54D442}"/>
              </a:ext>
            </a:extLst>
          </p:cNvPr>
          <p:cNvSpPr txBox="1"/>
          <p:nvPr/>
        </p:nvSpPr>
        <p:spPr>
          <a:xfrm>
            <a:off x="6539709" y="5261151"/>
            <a:ext cx="6719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Problema de transporte</a:t>
            </a:r>
          </a:p>
        </p:txBody>
      </p:sp>
    </p:spTree>
    <p:extLst>
      <p:ext uri="{BB962C8B-B14F-4D97-AF65-F5344CB8AC3E}">
        <p14:creationId xmlns:p14="http://schemas.microsoft.com/office/powerpoint/2010/main" val="30687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he Traveling Salesman Problem with Time Windows (TSPTW) - Approaches &amp;amp;  Additional Resources">
            <a:extLst>
              <a:ext uri="{FF2B5EF4-FFF2-40B4-BE49-F238E27FC236}">
                <a16:creationId xmlns:a16="http://schemas.microsoft.com/office/drawing/2014/main" id="{72B0CB0A-0A92-E54B-9F48-22C84F3A0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77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D9925E-A2A8-9649-AC82-0DC1C54E7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7"/>
            <a:ext cx="5972557" cy="2639188"/>
          </a:xfrm>
        </p:spPr>
        <p:txBody>
          <a:bodyPr anchor="b">
            <a:normAutofit/>
          </a:bodyPr>
          <a:lstStyle/>
          <a:p>
            <a:r>
              <a:rPr lang="pt-BR" sz="4000" b="1" dirty="0"/>
              <a:t>PROBLEMA DO CAIXEIRO VIAJANTE (PCV)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3E26FF-0C94-1342-9547-A0E9C3600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4" y="4289679"/>
            <a:ext cx="4332923" cy="172307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1700" i="1" dirty="0"/>
              <a:t>TRAVELING SALESMAN PROBLEM (TSP)</a:t>
            </a:r>
          </a:p>
        </p:txBody>
      </p:sp>
    </p:spTree>
    <p:extLst>
      <p:ext uri="{BB962C8B-B14F-4D97-AF65-F5344CB8AC3E}">
        <p14:creationId xmlns:p14="http://schemas.microsoft.com/office/powerpoint/2010/main" val="1620823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5A6BA-BC44-9E4D-A4AD-D0B9C322A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65125"/>
            <a:ext cx="11701462" cy="1325563"/>
          </a:xfrm>
        </p:spPr>
        <p:txBody>
          <a:bodyPr/>
          <a:lstStyle/>
          <a:p>
            <a:pPr algn="ctr"/>
            <a:r>
              <a:rPr lang="pt-BR" sz="4000" b="1" dirty="0"/>
              <a:t>PROBLEMA DO CAIXEIRO VIAJANTE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8BD6B5-8FFD-EF42-9920-F722B6B0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148013" cy="377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Objetivo</a:t>
            </a:r>
            <a:r>
              <a:rPr lang="pt-BR" dirty="0"/>
              <a:t>: dada uma origem, passar por todos os pontos uma única vez, retornando a origem, com o menor custo (ou distância ou tempo).</a:t>
            </a:r>
          </a:p>
        </p:txBody>
      </p:sp>
      <p:pic>
        <p:nvPicPr>
          <p:cNvPr id="5" name="Imagem 4" descr="Diagrama, Polígono&#10;&#10;Descrição gerada automaticamente">
            <a:extLst>
              <a:ext uri="{FF2B5EF4-FFF2-40B4-BE49-F238E27FC236}">
                <a16:creationId xmlns:a16="http://schemas.microsoft.com/office/drawing/2014/main" id="{5C059239-51E9-A340-B7F8-F7F148842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025" y="1465263"/>
            <a:ext cx="6794649" cy="5072062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E82CCF28-E026-8D4D-8D6F-A4F9299A22D4}"/>
              </a:ext>
            </a:extLst>
          </p:cNvPr>
          <p:cNvSpPr txBox="1">
            <a:spLocks/>
          </p:cNvSpPr>
          <p:nvPr/>
        </p:nvSpPr>
        <p:spPr>
          <a:xfrm>
            <a:off x="990599" y="5186363"/>
            <a:ext cx="3263750" cy="1306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/>
              <a:t>Em outras palavras, encontrar um CICLO HAMILTONIANO.</a:t>
            </a:r>
          </a:p>
        </p:txBody>
      </p:sp>
    </p:spTree>
    <p:extLst>
      <p:ext uri="{BB962C8B-B14F-4D97-AF65-F5344CB8AC3E}">
        <p14:creationId xmlns:p14="http://schemas.microsoft.com/office/powerpoint/2010/main" val="428875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Diagrama, Forma, Polígono&#10;&#10;Descrição gerada automaticamente">
            <a:extLst>
              <a:ext uri="{FF2B5EF4-FFF2-40B4-BE49-F238E27FC236}">
                <a16:creationId xmlns:a16="http://schemas.microsoft.com/office/drawing/2014/main" id="{28576528-6848-4748-95B7-DB4F72C70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50" y="1382132"/>
            <a:ext cx="7048500" cy="5261556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45EDDBC-0BE8-3C4F-A450-B638D09A0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837241"/>
            <a:ext cx="3119438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Neste exemplo, o Grafo é:</a:t>
            </a:r>
          </a:p>
          <a:p>
            <a:r>
              <a:rPr lang="pt-BR" dirty="0"/>
              <a:t>Valorado</a:t>
            </a:r>
          </a:p>
          <a:p>
            <a:r>
              <a:rPr lang="pt-BR" dirty="0"/>
              <a:t>Rotulado</a:t>
            </a:r>
          </a:p>
          <a:p>
            <a:r>
              <a:rPr lang="pt-BR" dirty="0"/>
              <a:t>Não dirigido</a:t>
            </a:r>
          </a:p>
          <a:p>
            <a:r>
              <a:rPr lang="pt-BR" dirty="0"/>
              <a:t>Conexo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6AFB701-40AD-714A-B6DC-52F48D78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65125"/>
            <a:ext cx="11701462" cy="1325563"/>
          </a:xfrm>
        </p:spPr>
        <p:txBody>
          <a:bodyPr/>
          <a:lstStyle/>
          <a:p>
            <a:pPr algn="ctr"/>
            <a:r>
              <a:rPr lang="pt-BR" sz="4000" b="1" dirty="0"/>
              <a:t>PROBLEMA DO CAIXEIRO VIAJANTE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0393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45EDDBC-0BE8-3C4F-A450-B638D09A0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837241"/>
            <a:ext cx="3119438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Solução:</a:t>
            </a:r>
          </a:p>
          <a:p>
            <a:pPr marL="0" indent="0">
              <a:buNone/>
            </a:pPr>
            <a:r>
              <a:rPr lang="pt-BR" dirty="0"/>
              <a:t>1-2-3-4-9-10-5-6-7-11-15-18-17-14-16-13-8-12-1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Distância: 398</a:t>
            </a:r>
          </a:p>
        </p:txBody>
      </p:sp>
      <p:pic>
        <p:nvPicPr>
          <p:cNvPr id="4" name="Imagem 3" descr="Gráfico, Gráfico de linhas&#10;&#10;Descrição gerada automaticamente">
            <a:extLst>
              <a:ext uri="{FF2B5EF4-FFF2-40B4-BE49-F238E27FC236}">
                <a16:creationId xmlns:a16="http://schemas.microsoft.com/office/drawing/2014/main" id="{F7798C70-A908-5F45-AC5D-5097FBCB2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822" y="1500188"/>
            <a:ext cx="7088127" cy="5291137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30671FF-0A2D-DD47-911D-1F7142F4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65125"/>
            <a:ext cx="11701462" cy="1325563"/>
          </a:xfrm>
        </p:spPr>
        <p:txBody>
          <a:bodyPr/>
          <a:lstStyle/>
          <a:p>
            <a:pPr algn="ctr"/>
            <a:r>
              <a:rPr lang="pt-BR" sz="4000" b="1" dirty="0"/>
              <a:t>PROBLEMA DO CAIXEIRO VIAJANTE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7052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45EDDBC-0BE8-3C4F-A450-B638D09A0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837241"/>
            <a:ext cx="7319963" cy="563059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Formulação matemática do PCV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30671FF-0A2D-DD47-911D-1F7142F4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65125"/>
            <a:ext cx="11701462" cy="1325563"/>
          </a:xfrm>
        </p:spPr>
        <p:txBody>
          <a:bodyPr/>
          <a:lstStyle/>
          <a:p>
            <a:pPr algn="ctr"/>
            <a:r>
              <a:rPr lang="pt-BR" sz="4000" b="1" dirty="0"/>
              <a:t>PROBLEMA DO CAIXEIRO VIAJANTE</a:t>
            </a:r>
            <a:endParaRPr lang="pt-BR" dirty="0"/>
          </a:p>
        </p:txBody>
      </p:sp>
      <p:pic>
        <p:nvPicPr>
          <p:cNvPr id="7172" name="Picture 4" descr="Defining the Linear Programming Model for Traveling Salesman in Python -  Stack Overflow">
            <a:extLst>
              <a:ext uri="{FF2B5EF4-FFF2-40B4-BE49-F238E27FC236}">
                <a16:creationId xmlns:a16="http://schemas.microsoft.com/office/drawing/2014/main" id="{64D64B42-358F-DF4D-B208-1A281837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2400300"/>
            <a:ext cx="6102350" cy="42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A72EDF7-8FF0-264B-9FBF-7D9FE26F8F30}"/>
              </a:ext>
            </a:extLst>
          </p:cNvPr>
          <p:cNvSpPr txBox="1"/>
          <p:nvPr/>
        </p:nvSpPr>
        <p:spPr>
          <a:xfrm>
            <a:off x="8820150" y="5958537"/>
            <a:ext cx="337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OBS: Não é a única formulação matemática para o PCV</a:t>
            </a:r>
          </a:p>
        </p:txBody>
      </p:sp>
    </p:spTree>
    <p:extLst>
      <p:ext uri="{BB962C8B-B14F-4D97-AF65-F5344CB8AC3E}">
        <p14:creationId xmlns:p14="http://schemas.microsoft.com/office/powerpoint/2010/main" val="107223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45EDDBC-0BE8-3C4F-A450-B638D09A0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837241"/>
            <a:ext cx="7319963" cy="563059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O PCV é um problema </a:t>
            </a:r>
            <a:r>
              <a:rPr lang="pt-BR" i="1" dirty="0"/>
              <a:t>NP-Hard.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30671FF-0A2D-DD47-911D-1F7142F4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65125"/>
            <a:ext cx="11701462" cy="1325563"/>
          </a:xfrm>
        </p:spPr>
        <p:txBody>
          <a:bodyPr/>
          <a:lstStyle/>
          <a:p>
            <a:pPr algn="ctr"/>
            <a:r>
              <a:rPr lang="pt-BR" sz="4000" b="1" dirty="0"/>
              <a:t>PROBLEMA DO CAIXEIRO VIAJANTE</a:t>
            </a:r>
            <a:endParaRPr lang="pt-BR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D898709-5D92-E949-81BF-90C07DB6A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546853"/>
            <a:ext cx="6654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2D70074A-AC30-6C43-9CE4-20A0897CE54B}"/>
              </a:ext>
            </a:extLst>
          </p:cNvPr>
          <p:cNvSpPr txBox="1">
            <a:spLocks/>
          </p:cNvSpPr>
          <p:nvPr/>
        </p:nvSpPr>
        <p:spPr>
          <a:xfrm>
            <a:off x="6800850" y="4665081"/>
            <a:ext cx="5143500" cy="1607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Por isso, usam-se HEURÍSTICAS para resolvê-lo. </a:t>
            </a:r>
            <a:endParaRPr lang="pt-BR" i="1" dirty="0"/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2727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45EDDBC-0BE8-3C4F-A450-B638D09A0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837241"/>
            <a:ext cx="7319963" cy="563059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PCV</a:t>
            </a:r>
            <a:r>
              <a:rPr lang="pt-BR" i="1" dirty="0"/>
              <a:t> </a:t>
            </a:r>
            <a:r>
              <a:rPr lang="pt-BR" i="1" dirty="0" err="1"/>
              <a:t>x</a:t>
            </a:r>
            <a:r>
              <a:rPr lang="pt-BR" i="1" dirty="0"/>
              <a:t> </a:t>
            </a:r>
            <a:r>
              <a:rPr lang="pt-BR" dirty="0"/>
              <a:t>VRP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30671FF-0A2D-DD47-911D-1F7142F4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65125"/>
            <a:ext cx="11701462" cy="1325563"/>
          </a:xfrm>
        </p:spPr>
        <p:txBody>
          <a:bodyPr/>
          <a:lstStyle/>
          <a:p>
            <a:pPr algn="ctr"/>
            <a:r>
              <a:rPr lang="pt-BR" sz="4000" b="1" dirty="0"/>
              <a:t>PROBLEMA DO CAIXEIRO VIAJANTE</a:t>
            </a:r>
            <a:endParaRPr lang="pt-BR" dirty="0"/>
          </a:p>
        </p:txBody>
      </p:sp>
      <p:pic>
        <p:nvPicPr>
          <p:cNvPr id="11266" name="Picture 2" descr="Illustration of the traveling salesman problem (TSP) and vehicle route... |  Download Scientific Diagram">
            <a:extLst>
              <a:ext uri="{FF2B5EF4-FFF2-40B4-BE49-F238E27FC236}">
                <a16:creationId xmlns:a16="http://schemas.microsoft.com/office/drawing/2014/main" id="{414E9D81-4AF4-7448-8716-D374A83D4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2400300"/>
            <a:ext cx="8650287" cy="398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23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5A6BA-BC44-9E4D-A4AD-D0B9C322A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65125"/>
            <a:ext cx="11701462" cy="1325563"/>
          </a:xfrm>
        </p:spPr>
        <p:txBody>
          <a:bodyPr/>
          <a:lstStyle/>
          <a:p>
            <a:pPr algn="ctr"/>
            <a:r>
              <a:rPr lang="pt-BR" sz="4000" b="1" dirty="0"/>
              <a:t>GRAFOS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8BD6B5-8FFD-EF42-9920-F722B6B0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81" y="1254125"/>
            <a:ext cx="11572875" cy="1431925"/>
          </a:xfrm>
        </p:spPr>
        <p:txBody>
          <a:bodyPr/>
          <a:lstStyle/>
          <a:p>
            <a:pPr marL="0" indent="0">
              <a:buNone/>
            </a:pPr>
            <a:r>
              <a:rPr lang="pt-BR" b="1" dirty="0" err="1"/>
              <a:t>Def</a:t>
            </a:r>
            <a:r>
              <a:rPr lang="pt-BR" dirty="0"/>
              <a:t>: </a:t>
            </a:r>
          </a:p>
          <a:p>
            <a:pPr marL="0" indent="0">
              <a:buNone/>
            </a:pPr>
            <a:r>
              <a:rPr lang="pt-BR" dirty="0"/>
              <a:t>G(V,E): um conjunto não vazio V de pontos (nós ou vértices) ligados por caminhos chamados de arestas (ou arcos) representados pelo conjunto E.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AD81996-1382-5A4E-8073-0FC829910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18" y="2528535"/>
            <a:ext cx="4425157" cy="45310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7954C6C-9442-3949-BC52-E011791A0827}"/>
                  </a:ext>
                </a:extLst>
              </p:cNvPr>
              <p:cNvSpPr txBox="1"/>
              <p:nvPr/>
            </p:nvSpPr>
            <p:spPr>
              <a:xfrm>
                <a:off x="6386514" y="3800475"/>
                <a:ext cx="460057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dirty="0"/>
                  <a:t>V = { A, B,C, </a:t>
                </a:r>
                <a:r>
                  <a:rPr lang="pt-BR" sz="3200" dirty="0" err="1"/>
                  <a:t>D</a:t>
                </a:r>
                <a:r>
                  <a:rPr lang="pt-BR" sz="3200" dirty="0"/>
                  <a:t>}</a:t>
                </a:r>
              </a:p>
              <a:p>
                <a:r>
                  <a:rPr lang="pt-BR" sz="3200" dirty="0"/>
                  <a:t>E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32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pt-BR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3200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32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pt-BR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200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32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pt-BR" sz="32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32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32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pt-BR" sz="32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BR" sz="32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32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pt-BR" sz="32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pt-BR" sz="32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32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pt-BR" sz="32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pt-BR" sz="3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pt-BR" sz="32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954C6C-9442-3949-BC52-E011791A0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514" y="3800475"/>
                <a:ext cx="4600574" cy="1077218"/>
              </a:xfrm>
              <a:prstGeom prst="rect">
                <a:avLst/>
              </a:prstGeom>
              <a:blipFill>
                <a:blip r:embed="rId3"/>
                <a:stretch>
                  <a:fillRect l="-3315" t="-7059" b="-164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21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830671FF-0A2D-DD47-911D-1F7142F4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54774"/>
            <a:ext cx="11701462" cy="1325563"/>
          </a:xfrm>
        </p:spPr>
        <p:txBody>
          <a:bodyPr/>
          <a:lstStyle/>
          <a:p>
            <a:pPr algn="ctr"/>
            <a:r>
              <a:rPr lang="pt-BR" sz="4000" b="1" dirty="0"/>
              <a:t>PROBLEMA DO CAIXEIRO VIAJANTE - heurísticas</a:t>
            </a:r>
            <a:endParaRPr lang="pt-BR" dirty="0"/>
          </a:p>
        </p:txBody>
      </p:sp>
      <p:sp>
        <p:nvSpPr>
          <p:cNvPr id="5" name="Espaço Reservado para Conteúdo 5">
            <a:extLst>
              <a:ext uri="{FF2B5EF4-FFF2-40B4-BE49-F238E27FC236}">
                <a16:creationId xmlns:a16="http://schemas.microsoft.com/office/drawing/2014/main" id="{91453DDF-22B0-FB42-84F8-B942739680C1}"/>
              </a:ext>
            </a:extLst>
          </p:cNvPr>
          <p:cNvSpPr txBox="1">
            <a:spLocks/>
          </p:cNvSpPr>
          <p:nvPr/>
        </p:nvSpPr>
        <p:spPr>
          <a:xfrm>
            <a:off x="588169" y="1690688"/>
            <a:ext cx="11468100" cy="5167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600" u="sng" dirty="0"/>
              <a:t>Heurísticas construtivas</a:t>
            </a:r>
            <a:r>
              <a:rPr lang="pt-BR" sz="3600" dirty="0"/>
              <a:t>: criam uma solução a partir do zero.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Vizinho mais próximo;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Inserção do mais próximo;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Inserção do mais distante;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Inserção do mais econômico;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Inserção mais rápida;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...</a:t>
            </a:r>
          </a:p>
          <a:p>
            <a:pPr marL="0" indent="0">
              <a:buNone/>
            </a:pPr>
            <a:r>
              <a:rPr lang="pt-BR" sz="3600" u="sng" dirty="0"/>
              <a:t>Heurísticas de melhoria</a:t>
            </a:r>
            <a:r>
              <a:rPr lang="pt-BR" sz="3600" dirty="0"/>
              <a:t>: inicia com uma </a:t>
            </a:r>
            <a:r>
              <a:rPr lang="pt-BR" sz="3600" dirty="0" err="1"/>
              <a:t>solução</a:t>
            </a:r>
            <a:r>
              <a:rPr lang="pt-BR" sz="3600" dirty="0"/>
              <a:t> e, em seguida, tenta melhorá-la, geralmente fazendo pequenas </a:t>
            </a:r>
            <a:r>
              <a:rPr lang="pt-BR" sz="3600" dirty="0" err="1"/>
              <a:t>alterações</a:t>
            </a:r>
            <a:r>
              <a:rPr lang="pt-BR" sz="3600" dirty="0"/>
              <a:t> na </a:t>
            </a:r>
            <a:r>
              <a:rPr lang="pt-BR" sz="3600" dirty="0" err="1"/>
              <a:t>solução</a:t>
            </a:r>
            <a:r>
              <a:rPr lang="pt-BR" sz="3600" dirty="0"/>
              <a:t> atual.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2-opt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3-opt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/>
              <a:t>K-opt</a:t>
            </a:r>
            <a:endParaRPr lang="pt-BR" dirty="0"/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9201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7">
            <a:extLst>
              <a:ext uri="{FF2B5EF4-FFF2-40B4-BE49-F238E27FC236}">
                <a16:creationId xmlns:a16="http://schemas.microsoft.com/office/drawing/2014/main" id="{E424B794-16F6-E343-87DC-B1E9ED5C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097" y="703019"/>
            <a:ext cx="6489700" cy="51181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30671FF-0A2D-DD47-911D-1F7142F4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44325" cy="11882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PROBLEMA DO CAIXEIRO VIAJANTE – heurísticas construtivas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EA95C4E-DD7F-284C-A4BA-011974762769}"/>
              </a:ext>
            </a:extLst>
          </p:cNvPr>
          <p:cNvSpPr txBox="1"/>
          <p:nvPr/>
        </p:nvSpPr>
        <p:spPr>
          <a:xfrm>
            <a:off x="957263" y="1528763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b="1" dirty="0"/>
              <a:t>VIZINHO MAIS PRÓXIMO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8AFB227-8F4B-F142-AAC7-2E8D06697DAB}"/>
              </a:ext>
            </a:extLst>
          </p:cNvPr>
          <p:cNvSpPr txBox="1"/>
          <p:nvPr/>
        </p:nvSpPr>
        <p:spPr>
          <a:xfrm>
            <a:off x="642938" y="2228850"/>
            <a:ext cx="4557712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ALGORITMO</a:t>
            </a:r>
          </a:p>
          <a:p>
            <a:endParaRPr lang="pt-BR" sz="2400" dirty="0"/>
          </a:p>
          <a:p>
            <a:r>
              <a:rPr lang="pt-BR" sz="2400" b="1" dirty="0"/>
              <a:t>P1</a:t>
            </a:r>
            <a:r>
              <a:rPr lang="pt-BR" sz="2400" dirty="0"/>
              <a:t>: Escolha um nó qualquer para começar;</a:t>
            </a:r>
          </a:p>
          <a:p>
            <a:r>
              <a:rPr lang="pt-BR" sz="2400" b="1" dirty="0"/>
              <a:t>P2</a:t>
            </a:r>
            <a:r>
              <a:rPr lang="pt-BR" sz="2400" dirty="0"/>
              <a:t>: Visite o nó ainda não visitado de menor custo do nó atual;</a:t>
            </a:r>
          </a:p>
          <a:p>
            <a:r>
              <a:rPr lang="pt-BR" sz="2400" b="1" dirty="0"/>
              <a:t>P3</a:t>
            </a:r>
            <a:r>
              <a:rPr lang="pt-BR" sz="2400" dirty="0"/>
              <a:t>: Repita P2 até que todos os nós sejam visitados;</a:t>
            </a:r>
          </a:p>
          <a:p>
            <a:r>
              <a:rPr lang="pt-BR" sz="2400" b="1" dirty="0"/>
              <a:t>P4</a:t>
            </a:r>
            <a:r>
              <a:rPr lang="pt-BR" sz="2400" dirty="0"/>
              <a:t>: Ligue o último nó visitado ao nó inicial.</a:t>
            </a:r>
          </a:p>
        </p:txBody>
      </p:sp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27AAF7BE-FCA1-BB4B-8C61-3BF15B50F69F}"/>
              </a:ext>
            </a:extLst>
          </p:cNvPr>
          <p:cNvSpPr/>
          <p:nvPr/>
        </p:nvSpPr>
        <p:spPr>
          <a:xfrm>
            <a:off x="447675" y="2228849"/>
            <a:ext cx="4752975" cy="399866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7FFA2F-EF63-4540-8BB3-9FD9F83EC41F}"/>
              </a:ext>
            </a:extLst>
          </p:cNvPr>
          <p:cNvSpPr txBox="1"/>
          <p:nvPr/>
        </p:nvSpPr>
        <p:spPr>
          <a:xfrm>
            <a:off x="5572125" y="5843588"/>
            <a:ext cx="1443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Caminho:</a:t>
            </a:r>
          </a:p>
          <a:p>
            <a:r>
              <a:rPr lang="pt-BR" sz="2400" dirty="0"/>
              <a:t>Custo: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9E3797F-9636-6A4C-90F0-B11D6B35F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662" y="998951"/>
            <a:ext cx="609600" cy="4826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A63ABF4-1809-424A-A8C2-8ADB06DD9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786" y="2408651"/>
            <a:ext cx="609600" cy="482600"/>
          </a:xfrm>
          <a:prstGeom prst="rect">
            <a:avLst/>
          </a:prstGeom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AE94B9C-3CA5-1246-BCA3-D62021B4905F}"/>
              </a:ext>
            </a:extLst>
          </p:cNvPr>
          <p:cNvCxnSpPr>
            <a:cxnSpLocks/>
          </p:cNvCxnSpPr>
          <p:nvPr/>
        </p:nvCxnSpPr>
        <p:spPr>
          <a:xfrm>
            <a:off x="8842248" y="1398081"/>
            <a:ext cx="2230564" cy="106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D15C54F-C30D-3644-819F-29BE0894305F}"/>
              </a:ext>
            </a:extLst>
          </p:cNvPr>
          <p:cNvSpPr txBox="1"/>
          <p:nvPr/>
        </p:nvSpPr>
        <p:spPr>
          <a:xfrm>
            <a:off x="6915150" y="5857877"/>
            <a:ext cx="74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1 - 2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7BC3213-7952-3E45-9FC6-4FCD3D480E3C}"/>
              </a:ext>
            </a:extLst>
          </p:cNvPr>
          <p:cNvSpPr txBox="1"/>
          <p:nvPr/>
        </p:nvSpPr>
        <p:spPr>
          <a:xfrm>
            <a:off x="6486525" y="6236734"/>
            <a:ext cx="31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2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17A1055B-A4B8-6C43-B57E-8FA4FACFB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024" y="4944548"/>
            <a:ext cx="609600" cy="482600"/>
          </a:xfrm>
          <a:prstGeom prst="rect">
            <a:avLst/>
          </a:prstGeom>
        </p:spPr>
      </p:pic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6417CE5C-3215-8745-A655-D81A0C5F2E26}"/>
              </a:ext>
            </a:extLst>
          </p:cNvPr>
          <p:cNvCxnSpPr>
            <a:cxnSpLocks/>
          </p:cNvCxnSpPr>
          <p:nvPr/>
        </p:nvCxnSpPr>
        <p:spPr>
          <a:xfrm flipH="1">
            <a:off x="7032624" y="2798064"/>
            <a:ext cx="4040188" cy="2406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EEB103DE-5357-8045-9D7B-EF80C1B62425}"/>
              </a:ext>
            </a:extLst>
          </p:cNvPr>
          <p:cNvSpPr txBox="1"/>
          <p:nvPr/>
        </p:nvSpPr>
        <p:spPr>
          <a:xfrm>
            <a:off x="7558088" y="5857876"/>
            <a:ext cx="585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- 4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7BC00DE4-DDA9-4944-8D29-2498157C7441}"/>
              </a:ext>
            </a:extLst>
          </p:cNvPr>
          <p:cNvSpPr txBox="1"/>
          <p:nvPr/>
        </p:nvSpPr>
        <p:spPr>
          <a:xfrm>
            <a:off x="6770687" y="6236734"/>
            <a:ext cx="74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+ 3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9FC165BF-0286-DA49-A30A-54CFD492B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4" y="2414314"/>
            <a:ext cx="609600" cy="482600"/>
          </a:xfrm>
          <a:prstGeom prst="rect">
            <a:avLst/>
          </a:prstGeom>
        </p:spPr>
      </p:pic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FEAEA50D-0111-9D4A-825C-DF1C9D1C3730}"/>
              </a:ext>
            </a:extLst>
          </p:cNvPr>
          <p:cNvCxnSpPr>
            <a:endCxn id="32" idx="0"/>
          </p:cNvCxnSpPr>
          <p:nvPr/>
        </p:nvCxnSpPr>
        <p:spPr>
          <a:xfrm>
            <a:off x="6147593" y="2891251"/>
            <a:ext cx="580231" cy="2053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BE544A18-26BF-D442-BFA5-FA92B370DC8D}"/>
              </a:ext>
            </a:extLst>
          </p:cNvPr>
          <p:cNvSpPr txBox="1"/>
          <p:nvPr/>
        </p:nvSpPr>
        <p:spPr>
          <a:xfrm>
            <a:off x="7943850" y="5862448"/>
            <a:ext cx="74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- 5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697FDA5E-8A2F-CF4B-9397-58F73CD226A3}"/>
              </a:ext>
            </a:extLst>
          </p:cNvPr>
          <p:cNvSpPr txBox="1"/>
          <p:nvPr/>
        </p:nvSpPr>
        <p:spPr>
          <a:xfrm>
            <a:off x="7231063" y="6230240"/>
            <a:ext cx="74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+ 3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05421FA9-276E-914E-85E6-58FBE91AE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373" y="4944548"/>
            <a:ext cx="609600" cy="482600"/>
          </a:xfrm>
          <a:prstGeom prst="rect">
            <a:avLst/>
          </a:prstGeom>
        </p:spPr>
      </p:pic>
      <p:sp>
        <p:nvSpPr>
          <p:cNvPr id="50" name="CaixaDeTexto 49">
            <a:extLst>
              <a:ext uri="{FF2B5EF4-FFF2-40B4-BE49-F238E27FC236}">
                <a16:creationId xmlns:a16="http://schemas.microsoft.com/office/drawing/2014/main" id="{A8BEE2AC-E0B4-0245-B732-585FF8AE9EED}"/>
              </a:ext>
            </a:extLst>
          </p:cNvPr>
          <p:cNvSpPr txBox="1"/>
          <p:nvPr/>
        </p:nvSpPr>
        <p:spPr>
          <a:xfrm>
            <a:off x="8348662" y="5862447"/>
            <a:ext cx="74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- 3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7F053B32-1BC3-D342-8711-BD26D477D15F}"/>
              </a:ext>
            </a:extLst>
          </p:cNvPr>
          <p:cNvSpPr txBox="1"/>
          <p:nvPr/>
        </p:nvSpPr>
        <p:spPr>
          <a:xfrm>
            <a:off x="7685087" y="6233337"/>
            <a:ext cx="74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+ 3</a:t>
            </a:r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2E51C47D-B93D-EB47-A95B-FEF1DB5AD1FF}"/>
              </a:ext>
            </a:extLst>
          </p:cNvPr>
          <p:cNvCxnSpPr>
            <a:cxnSpLocks/>
          </p:cNvCxnSpPr>
          <p:nvPr/>
        </p:nvCxnSpPr>
        <p:spPr>
          <a:xfrm>
            <a:off x="6396038" y="2798063"/>
            <a:ext cx="4222697" cy="22098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2D9B3F96-5788-EA40-9B9E-80C5C049F0C7}"/>
              </a:ext>
            </a:extLst>
          </p:cNvPr>
          <p:cNvCxnSpPr>
            <a:cxnSpLocks/>
          </p:cNvCxnSpPr>
          <p:nvPr/>
        </p:nvCxnSpPr>
        <p:spPr>
          <a:xfrm>
            <a:off x="8798087" y="1430852"/>
            <a:ext cx="1894158" cy="35136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EF3ACA6C-78B1-1C4B-9438-478A2B76ECA3}"/>
              </a:ext>
            </a:extLst>
          </p:cNvPr>
          <p:cNvSpPr txBox="1"/>
          <p:nvPr/>
        </p:nvSpPr>
        <p:spPr>
          <a:xfrm>
            <a:off x="8723311" y="5850629"/>
            <a:ext cx="74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- 1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7629D196-F25F-3046-964D-53E22952DCA7}"/>
              </a:ext>
            </a:extLst>
          </p:cNvPr>
          <p:cNvSpPr txBox="1"/>
          <p:nvPr/>
        </p:nvSpPr>
        <p:spPr>
          <a:xfrm>
            <a:off x="8101012" y="6227517"/>
            <a:ext cx="1165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+ 5 = 16</a:t>
            </a:r>
          </a:p>
        </p:txBody>
      </p:sp>
    </p:spTree>
    <p:extLst>
      <p:ext uri="{BB962C8B-B14F-4D97-AF65-F5344CB8AC3E}">
        <p14:creationId xmlns:p14="http://schemas.microsoft.com/office/powerpoint/2010/main" val="35891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27" grpId="0"/>
      <p:bldP spid="36" grpId="0"/>
      <p:bldP spid="36" grpId="1"/>
      <p:bldP spid="37" grpId="0"/>
      <p:bldP spid="37" grpId="1"/>
      <p:bldP spid="45" grpId="0"/>
      <p:bldP spid="47" grpId="2"/>
      <p:bldP spid="50" grpId="0"/>
      <p:bldP spid="51" grpId="0"/>
      <p:bldP spid="59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830671FF-0A2D-DD47-911D-1F7142F4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44325" cy="11882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PROBLEMA DO CAIXEIRO VIAJANTE – heurísticas construtivas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EA95C4E-DD7F-284C-A4BA-011974762769}"/>
              </a:ext>
            </a:extLst>
          </p:cNvPr>
          <p:cNvSpPr txBox="1"/>
          <p:nvPr/>
        </p:nvSpPr>
        <p:spPr>
          <a:xfrm>
            <a:off x="585787" y="1133208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2. INSERÇÃO DO MAIS PRÓXIMO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A8AFB227-8F4B-F142-AAC7-2E8D06697DAB}"/>
                  </a:ext>
                </a:extLst>
              </p:cNvPr>
              <p:cNvSpPr txBox="1"/>
              <p:nvPr/>
            </p:nvSpPr>
            <p:spPr>
              <a:xfrm>
                <a:off x="979390" y="2148089"/>
                <a:ext cx="10233219" cy="30767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400" dirty="0"/>
                  <a:t>ALGORITMO</a:t>
                </a:r>
              </a:p>
              <a:p>
                <a:pPr algn="ctr"/>
                <a:endParaRPr lang="pt-BR" sz="2400" dirty="0"/>
              </a:p>
              <a:p>
                <a:r>
                  <a:rPr lang="pt-BR" sz="2400" b="1" dirty="0"/>
                  <a:t>P1</a:t>
                </a:r>
                <a:r>
                  <a:rPr lang="pt-BR" sz="2400" dirty="0"/>
                  <a:t>: Escolha, dentre todos os nós, os dois cuja distância é a menor geral;</a:t>
                </a:r>
              </a:p>
              <a:p>
                <a:r>
                  <a:rPr lang="pt-BR" sz="2400" b="1" dirty="0"/>
                  <a:t>P2</a:t>
                </a:r>
                <a:r>
                  <a:rPr lang="pt-BR" sz="2400" dirty="0"/>
                  <a:t>: Agrupe os dois nós escolhidos e forme a </a:t>
                </a:r>
                <a:r>
                  <a:rPr lang="pt-BR" sz="2400" dirty="0" err="1"/>
                  <a:t>subrota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pt-BR" sz="2400" i="1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pt-BR" sz="24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2400" dirty="0"/>
              </a:p>
              <a:p>
                <a:r>
                  <a:rPr lang="pt-BR" sz="2400" b="1" dirty="0"/>
                  <a:t>P3</a:t>
                </a:r>
                <a:r>
                  <a:rPr lang="pt-BR" sz="2400" dirty="0"/>
                  <a:t>: Dada a </a:t>
                </a:r>
                <a:r>
                  <a:rPr lang="pt-BR" sz="2400" dirty="0" err="1"/>
                  <a:t>subrota</a:t>
                </a:r>
                <a:r>
                  <a:rPr lang="pt-BR" sz="2400" dirty="0"/>
                  <a:t>, encontre o nó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dirty="0"/>
                  <a:t>mais próximo de qualquer nó da </a:t>
                </a:r>
                <a:r>
                  <a:rPr lang="pt-BR" sz="2400" dirty="0" err="1"/>
                  <a:t>subrota</a:t>
                </a:r>
                <a:r>
                  <a:rPr lang="pt-BR" sz="2400" dirty="0"/>
                  <a:t> e não pertencente a ela; </a:t>
                </a:r>
              </a:p>
              <a:p>
                <a:r>
                  <a:rPr lang="pt-BR" sz="2400" b="1" dirty="0"/>
                  <a:t>P4</a:t>
                </a:r>
                <a:r>
                  <a:rPr lang="pt-BR" sz="2400" dirty="0"/>
                  <a:t>: Encontre o arco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4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sz="2400" i="1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pt-BR" sz="2400" dirty="0"/>
                  <a:t>da </a:t>
                </a:r>
                <a:r>
                  <a:rPr lang="pt-BR" sz="2400" dirty="0" err="1"/>
                  <a:t>subrota</a:t>
                </a:r>
                <a:r>
                  <a:rPr lang="pt-BR" sz="2400" dirty="0"/>
                  <a:t> que min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sz="2400" dirty="0"/>
                  <a:t> Insira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sz="2400" dirty="0"/>
                  <a:t> entre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sz="2400" dirty="0"/>
                  <a:t> 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pt-BR" sz="2400" b="0" i="0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pt-BR" sz="2400" dirty="0"/>
              </a:p>
              <a:p>
                <a:r>
                  <a:rPr lang="pt-BR" sz="2400" b="1" dirty="0"/>
                  <a:t>P5</a:t>
                </a:r>
                <a:r>
                  <a:rPr lang="pt-BR" sz="2400" dirty="0"/>
                  <a:t>: Volte ao P3 até que a rota contenha todos os nós.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xmlns="" id="{A8AFB227-8F4B-F142-AAC7-2E8D06697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90" y="2148089"/>
                <a:ext cx="10233219" cy="3076740"/>
              </a:xfrm>
              <a:prstGeom prst="rect">
                <a:avLst/>
              </a:prstGeom>
              <a:blipFill>
                <a:blip r:embed="rId2"/>
                <a:stretch>
                  <a:fillRect l="-993" t="-1230" b="-32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27AAF7BE-FCA1-BB4B-8C61-3BF15B50F69F}"/>
              </a:ext>
            </a:extLst>
          </p:cNvPr>
          <p:cNvSpPr/>
          <p:nvPr/>
        </p:nvSpPr>
        <p:spPr>
          <a:xfrm>
            <a:off x="815759" y="1944634"/>
            <a:ext cx="10560480" cy="39928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933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7">
            <a:extLst>
              <a:ext uri="{FF2B5EF4-FFF2-40B4-BE49-F238E27FC236}">
                <a16:creationId xmlns:a16="http://schemas.microsoft.com/office/drawing/2014/main" id="{E424B794-16F6-E343-87DC-B1E9ED5C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25" y="1304659"/>
            <a:ext cx="6489700" cy="51181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30671FF-0A2D-DD47-911D-1F7142F4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44325" cy="11882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PROBLEMA DO CAIXEIRO VIAJANTE – heurísticas construtivas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9E3797F-9636-6A4C-90F0-B11D6B35F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528" y="1605002"/>
            <a:ext cx="609600" cy="4826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A63ABF4-1809-424A-A8C2-8ADB06DD9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652" y="3014702"/>
            <a:ext cx="609600" cy="482600"/>
          </a:xfrm>
          <a:prstGeom prst="rect">
            <a:avLst/>
          </a:prstGeom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AE94B9C-3CA5-1246-BCA3-D62021B4905F}"/>
              </a:ext>
            </a:extLst>
          </p:cNvPr>
          <p:cNvCxnSpPr>
            <a:cxnSpLocks/>
          </p:cNvCxnSpPr>
          <p:nvPr/>
        </p:nvCxnSpPr>
        <p:spPr>
          <a:xfrm>
            <a:off x="3058114" y="2004132"/>
            <a:ext cx="2230564" cy="106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m 31">
            <a:extLst>
              <a:ext uri="{FF2B5EF4-FFF2-40B4-BE49-F238E27FC236}">
                <a16:creationId xmlns:a16="http://schemas.microsoft.com/office/drawing/2014/main" id="{17A1055B-A4B8-6C43-B57E-8FA4FACFB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90" y="5550599"/>
            <a:ext cx="609600" cy="482600"/>
          </a:xfrm>
          <a:prstGeom prst="rect">
            <a:avLst/>
          </a:prstGeom>
        </p:spPr>
      </p:pic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6417CE5C-3215-8745-A655-D81A0C5F2E26}"/>
              </a:ext>
            </a:extLst>
          </p:cNvPr>
          <p:cNvCxnSpPr>
            <a:cxnSpLocks/>
          </p:cNvCxnSpPr>
          <p:nvPr/>
        </p:nvCxnSpPr>
        <p:spPr>
          <a:xfrm flipH="1">
            <a:off x="1248490" y="3404115"/>
            <a:ext cx="4040188" cy="2406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6BDE8CE-CA20-9246-A2DC-0B0522D89882}"/>
              </a:ext>
            </a:extLst>
          </p:cNvPr>
          <p:cNvSpPr txBox="1"/>
          <p:nvPr/>
        </p:nvSpPr>
        <p:spPr>
          <a:xfrm>
            <a:off x="473334" y="1143706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2. INSERÇÃO DO MAIS PRÓXIMO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5EF787-BA29-044B-9BC3-317B52431392}"/>
              </a:ext>
            </a:extLst>
          </p:cNvPr>
          <p:cNvSpPr txBox="1"/>
          <p:nvPr/>
        </p:nvSpPr>
        <p:spPr>
          <a:xfrm>
            <a:off x="6429375" y="877653"/>
            <a:ext cx="5289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Menor distância: 2, </a:t>
            </a:r>
            <a:r>
              <a:rPr lang="pt-BR" sz="1600" dirty="0" err="1"/>
              <a:t>subrota</a:t>
            </a:r>
            <a:r>
              <a:rPr lang="pt-BR" sz="1600" dirty="0"/>
              <a:t>: 1 – 2 – 1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FD81E1A-A5BD-234B-A385-39FB989C06C1}"/>
              </a:ext>
            </a:extLst>
          </p:cNvPr>
          <p:cNvSpPr txBox="1"/>
          <p:nvPr/>
        </p:nvSpPr>
        <p:spPr>
          <a:xfrm>
            <a:off x="6429375" y="1092676"/>
            <a:ext cx="4857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Seleção do nó a ser inserido: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Nó 3 -&gt; min{5,4}=4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Nó 4 -&gt; min{3,3}=3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Nó 5 -&gt; min{6,8}=6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0E710877-008B-294B-85CB-FC135981E451}"/>
                  </a:ext>
                </a:extLst>
              </p:cNvPr>
              <p:cNvSpPr txBox="1"/>
              <p:nvPr/>
            </p:nvSpPr>
            <p:spPr>
              <a:xfrm>
                <a:off x="6466774" y="2065929"/>
                <a:ext cx="48437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Inserir nó 4 na </a:t>
                </a:r>
                <a:r>
                  <a:rPr lang="pt-BR" sz="1600" dirty="0" err="1"/>
                  <a:t>subrota</a:t>
                </a:r>
                <a:r>
                  <a:rPr lang="pt-BR" sz="1600" dirty="0"/>
                  <a:t>. Onde?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Entre 1 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=3+3−2=4</m:t>
                    </m:r>
                  </m:oMath>
                </a14:m>
                <a:endParaRPr lang="pt-BR" sz="1600" b="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b="0" dirty="0"/>
                  <a:t>Entre 2 e 1: </a:t>
                </a:r>
                <a:r>
                  <a:rPr lang="pt-BR" sz="1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=3+3−2=4</m:t>
                    </m:r>
                  </m:oMath>
                </a14:m>
                <a:endParaRPr lang="pt-BR" sz="1600" b="0" i="1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xmlns="" id="{0E710877-008B-294B-85CB-FC135981E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774" y="2065929"/>
                <a:ext cx="4843780" cy="830997"/>
              </a:xfrm>
              <a:prstGeom prst="rect">
                <a:avLst/>
              </a:prstGeom>
              <a:blipFill>
                <a:blip r:embed="rId4"/>
                <a:stretch>
                  <a:fillRect l="-785" t="-1493" b="-59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5E776532-D8C7-DA45-9636-A1CE1DDD79DA}"/>
              </a:ext>
            </a:extLst>
          </p:cNvPr>
          <p:cNvSpPr/>
          <p:nvPr/>
        </p:nvSpPr>
        <p:spPr>
          <a:xfrm>
            <a:off x="8215386" y="1565262"/>
            <a:ext cx="231493" cy="317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7D1069-FFFC-6148-B3C5-29707D534013}"/>
              </a:ext>
            </a:extLst>
          </p:cNvPr>
          <p:cNvSpPr/>
          <p:nvPr/>
        </p:nvSpPr>
        <p:spPr>
          <a:xfrm>
            <a:off x="10463514" y="2275294"/>
            <a:ext cx="439838" cy="6183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675DAB3-D5B5-F845-B8DA-9CE15FB70B03}"/>
              </a:ext>
            </a:extLst>
          </p:cNvPr>
          <p:cNvSpPr txBox="1"/>
          <p:nvPr/>
        </p:nvSpPr>
        <p:spPr>
          <a:xfrm>
            <a:off x="6451982" y="2789636"/>
            <a:ext cx="5087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Tanto faz. Vamos inserir entre 1 e 2. </a:t>
            </a:r>
            <a:r>
              <a:rPr lang="pt-BR" sz="1600" dirty="0" err="1"/>
              <a:t>Subrota</a:t>
            </a:r>
            <a:r>
              <a:rPr lang="pt-BR" sz="1600" dirty="0"/>
              <a:t>: 1 – 4 – 2 – 1 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D23EEABC-C646-FD4B-A897-435E19C76E97}"/>
              </a:ext>
            </a:extLst>
          </p:cNvPr>
          <p:cNvSpPr txBox="1"/>
          <p:nvPr/>
        </p:nvSpPr>
        <p:spPr>
          <a:xfrm>
            <a:off x="6466774" y="3072883"/>
            <a:ext cx="4857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Seleção do nó a ser inserido: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Nó 3 -&gt; min{5,4,7}=4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Nó 5 -&gt; min{6,8,3}=3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4645555-321A-0047-87F3-ACCA3A8FEE21}"/>
                  </a:ext>
                </a:extLst>
              </p:cNvPr>
              <p:cNvSpPr txBox="1"/>
              <p:nvPr/>
            </p:nvSpPr>
            <p:spPr>
              <a:xfrm>
                <a:off x="6494858" y="3847706"/>
                <a:ext cx="484378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Inserir nó 5 na </a:t>
                </a:r>
                <a:r>
                  <a:rPr lang="pt-BR" sz="1600" dirty="0" err="1"/>
                  <a:t>subrota</a:t>
                </a:r>
                <a:r>
                  <a:rPr lang="pt-BR" sz="1600" dirty="0"/>
                  <a:t>. Onde?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Entre 1 e 4: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=6+3−3=6</m:t>
                    </m:r>
                  </m:oMath>
                </a14:m>
                <a:endParaRPr lang="pt-BR" sz="1600" b="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b="0" dirty="0"/>
                  <a:t>Entre 4 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=3+8−3=8</m:t>
                    </m:r>
                  </m:oMath>
                </a14:m>
                <a:endParaRPr lang="pt-BR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b="0" dirty="0"/>
                  <a:t>Entre 2 e 1: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=8+6−2=12</m:t>
                    </m:r>
                  </m:oMath>
                </a14:m>
                <a:endParaRPr lang="pt-BR" sz="1600" b="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xmlns="" id="{34645555-321A-0047-87F3-ACCA3A8FE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858" y="3847706"/>
                <a:ext cx="4843780" cy="1077218"/>
              </a:xfrm>
              <a:prstGeom prst="rect">
                <a:avLst/>
              </a:prstGeom>
              <a:blipFill>
                <a:blip r:embed="rId5"/>
                <a:stretch>
                  <a:fillRect l="-785" t="-1163" b="-69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57E17ED0-C40F-2749-A645-73CB5C76DF47}"/>
              </a:ext>
            </a:extLst>
          </p:cNvPr>
          <p:cNvSpPr/>
          <p:nvPr/>
        </p:nvSpPr>
        <p:spPr>
          <a:xfrm>
            <a:off x="8387057" y="3584647"/>
            <a:ext cx="231493" cy="317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6A8A4FA-ED95-1E40-B873-04664BBB6317}"/>
              </a:ext>
            </a:extLst>
          </p:cNvPr>
          <p:cNvSpPr/>
          <p:nvPr/>
        </p:nvSpPr>
        <p:spPr>
          <a:xfrm>
            <a:off x="10573473" y="4113950"/>
            <a:ext cx="219919" cy="3004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9E528927-1B20-634E-838E-BC025AB4BE56}"/>
              </a:ext>
            </a:extLst>
          </p:cNvPr>
          <p:cNvSpPr txBox="1"/>
          <p:nvPr/>
        </p:nvSpPr>
        <p:spPr>
          <a:xfrm>
            <a:off x="6494858" y="4844099"/>
            <a:ext cx="5087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Inserir nó 5 entre 1 e 4. </a:t>
            </a:r>
            <a:r>
              <a:rPr lang="pt-BR" sz="1600" dirty="0" err="1"/>
              <a:t>Subrota</a:t>
            </a:r>
            <a:r>
              <a:rPr lang="pt-BR" sz="1600" dirty="0"/>
              <a:t>: 1 – 5 – 4 – 2 – 1 </a:t>
            </a:r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id="{2BBF5562-53AF-C841-81F8-7E6D6FC6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561" y="5539024"/>
            <a:ext cx="609600" cy="482600"/>
          </a:xfrm>
          <a:prstGeom prst="rect">
            <a:avLst/>
          </a:prstGeom>
        </p:spPr>
      </p:pic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0CEEB30F-24D9-B046-A6AE-C044A666390C}"/>
              </a:ext>
            </a:extLst>
          </p:cNvPr>
          <p:cNvCxnSpPr>
            <a:cxnSpLocks/>
          </p:cNvCxnSpPr>
          <p:nvPr/>
        </p:nvCxnSpPr>
        <p:spPr>
          <a:xfrm>
            <a:off x="3002715" y="2036903"/>
            <a:ext cx="1894158" cy="35136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26502816-5CB3-B447-B851-37F71B292673}"/>
                  </a:ext>
                </a:extLst>
              </p:cNvPr>
              <p:cNvSpPr txBox="1"/>
              <p:nvPr/>
            </p:nvSpPr>
            <p:spPr>
              <a:xfrm>
                <a:off x="6466774" y="5123525"/>
                <a:ext cx="48570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Seleção do nó a ser inserido: Só resta o nó 3. Onde?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Entre 1 e 5: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=5+3−6=2</m:t>
                    </m:r>
                  </m:oMath>
                </a14:m>
                <a:endParaRPr lang="pt-B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Entre 5 e 4: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=3+7−3=</m:t>
                    </m:r>
                  </m:oMath>
                </a14:m>
                <a:r>
                  <a:rPr lang="pt-BR" sz="1600" dirty="0"/>
                  <a:t> 7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Entre 4 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43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=7+4−3=</m:t>
                    </m:r>
                  </m:oMath>
                </a14:m>
                <a:r>
                  <a:rPr lang="pt-BR" sz="1600" dirty="0"/>
                  <a:t> 8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Entre 2 e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=4+5−2=</m:t>
                    </m:r>
                  </m:oMath>
                </a14:m>
                <a:r>
                  <a:rPr lang="pt-BR" sz="1600" dirty="0"/>
                  <a:t> 7</a:t>
                </a:r>
              </a:p>
            </p:txBody>
          </p:sp>
        </mc:Choice>
        <mc:Fallback xmlns="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xmlns="" id="{26502816-5CB3-B447-B851-37F71B292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774" y="5123525"/>
                <a:ext cx="4857072" cy="1323439"/>
              </a:xfrm>
              <a:prstGeom prst="rect">
                <a:avLst/>
              </a:prstGeom>
              <a:blipFill>
                <a:blip r:embed="rId6"/>
                <a:stretch>
                  <a:fillRect l="-783" t="-952" b="-47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8DA338F1-E47B-7040-BDB7-8F24EE52A7AA}"/>
              </a:ext>
            </a:extLst>
          </p:cNvPr>
          <p:cNvSpPr/>
          <p:nvPr/>
        </p:nvSpPr>
        <p:spPr>
          <a:xfrm>
            <a:off x="10489152" y="5388798"/>
            <a:ext cx="219919" cy="3004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DA98132C-8B3B-334A-9494-A3EB1A7E2B6D}"/>
              </a:ext>
            </a:extLst>
          </p:cNvPr>
          <p:cNvSpPr txBox="1"/>
          <p:nvPr/>
        </p:nvSpPr>
        <p:spPr>
          <a:xfrm>
            <a:off x="6495636" y="6352216"/>
            <a:ext cx="5087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Inserir nó 3 entre 1 e 5. Rota final: 1 – 3 – 5 – 4 – 2 – 1 </a:t>
            </a:r>
          </a:p>
        </p:txBody>
      </p:sp>
      <p:pic>
        <p:nvPicPr>
          <p:cNvPr id="62" name="Imagem 61">
            <a:extLst>
              <a:ext uri="{FF2B5EF4-FFF2-40B4-BE49-F238E27FC236}">
                <a16:creationId xmlns:a16="http://schemas.microsoft.com/office/drawing/2014/main" id="{6FF02F2C-B6A3-D24E-9848-AA2656723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7" y="2996767"/>
            <a:ext cx="609600" cy="482600"/>
          </a:xfrm>
          <a:prstGeom prst="rect">
            <a:avLst/>
          </a:prstGeom>
        </p:spPr>
      </p:pic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0BD8D425-A4C6-8C4C-B273-6C0B3E0231DD}"/>
              </a:ext>
            </a:extLst>
          </p:cNvPr>
          <p:cNvCxnSpPr/>
          <p:nvPr/>
        </p:nvCxnSpPr>
        <p:spPr>
          <a:xfrm flipH="1" flipV="1">
            <a:off x="616283" y="3429000"/>
            <a:ext cx="4205424" cy="22078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8CF3999-C077-324D-B00F-E04B67518FBC}"/>
              </a:ext>
            </a:extLst>
          </p:cNvPr>
          <p:cNvCxnSpPr>
            <a:endCxn id="32" idx="0"/>
          </p:cNvCxnSpPr>
          <p:nvPr/>
        </p:nvCxnSpPr>
        <p:spPr>
          <a:xfrm>
            <a:off x="392097" y="3497302"/>
            <a:ext cx="551593" cy="2053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EAFF2EF4-02CE-8246-A1EF-93EEF63C00AF}"/>
              </a:ext>
            </a:extLst>
          </p:cNvPr>
          <p:cNvCxnSpPr>
            <a:cxnSpLocks/>
          </p:cNvCxnSpPr>
          <p:nvPr/>
        </p:nvCxnSpPr>
        <p:spPr>
          <a:xfrm flipH="1">
            <a:off x="1141684" y="2087602"/>
            <a:ext cx="1727644" cy="35492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rma Livre 3">
            <a:extLst>
              <a:ext uri="{FF2B5EF4-FFF2-40B4-BE49-F238E27FC236}">
                <a16:creationId xmlns:a16="http://schemas.microsoft.com/office/drawing/2014/main" id="{10800169-39A8-E947-8746-A9BB3789091A}"/>
              </a:ext>
            </a:extLst>
          </p:cNvPr>
          <p:cNvSpPr/>
          <p:nvPr/>
        </p:nvSpPr>
        <p:spPr>
          <a:xfrm>
            <a:off x="1079405" y="2169894"/>
            <a:ext cx="1701209" cy="3434317"/>
          </a:xfrm>
          <a:custGeom>
            <a:avLst/>
            <a:gdLst>
              <a:gd name="connsiteX0" fmla="*/ 0 w 1701209"/>
              <a:gd name="connsiteY0" fmla="*/ 3434317 h 3434317"/>
              <a:gd name="connsiteX1" fmla="*/ 10633 w 1701209"/>
              <a:gd name="connsiteY1" fmla="*/ 3285461 h 3434317"/>
              <a:gd name="connsiteX2" fmla="*/ 53163 w 1701209"/>
              <a:gd name="connsiteY2" fmla="*/ 3221665 h 3434317"/>
              <a:gd name="connsiteX3" fmla="*/ 116958 w 1701209"/>
              <a:gd name="connsiteY3" fmla="*/ 3168503 h 3434317"/>
              <a:gd name="connsiteX4" fmla="*/ 212651 w 1701209"/>
              <a:gd name="connsiteY4" fmla="*/ 3136605 h 3434317"/>
              <a:gd name="connsiteX5" fmla="*/ 287079 w 1701209"/>
              <a:gd name="connsiteY5" fmla="*/ 3072810 h 3434317"/>
              <a:gd name="connsiteX6" fmla="*/ 308344 w 1701209"/>
              <a:gd name="connsiteY6" fmla="*/ 3009014 h 3434317"/>
              <a:gd name="connsiteX7" fmla="*/ 340242 w 1701209"/>
              <a:gd name="connsiteY7" fmla="*/ 2902689 h 3434317"/>
              <a:gd name="connsiteX8" fmla="*/ 329609 w 1701209"/>
              <a:gd name="connsiteY8" fmla="*/ 2753833 h 3434317"/>
              <a:gd name="connsiteX9" fmla="*/ 361507 w 1701209"/>
              <a:gd name="connsiteY9" fmla="*/ 2583712 h 3434317"/>
              <a:gd name="connsiteX10" fmla="*/ 414670 w 1701209"/>
              <a:gd name="connsiteY10" fmla="*/ 2551814 h 3434317"/>
              <a:gd name="connsiteX11" fmla="*/ 510363 w 1701209"/>
              <a:gd name="connsiteY11" fmla="*/ 2509284 h 3434317"/>
              <a:gd name="connsiteX12" fmla="*/ 552893 w 1701209"/>
              <a:gd name="connsiteY12" fmla="*/ 2488019 h 3434317"/>
              <a:gd name="connsiteX13" fmla="*/ 595423 w 1701209"/>
              <a:gd name="connsiteY13" fmla="*/ 2445489 h 3434317"/>
              <a:gd name="connsiteX14" fmla="*/ 637954 w 1701209"/>
              <a:gd name="connsiteY14" fmla="*/ 2381693 h 3434317"/>
              <a:gd name="connsiteX15" fmla="*/ 637954 w 1701209"/>
              <a:gd name="connsiteY15" fmla="*/ 2147777 h 3434317"/>
              <a:gd name="connsiteX16" fmla="*/ 627321 w 1701209"/>
              <a:gd name="connsiteY16" fmla="*/ 2020186 h 3434317"/>
              <a:gd name="connsiteX17" fmla="*/ 669851 w 1701209"/>
              <a:gd name="connsiteY17" fmla="*/ 1935126 h 3434317"/>
              <a:gd name="connsiteX18" fmla="*/ 786809 w 1701209"/>
              <a:gd name="connsiteY18" fmla="*/ 1892596 h 3434317"/>
              <a:gd name="connsiteX19" fmla="*/ 818707 w 1701209"/>
              <a:gd name="connsiteY19" fmla="*/ 1871331 h 3434317"/>
              <a:gd name="connsiteX20" fmla="*/ 893135 w 1701209"/>
              <a:gd name="connsiteY20" fmla="*/ 1818168 h 3434317"/>
              <a:gd name="connsiteX21" fmla="*/ 903767 w 1701209"/>
              <a:gd name="connsiteY21" fmla="*/ 1605517 h 3434317"/>
              <a:gd name="connsiteX22" fmla="*/ 882502 w 1701209"/>
              <a:gd name="connsiteY22" fmla="*/ 1562986 h 3434317"/>
              <a:gd name="connsiteX23" fmla="*/ 871870 w 1701209"/>
              <a:gd name="connsiteY23" fmla="*/ 1531089 h 3434317"/>
              <a:gd name="connsiteX24" fmla="*/ 893135 w 1701209"/>
              <a:gd name="connsiteY24" fmla="*/ 1488558 h 3434317"/>
              <a:gd name="connsiteX25" fmla="*/ 1020726 w 1701209"/>
              <a:gd name="connsiteY25" fmla="*/ 1403498 h 3434317"/>
              <a:gd name="connsiteX26" fmla="*/ 1073888 w 1701209"/>
              <a:gd name="connsiteY26" fmla="*/ 1360968 h 3434317"/>
              <a:gd name="connsiteX27" fmla="*/ 1127051 w 1701209"/>
              <a:gd name="connsiteY27" fmla="*/ 1329070 h 3434317"/>
              <a:gd name="connsiteX28" fmla="*/ 1158949 w 1701209"/>
              <a:gd name="connsiteY28" fmla="*/ 1307805 h 3434317"/>
              <a:gd name="connsiteX29" fmla="*/ 1180214 w 1701209"/>
              <a:gd name="connsiteY29" fmla="*/ 1275907 h 3434317"/>
              <a:gd name="connsiteX30" fmla="*/ 1190847 w 1701209"/>
              <a:gd name="connsiteY30" fmla="*/ 1244010 h 3434317"/>
              <a:gd name="connsiteX31" fmla="*/ 1201479 w 1701209"/>
              <a:gd name="connsiteY31" fmla="*/ 1010093 h 3434317"/>
              <a:gd name="connsiteX32" fmla="*/ 1169581 w 1701209"/>
              <a:gd name="connsiteY32" fmla="*/ 914400 h 3434317"/>
              <a:gd name="connsiteX33" fmla="*/ 1158949 w 1701209"/>
              <a:gd name="connsiteY33" fmla="*/ 871870 h 3434317"/>
              <a:gd name="connsiteX34" fmla="*/ 1222744 w 1701209"/>
              <a:gd name="connsiteY34" fmla="*/ 808075 h 3434317"/>
              <a:gd name="connsiteX35" fmla="*/ 1307805 w 1701209"/>
              <a:gd name="connsiteY35" fmla="*/ 776177 h 3434317"/>
              <a:gd name="connsiteX36" fmla="*/ 1360967 w 1701209"/>
              <a:gd name="connsiteY36" fmla="*/ 765544 h 3434317"/>
              <a:gd name="connsiteX37" fmla="*/ 1435395 w 1701209"/>
              <a:gd name="connsiteY37" fmla="*/ 754912 h 3434317"/>
              <a:gd name="connsiteX38" fmla="*/ 1499191 w 1701209"/>
              <a:gd name="connsiteY38" fmla="*/ 744279 h 3434317"/>
              <a:gd name="connsiteX39" fmla="*/ 1531088 w 1701209"/>
              <a:gd name="connsiteY39" fmla="*/ 723014 h 3434317"/>
              <a:gd name="connsiteX40" fmla="*/ 1520456 w 1701209"/>
              <a:gd name="connsiteY40" fmla="*/ 648586 h 3434317"/>
              <a:gd name="connsiteX41" fmla="*/ 1488558 w 1701209"/>
              <a:gd name="connsiteY41" fmla="*/ 563526 h 3434317"/>
              <a:gd name="connsiteX42" fmla="*/ 1477926 w 1701209"/>
              <a:gd name="connsiteY42" fmla="*/ 510363 h 3434317"/>
              <a:gd name="connsiteX43" fmla="*/ 1456661 w 1701209"/>
              <a:gd name="connsiteY43" fmla="*/ 414670 h 3434317"/>
              <a:gd name="connsiteX44" fmla="*/ 1488558 w 1701209"/>
              <a:gd name="connsiteY44" fmla="*/ 276447 h 3434317"/>
              <a:gd name="connsiteX45" fmla="*/ 1541721 w 1701209"/>
              <a:gd name="connsiteY45" fmla="*/ 223284 h 3434317"/>
              <a:gd name="connsiteX46" fmla="*/ 1616149 w 1701209"/>
              <a:gd name="connsiteY46" fmla="*/ 202019 h 3434317"/>
              <a:gd name="connsiteX47" fmla="*/ 1690577 w 1701209"/>
              <a:gd name="connsiteY47" fmla="*/ 148856 h 3434317"/>
              <a:gd name="connsiteX48" fmla="*/ 1701209 w 1701209"/>
              <a:gd name="connsiteY48" fmla="*/ 106326 h 3434317"/>
              <a:gd name="connsiteX49" fmla="*/ 1679944 w 1701209"/>
              <a:gd name="connsiteY49" fmla="*/ 10633 h 3434317"/>
              <a:gd name="connsiteX50" fmla="*/ 1658679 w 1701209"/>
              <a:gd name="connsiteY50" fmla="*/ 0 h 343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701209" h="3434317">
                <a:moveTo>
                  <a:pt x="0" y="3434317"/>
                </a:moveTo>
                <a:cubicBezTo>
                  <a:pt x="3544" y="3384698"/>
                  <a:pt x="-1432" y="3333721"/>
                  <a:pt x="10633" y="3285461"/>
                </a:cubicBezTo>
                <a:cubicBezTo>
                  <a:pt x="16832" y="3260666"/>
                  <a:pt x="33529" y="3238027"/>
                  <a:pt x="53163" y="3221665"/>
                </a:cubicBezTo>
                <a:cubicBezTo>
                  <a:pt x="74428" y="3203944"/>
                  <a:pt x="93605" y="3183364"/>
                  <a:pt x="116958" y="3168503"/>
                </a:cubicBezTo>
                <a:cubicBezTo>
                  <a:pt x="142864" y="3152018"/>
                  <a:pt x="182862" y="3144053"/>
                  <a:pt x="212651" y="3136605"/>
                </a:cubicBezTo>
                <a:cubicBezTo>
                  <a:pt x="239319" y="3118826"/>
                  <a:pt x="269890" y="3101458"/>
                  <a:pt x="287079" y="3072810"/>
                </a:cubicBezTo>
                <a:cubicBezTo>
                  <a:pt x="298612" y="3053589"/>
                  <a:pt x="301658" y="3030409"/>
                  <a:pt x="308344" y="3009014"/>
                </a:cubicBezTo>
                <a:cubicBezTo>
                  <a:pt x="319381" y="2973696"/>
                  <a:pt x="329609" y="2938131"/>
                  <a:pt x="340242" y="2902689"/>
                </a:cubicBezTo>
                <a:cubicBezTo>
                  <a:pt x="336698" y="2853070"/>
                  <a:pt x="334113" y="2803374"/>
                  <a:pt x="329609" y="2753833"/>
                </a:cubicBezTo>
                <a:cubicBezTo>
                  <a:pt x="321792" y="2667847"/>
                  <a:pt x="298713" y="2660460"/>
                  <a:pt x="361507" y="2583712"/>
                </a:cubicBezTo>
                <a:cubicBezTo>
                  <a:pt x="374594" y="2567717"/>
                  <a:pt x="396186" y="2561056"/>
                  <a:pt x="414670" y="2551814"/>
                </a:cubicBezTo>
                <a:cubicBezTo>
                  <a:pt x="445891" y="2536203"/>
                  <a:pt x="478670" y="2523912"/>
                  <a:pt x="510363" y="2509284"/>
                </a:cubicBezTo>
                <a:cubicBezTo>
                  <a:pt x="524754" y="2502642"/>
                  <a:pt x="540213" y="2497529"/>
                  <a:pt x="552893" y="2488019"/>
                </a:cubicBezTo>
                <a:cubicBezTo>
                  <a:pt x="568932" y="2475990"/>
                  <a:pt x="582899" y="2461144"/>
                  <a:pt x="595423" y="2445489"/>
                </a:cubicBezTo>
                <a:cubicBezTo>
                  <a:pt x="611389" y="2425532"/>
                  <a:pt x="637954" y="2381693"/>
                  <a:pt x="637954" y="2381693"/>
                </a:cubicBezTo>
                <a:cubicBezTo>
                  <a:pt x="663668" y="2278830"/>
                  <a:pt x="651204" y="2346524"/>
                  <a:pt x="637954" y="2147777"/>
                </a:cubicBezTo>
                <a:cubicBezTo>
                  <a:pt x="635115" y="2105194"/>
                  <a:pt x="630865" y="2062716"/>
                  <a:pt x="627321" y="2020186"/>
                </a:cubicBezTo>
                <a:cubicBezTo>
                  <a:pt x="632399" y="2007490"/>
                  <a:pt x="652015" y="1947866"/>
                  <a:pt x="669851" y="1935126"/>
                </a:cubicBezTo>
                <a:cubicBezTo>
                  <a:pt x="686381" y="1923319"/>
                  <a:pt x="772373" y="1899012"/>
                  <a:pt x="786809" y="1892596"/>
                </a:cubicBezTo>
                <a:cubicBezTo>
                  <a:pt x="798486" y="1887406"/>
                  <a:pt x="807612" y="1877671"/>
                  <a:pt x="818707" y="1871331"/>
                </a:cubicBezTo>
                <a:cubicBezTo>
                  <a:pt x="884015" y="1834012"/>
                  <a:pt x="841179" y="1870122"/>
                  <a:pt x="893135" y="1818168"/>
                </a:cubicBezTo>
                <a:cubicBezTo>
                  <a:pt x="918363" y="1717256"/>
                  <a:pt x="926155" y="1724920"/>
                  <a:pt x="903767" y="1605517"/>
                </a:cubicBezTo>
                <a:cubicBezTo>
                  <a:pt x="900846" y="1589938"/>
                  <a:pt x="888746" y="1577555"/>
                  <a:pt x="882502" y="1562986"/>
                </a:cubicBezTo>
                <a:cubicBezTo>
                  <a:pt x="878087" y="1552685"/>
                  <a:pt x="875414" y="1541721"/>
                  <a:pt x="871870" y="1531089"/>
                </a:cubicBezTo>
                <a:cubicBezTo>
                  <a:pt x="878958" y="1516912"/>
                  <a:pt x="882532" y="1500339"/>
                  <a:pt x="893135" y="1488558"/>
                </a:cubicBezTo>
                <a:cubicBezTo>
                  <a:pt x="950296" y="1425045"/>
                  <a:pt x="955774" y="1429478"/>
                  <a:pt x="1020726" y="1403498"/>
                </a:cubicBezTo>
                <a:cubicBezTo>
                  <a:pt x="1038447" y="1389321"/>
                  <a:pt x="1055297" y="1373982"/>
                  <a:pt x="1073888" y="1360968"/>
                </a:cubicBezTo>
                <a:cubicBezTo>
                  <a:pt x="1090818" y="1349117"/>
                  <a:pt x="1109526" y="1340023"/>
                  <a:pt x="1127051" y="1329070"/>
                </a:cubicBezTo>
                <a:cubicBezTo>
                  <a:pt x="1137887" y="1322297"/>
                  <a:pt x="1148316" y="1314893"/>
                  <a:pt x="1158949" y="1307805"/>
                </a:cubicBezTo>
                <a:cubicBezTo>
                  <a:pt x="1166037" y="1297172"/>
                  <a:pt x="1174499" y="1287337"/>
                  <a:pt x="1180214" y="1275907"/>
                </a:cubicBezTo>
                <a:cubicBezTo>
                  <a:pt x="1185226" y="1265883"/>
                  <a:pt x="1189953" y="1255182"/>
                  <a:pt x="1190847" y="1244010"/>
                </a:cubicBezTo>
                <a:cubicBezTo>
                  <a:pt x="1197071" y="1166206"/>
                  <a:pt x="1197935" y="1088065"/>
                  <a:pt x="1201479" y="1010093"/>
                </a:cubicBezTo>
                <a:cubicBezTo>
                  <a:pt x="1190846" y="978195"/>
                  <a:pt x="1179469" y="946536"/>
                  <a:pt x="1169581" y="914400"/>
                </a:cubicBezTo>
                <a:cubicBezTo>
                  <a:pt x="1165284" y="900433"/>
                  <a:pt x="1157335" y="886394"/>
                  <a:pt x="1158949" y="871870"/>
                </a:cubicBezTo>
                <a:cubicBezTo>
                  <a:pt x="1166389" y="804911"/>
                  <a:pt x="1176438" y="823510"/>
                  <a:pt x="1222744" y="808075"/>
                </a:cubicBezTo>
                <a:cubicBezTo>
                  <a:pt x="1251472" y="798499"/>
                  <a:pt x="1278862" y="785083"/>
                  <a:pt x="1307805" y="776177"/>
                </a:cubicBezTo>
                <a:cubicBezTo>
                  <a:pt x="1325077" y="770862"/>
                  <a:pt x="1343141" y="768515"/>
                  <a:pt x="1360967" y="765544"/>
                </a:cubicBezTo>
                <a:cubicBezTo>
                  <a:pt x="1385687" y="761424"/>
                  <a:pt x="1410625" y="758723"/>
                  <a:pt x="1435395" y="754912"/>
                </a:cubicBezTo>
                <a:cubicBezTo>
                  <a:pt x="1456703" y="751634"/>
                  <a:pt x="1477926" y="747823"/>
                  <a:pt x="1499191" y="744279"/>
                </a:cubicBezTo>
                <a:cubicBezTo>
                  <a:pt x="1509823" y="737191"/>
                  <a:pt x="1528316" y="735488"/>
                  <a:pt x="1531088" y="723014"/>
                </a:cubicBezTo>
                <a:cubicBezTo>
                  <a:pt x="1536525" y="698550"/>
                  <a:pt x="1525371" y="673161"/>
                  <a:pt x="1520456" y="648586"/>
                </a:cubicBezTo>
                <a:cubicBezTo>
                  <a:pt x="1517124" y="631924"/>
                  <a:pt x="1491274" y="570315"/>
                  <a:pt x="1488558" y="563526"/>
                </a:cubicBezTo>
                <a:cubicBezTo>
                  <a:pt x="1485014" y="545805"/>
                  <a:pt x="1481713" y="528034"/>
                  <a:pt x="1477926" y="510363"/>
                </a:cubicBezTo>
                <a:cubicBezTo>
                  <a:pt x="1471080" y="478413"/>
                  <a:pt x="1455177" y="447312"/>
                  <a:pt x="1456661" y="414670"/>
                </a:cubicBezTo>
                <a:cubicBezTo>
                  <a:pt x="1458808" y="367434"/>
                  <a:pt x="1469354" y="319657"/>
                  <a:pt x="1488558" y="276447"/>
                </a:cubicBezTo>
                <a:cubicBezTo>
                  <a:pt x="1498736" y="253546"/>
                  <a:pt x="1521672" y="238321"/>
                  <a:pt x="1541721" y="223284"/>
                </a:cubicBezTo>
                <a:cubicBezTo>
                  <a:pt x="1549350" y="217562"/>
                  <a:pt x="1612463" y="202940"/>
                  <a:pt x="1616149" y="202019"/>
                </a:cubicBezTo>
                <a:cubicBezTo>
                  <a:pt x="1644866" y="187660"/>
                  <a:pt x="1673335" y="179030"/>
                  <a:pt x="1690577" y="148856"/>
                </a:cubicBezTo>
                <a:cubicBezTo>
                  <a:pt x="1697827" y="136168"/>
                  <a:pt x="1697665" y="120503"/>
                  <a:pt x="1701209" y="106326"/>
                </a:cubicBezTo>
                <a:cubicBezTo>
                  <a:pt x="1700721" y="103398"/>
                  <a:pt x="1691163" y="25592"/>
                  <a:pt x="1679944" y="10633"/>
                </a:cubicBezTo>
                <a:cubicBezTo>
                  <a:pt x="1675189" y="4293"/>
                  <a:pt x="1665767" y="3544"/>
                  <a:pt x="165867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AF69A088-39D2-D244-A95F-185B63F6068C}"/>
              </a:ext>
            </a:extLst>
          </p:cNvPr>
          <p:cNvCxnSpPr>
            <a:cxnSpLocks/>
          </p:cNvCxnSpPr>
          <p:nvPr/>
        </p:nvCxnSpPr>
        <p:spPr>
          <a:xfrm flipV="1">
            <a:off x="638890" y="2036903"/>
            <a:ext cx="2020747" cy="10351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a Livre 6">
            <a:extLst>
              <a:ext uri="{FF2B5EF4-FFF2-40B4-BE49-F238E27FC236}">
                <a16:creationId xmlns:a16="http://schemas.microsoft.com/office/drawing/2014/main" id="{EA30FFBA-3856-D54C-91D1-0CDBEA228F69}"/>
              </a:ext>
            </a:extLst>
          </p:cNvPr>
          <p:cNvSpPr/>
          <p:nvPr/>
        </p:nvSpPr>
        <p:spPr>
          <a:xfrm>
            <a:off x="637953" y="2041451"/>
            <a:ext cx="1998921" cy="1095375"/>
          </a:xfrm>
          <a:custGeom>
            <a:avLst/>
            <a:gdLst>
              <a:gd name="connsiteX0" fmla="*/ 0 w 1998921"/>
              <a:gd name="connsiteY0" fmla="*/ 1020726 h 1095375"/>
              <a:gd name="connsiteX1" fmla="*/ 74428 w 1998921"/>
              <a:gd name="connsiteY1" fmla="*/ 1095154 h 1095375"/>
              <a:gd name="connsiteX2" fmla="*/ 159489 w 1998921"/>
              <a:gd name="connsiteY2" fmla="*/ 1073889 h 1095375"/>
              <a:gd name="connsiteX3" fmla="*/ 180754 w 1998921"/>
              <a:gd name="connsiteY3" fmla="*/ 1010093 h 1095375"/>
              <a:gd name="connsiteX4" fmla="*/ 212652 w 1998921"/>
              <a:gd name="connsiteY4" fmla="*/ 829340 h 1095375"/>
              <a:gd name="connsiteX5" fmla="*/ 244549 w 1998921"/>
              <a:gd name="connsiteY5" fmla="*/ 818707 h 1095375"/>
              <a:gd name="connsiteX6" fmla="*/ 276447 w 1998921"/>
              <a:gd name="connsiteY6" fmla="*/ 797442 h 1095375"/>
              <a:gd name="connsiteX7" fmla="*/ 435935 w 1998921"/>
              <a:gd name="connsiteY7" fmla="*/ 808075 h 1095375"/>
              <a:gd name="connsiteX8" fmla="*/ 499731 w 1998921"/>
              <a:gd name="connsiteY8" fmla="*/ 829340 h 1095375"/>
              <a:gd name="connsiteX9" fmla="*/ 606056 w 1998921"/>
              <a:gd name="connsiteY9" fmla="*/ 818707 h 1095375"/>
              <a:gd name="connsiteX10" fmla="*/ 659219 w 1998921"/>
              <a:gd name="connsiteY10" fmla="*/ 765544 h 1095375"/>
              <a:gd name="connsiteX11" fmla="*/ 691117 w 1998921"/>
              <a:gd name="connsiteY11" fmla="*/ 691116 h 1095375"/>
              <a:gd name="connsiteX12" fmla="*/ 712382 w 1998921"/>
              <a:gd name="connsiteY12" fmla="*/ 659219 h 1095375"/>
              <a:gd name="connsiteX13" fmla="*/ 733647 w 1998921"/>
              <a:gd name="connsiteY13" fmla="*/ 520996 h 1095375"/>
              <a:gd name="connsiteX14" fmla="*/ 754912 w 1998921"/>
              <a:gd name="connsiteY14" fmla="*/ 499730 h 1095375"/>
              <a:gd name="connsiteX15" fmla="*/ 786810 w 1998921"/>
              <a:gd name="connsiteY15" fmla="*/ 478465 h 1095375"/>
              <a:gd name="connsiteX16" fmla="*/ 829340 w 1998921"/>
              <a:gd name="connsiteY16" fmla="*/ 467833 h 1095375"/>
              <a:gd name="connsiteX17" fmla="*/ 861238 w 1998921"/>
              <a:gd name="connsiteY17" fmla="*/ 457200 h 1095375"/>
              <a:gd name="connsiteX18" fmla="*/ 1063256 w 1998921"/>
              <a:gd name="connsiteY18" fmla="*/ 467833 h 1095375"/>
              <a:gd name="connsiteX19" fmla="*/ 1095154 w 1998921"/>
              <a:gd name="connsiteY19" fmla="*/ 478465 h 1095375"/>
              <a:gd name="connsiteX20" fmla="*/ 1127052 w 1998921"/>
              <a:gd name="connsiteY20" fmla="*/ 499730 h 1095375"/>
              <a:gd name="connsiteX21" fmla="*/ 1297173 w 1998921"/>
              <a:gd name="connsiteY21" fmla="*/ 489098 h 1095375"/>
              <a:gd name="connsiteX22" fmla="*/ 1329070 w 1998921"/>
              <a:gd name="connsiteY22" fmla="*/ 457200 h 1095375"/>
              <a:gd name="connsiteX23" fmla="*/ 1371600 w 1998921"/>
              <a:gd name="connsiteY23" fmla="*/ 393405 h 1095375"/>
              <a:gd name="connsiteX24" fmla="*/ 1403498 w 1998921"/>
              <a:gd name="connsiteY24" fmla="*/ 287079 h 1095375"/>
              <a:gd name="connsiteX25" fmla="*/ 1414131 w 1998921"/>
              <a:gd name="connsiteY25" fmla="*/ 255182 h 1095375"/>
              <a:gd name="connsiteX26" fmla="*/ 1435396 w 1998921"/>
              <a:gd name="connsiteY26" fmla="*/ 233916 h 1095375"/>
              <a:gd name="connsiteX27" fmla="*/ 1456661 w 1998921"/>
              <a:gd name="connsiteY27" fmla="*/ 202019 h 1095375"/>
              <a:gd name="connsiteX28" fmla="*/ 1520456 w 1998921"/>
              <a:gd name="connsiteY28" fmla="*/ 180754 h 1095375"/>
              <a:gd name="connsiteX29" fmla="*/ 1637414 w 1998921"/>
              <a:gd name="connsiteY29" fmla="*/ 191386 h 1095375"/>
              <a:gd name="connsiteX30" fmla="*/ 1669312 w 1998921"/>
              <a:gd name="connsiteY30" fmla="*/ 202019 h 1095375"/>
              <a:gd name="connsiteX31" fmla="*/ 1765005 w 1998921"/>
              <a:gd name="connsiteY31" fmla="*/ 191386 h 1095375"/>
              <a:gd name="connsiteX32" fmla="*/ 1818168 w 1998921"/>
              <a:gd name="connsiteY32" fmla="*/ 106326 h 1095375"/>
              <a:gd name="connsiteX33" fmla="*/ 1903228 w 1998921"/>
              <a:gd name="connsiteY33" fmla="*/ 10633 h 1095375"/>
              <a:gd name="connsiteX34" fmla="*/ 1945759 w 1998921"/>
              <a:gd name="connsiteY34" fmla="*/ 0 h 1095375"/>
              <a:gd name="connsiteX35" fmla="*/ 1998921 w 1998921"/>
              <a:gd name="connsiteY35" fmla="*/ 31898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98921" h="1095375">
                <a:moveTo>
                  <a:pt x="0" y="1020726"/>
                </a:moveTo>
                <a:cubicBezTo>
                  <a:pt x="7091" y="1029590"/>
                  <a:pt x="48099" y="1091863"/>
                  <a:pt x="74428" y="1095154"/>
                </a:cubicBezTo>
                <a:cubicBezTo>
                  <a:pt x="93088" y="1097486"/>
                  <a:pt x="138660" y="1080832"/>
                  <a:pt x="159489" y="1073889"/>
                </a:cubicBezTo>
                <a:cubicBezTo>
                  <a:pt x="166577" y="1052624"/>
                  <a:pt x="179157" y="1032452"/>
                  <a:pt x="180754" y="1010093"/>
                </a:cubicBezTo>
                <a:cubicBezTo>
                  <a:pt x="182211" y="989695"/>
                  <a:pt x="166384" y="866355"/>
                  <a:pt x="212652" y="829340"/>
                </a:cubicBezTo>
                <a:cubicBezTo>
                  <a:pt x="221404" y="822339"/>
                  <a:pt x="234525" y="823719"/>
                  <a:pt x="244549" y="818707"/>
                </a:cubicBezTo>
                <a:cubicBezTo>
                  <a:pt x="255979" y="812992"/>
                  <a:pt x="265814" y="804530"/>
                  <a:pt x="276447" y="797442"/>
                </a:cubicBezTo>
                <a:cubicBezTo>
                  <a:pt x="329610" y="800986"/>
                  <a:pt x="383190" y="800540"/>
                  <a:pt x="435935" y="808075"/>
                </a:cubicBezTo>
                <a:cubicBezTo>
                  <a:pt x="458125" y="811245"/>
                  <a:pt x="499731" y="829340"/>
                  <a:pt x="499731" y="829340"/>
                </a:cubicBezTo>
                <a:cubicBezTo>
                  <a:pt x="535173" y="825796"/>
                  <a:pt x="571350" y="826716"/>
                  <a:pt x="606056" y="818707"/>
                </a:cubicBezTo>
                <a:cubicBezTo>
                  <a:pt x="631719" y="812785"/>
                  <a:pt x="647734" y="785644"/>
                  <a:pt x="659219" y="765544"/>
                </a:cubicBezTo>
                <a:cubicBezTo>
                  <a:pt x="747727" y="610654"/>
                  <a:pt x="631467" y="810414"/>
                  <a:pt x="691117" y="691116"/>
                </a:cubicBezTo>
                <a:cubicBezTo>
                  <a:pt x="696832" y="679687"/>
                  <a:pt x="705294" y="669851"/>
                  <a:pt x="712382" y="659219"/>
                </a:cubicBezTo>
                <a:cubicBezTo>
                  <a:pt x="719470" y="613145"/>
                  <a:pt x="721636" y="566038"/>
                  <a:pt x="733647" y="520996"/>
                </a:cubicBezTo>
                <a:cubicBezTo>
                  <a:pt x="736230" y="511310"/>
                  <a:pt x="747084" y="505992"/>
                  <a:pt x="754912" y="499730"/>
                </a:cubicBezTo>
                <a:cubicBezTo>
                  <a:pt x="764891" y="491747"/>
                  <a:pt x="775064" y="483499"/>
                  <a:pt x="786810" y="478465"/>
                </a:cubicBezTo>
                <a:cubicBezTo>
                  <a:pt x="800241" y="472709"/>
                  <a:pt x="815289" y="471847"/>
                  <a:pt x="829340" y="467833"/>
                </a:cubicBezTo>
                <a:cubicBezTo>
                  <a:pt x="840117" y="464754"/>
                  <a:pt x="850605" y="460744"/>
                  <a:pt x="861238" y="457200"/>
                </a:cubicBezTo>
                <a:cubicBezTo>
                  <a:pt x="928577" y="460744"/>
                  <a:pt x="996100" y="461728"/>
                  <a:pt x="1063256" y="467833"/>
                </a:cubicBezTo>
                <a:cubicBezTo>
                  <a:pt x="1074418" y="468848"/>
                  <a:pt x="1085129" y="473453"/>
                  <a:pt x="1095154" y="478465"/>
                </a:cubicBezTo>
                <a:cubicBezTo>
                  <a:pt x="1106584" y="484180"/>
                  <a:pt x="1116419" y="492642"/>
                  <a:pt x="1127052" y="499730"/>
                </a:cubicBezTo>
                <a:cubicBezTo>
                  <a:pt x="1183759" y="496186"/>
                  <a:pt x="1241574" y="500803"/>
                  <a:pt x="1297173" y="489098"/>
                </a:cubicBezTo>
                <a:cubicBezTo>
                  <a:pt x="1311887" y="486000"/>
                  <a:pt x="1319838" y="469069"/>
                  <a:pt x="1329070" y="457200"/>
                </a:cubicBezTo>
                <a:cubicBezTo>
                  <a:pt x="1344761" y="437026"/>
                  <a:pt x="1371600" y="393405"/>
                  <a:pt x="1371600" y="393405"/>
                </a:cubicBezTo>
                <a:cubicBezTo>
                  <a:pt x="1387668" y="329134"/>
                  <a:pt x="1377614" y="364730"/>
                  <a:pt x="1403498" y="287079"/>
                </a:cubicBezTo>
                <a:cubicBezTo>
                  <a:pt x="1407042" y="276447"/>
                  <a:pt x="1406206" y="263107"/>
                  <a:pt x="1414131" y="255182"/>
                </a:cubicBezTo>
                <a:cubicBezTo>
                  <a:pt x="1421219" y="248093"/>
                  <a:pt x="1429134" y="241744"/>
                  <a:pt x="1435396" y="233916"/>
                </a:cubicBezTo>
                <a:cubicBezTo>
                  <a:pt x="1443379" y="223938"/>
                  <a:pt x="1445825" y="208792"/>
                  <a:pt x="1456661" y="202019"/>
                </a:cubicBezTo>
                <a:cubicBezTo>
                  <a:pt x="1475669" y="190139"/>
                  <a:pt x="1520456" y="180754"/>
                  <a:pt x="1520456" y="180754"/>
                </a:cubicBezTo>
                <a:cubicBezTo>
                  <a:pt x="1559442" y="184298"/>
                  <a:pt x="1598661" y="185850"/>
                  <a:pt x="1637414" y="191386"/>
                </a:cubicBezTo>
                <a:cubicBezTo>
                  <a:pt x="1648509" y="192971"/>
                  <a:pt x="1658104" y="202019"/>
                  <a:pt x="1669312" y="202019"/>
                </a:cubicBezTo>
                <a:cubicBezTo>
                  <a:pt x="1701406" y="202019"/>
                  <a:pt x="1733107" y="194930"/>
                  <a:pt x="1765005" y="191386"/>
                </a:cubicBezTo>
                <a:cubicBezTo>
                  <a:pt x="1841521" y="140376"/>
                  <a:pt x="1747314" y="212609"/>
                  <a:pt x="1818168" y="106326"/>
                </a:cubicBezTo>
                <a:cubicBezTo>
                  <a:pt x="1837546" y="77258"/>
                  <a:pt x="1874095" y="17917"/>
                  <a:pt x="1903228" y="10633"/>
                </a:cubicBezTo>
                <a:lnTo>
                  <a:pt x="1945759" y="0"/>
                </a:lnTo>
                <a:cubicBezTo>
                  <a:pt x="1987166" y="13803"/>
                  <a:pt x="1969731" y="2708"/>
                  <a:pt x="1998921" y="318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57E376C7-6576-3541-8590-38E42D9ABC63}"/>
              </a:ext>
            </a:extLst>
          </p:cNvPr>
          <p:cNvCxnSpPr>
            <a:cxnSpLocks/>
          </p:cNvCxnSpPr>
          <p:nvPr/>
        </p:nvCxnSpPr>
        <p:spPr>
          <a:xfrm>
            <a:off x="6429375" y="1743740"/>
            <a:ext cx="343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30F8736D-2F13-F545-A7C4-5BB10245B6C0}"/>
              </a:ext>
            </a:extLst>
          </p:cNvPr>
          <p:cNvCxnSpPr/>
          <p:nvPr/>
        </p:nvCxnSpPr>
        <p:spPr>
          <a:xfrm>
            <a:off x="6451982" y="3736258"/>
            <a:ext cx="3209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29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3" grpId="0" animBg="1"/>
      <p:bldP spid="6" grpId="0" animBg="1"/>
      <p:bldP spid="8" grpId="0" animBg="1"/>
      <p:bldP spid="35" grpId="0"/>
      <p:bldP spid="40" grpId="0"/>
      <p:bldP spid="41" grpId="0" animBg="1"/>
      <p:bldP spid="43" grpId="0" animBg="1"/>
      <p:bldP spid="17" grpId="0" animBg="1"/>
      <p:bldP spid="46" grpId="0"/>
      <p:bldP spid="56" grpId="0" animBg="1"/>
      <p:bldP spid="58" grpId="0" animBg="1"/>
      <p:bldP spid="61" grpId="0"/>
      <p:bldP spid="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7">
            <a:extLst>
              <a:ext uri="{FF2B5EF4-FFF2-40B4-BE49-F238E27FC236}">
                <a16:creationId xmlns:a16="http://schemas.microsoft.com/office/drawing/2014/main" id="{E424B794-16F6-E343-87DC-B1E9ED5C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25" y="1304659"/>
            <a:ext cx="6489700" cy="51181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30671FF-0A2D-DD47-911D-1F7142F4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44325" cy="11882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PROBLEMA DO CAIXEIRO VIAJANTE – heurísticas construtivas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9E3797F-9636-6A4C-90F0-B11D6B35F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528" y="1605002"/>
            <a:ext cx="609600" cy="4826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A63ABF4-1809-424A-A8C2-8ADB06DD9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652" y="3014702"/>
            <a:ext cx="609600" cy="482600"/>
          </a:xfrm>
          <a:prstGeom prst="rect">
            <a:avLst/>
          </a:prstGeom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AE94B9C-3CA5-1246-BCA3-D62021B4905F}"/>
              </a:ext>
            </a:extLst>
          </p:cNvPr>
          <p:cNvCxnSpPr>
            <a:cxnSpLocks/>
          </p:cNvCxnSpPr>
          <p:nvPr/>
        </p:nvCxnSpPr>
        <p:spPr>
          <a:xfrm>
            <a:off x="3058114" y="2004132"/>
            <a:ext cx="2230564" cy="106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m 31">
            <a:extLst>
              <a:ext uri="{FF2B5EF4-FFF2-40B4-BE49-F238E27FC236}">
                <a16:creationId xmlns:a16="http://schemas.microsoft.com/office/drawing/2014/main" id="{17A1055B-A4B8-6C43-B57E-8FA4FACFB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90" y="5550599"/>
            <a:ext cx="609600" cy="482600"/>
          </a:xfrm>
          <a:prstGeom prst="rect">
            <a:avLst/>
          </a:prstGeom>
        </p:spPr>
      </p:pic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6417CE5C-3215-8745-A655-D81A0C5F2E26}"/>
              </a:ext>
            </a:extLst>
          </p:cNvPr>
          <p:cNvCxnSpPr>
            <a:cxnSpLocks/>
          </p:cNvCxnSpPr>
          <p:nvPr/>
        </p:nvCxnSpPr>
        <p:spPr>
          <a:xfrm flipH="1">
            <a:off x="1248490" y="3404115"/>
            <a:ext cx="4040188" cy="2406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6BDE8CE-CA20-9246-A2DC-0B0522D89882}"/>
              </a:ext>
            </a:extLst>
          </p:cNvPr>
          <p:cNvSpPr txBox="1"/>
          <p:nvPr/>
        </p:nvSpPr>
        <p:spPr>
          <a:xfrm>
            <a:off x="473334" y="1143706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2. INSERÇÃO DO MAIS PRÓXIMO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5EF787-BA29-044B-9BC3-317B52431392}"/>
              </a:ext>
            </a:extLst>
          </p:cNvPr>
          <p:cNvSpPr txBox="1"/>
          <p:nvPr/>
        </p:nvSpPr>
        <p:spPr>
          <a:xfrm>
            <a:off x="6429375" y="877653"/>
            <a:ext cx="5289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Menor distância: 2, </a:t>
            </a:r>
            <a:r>
              <a:rPr lang="pt-BR" sz="1600" dirty="0" err="1"/>
              <a:t>subrota</a:t>
            </a:r>
            <a:r>
              <a:rPr lang="pt-BR" sz="1600" dirty="0"/>
              <a:t>: 1 – 2 – 1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FD81E1A-A5BD-234B-A385-39FB989C06C1}"/>
              </a:ext>
            </a:extLst>
          </p:cNvPr>
          <p:cNvSpPr txBox="1"/>
          <p:nvPr/>
        </p:nvSpPr>
        <p:spPr>
          <a:xfrm>
            <a:off x="6429375" y="1092676"/>
            <a:ext cx="4857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Seleção do nó a ser inserido: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Nó 3 -&gt; min{5,4}=4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Nó 4 -&gt; min{3,3}=3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Nó 5 -&gt; min{6,8}=6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0E710877-008B-294B-85CB-FC135981E451}"/>
                  </a:ext>
                </a:extLst>
              </p:cNvPr>
              <p:cNvSpPr txBox="1"/>
              <p:nvPr/>
            </p:nvSpPr>
            <p:spPr>
              <a:xfrm>
                <a:off x="6466774" y="2065929"/>
                <a:ext cx="48437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Inserir nó 4 na </a:t>
                </a:r>
                <a:r>
                  <a:rPr lang="pt-BR" sz="1600" dirty="0" err="1"/>
                  <a:t>subrota</a:t>
                </a:r>
                <a:r>
                  <a:rPr lang="pt-BR" sz="1600" dirty="0"/>
                  <a:t>. Onde?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Entre 1 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=3+3−2=4</m:t>
                    </m:r>
                  </m:oMath>
                </a14:m>
                <a:endParaRPr lang="pt-BR" sz="1600" b="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b="0" dirty="0"/>
                  <a:t>Entre 2 e 1: </a:t>
                </a:r>
                <a:r>
                  <a:rPr lang="pt-BR" sz="1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=3+3−2=4</m:t>
                    </m:r>
                  </m:oMath>
                </a14:m>
                <a:endParaRPr lang="pt-BR" sz="1600" b="0" i="1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xmlns="" id="{0E710877-008B-294B-85CB-FC135981E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774" y="2065929"/>
                <a:ext cx="4843780" cy="830997"/>
              </a:xfrm>
              <a:prstGeom prst="rect">
                <a:avLst/>
              </a:prstGeom>
              <a:blipFill>
                <a:blip r:embed="rId4"/>
                <a:stretch>
                  <a:fillRect l="-785" t="-1493" b="-59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5E776532-D8C7-DA45-9636-A1CE1DDD79DA}"/>
              </a:ext>
            </a:extLst>
          </p:cNvPr>
          <p:cNvSpPr/>
          <p:nvPr/>
        </p:nvSpPr>
        <p:spPr>
          <a:xfrm>
            <a:off x="8215386" y="1565262"/>
            <a:ext cx="231493" cy="317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7D1069-FFFC-6148-B3C5-29707D534013}"/>
              </a:ext>
            </a:extLst>
          </p:cNvPr>
          <p:cNvSpPr/>
          <p:nvPr/>
        </p:nvSpPr>
        <p:spPr>
          <a:xfrm>
            <a:off x="10463514" y="2275294"/>
            <a:ext cx="439838" cy="6183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675DAB3-D5B5-F845-B8DA-9CE15FB70B03}"/>
              </a:ext>
            </a:extLst>
          </p:cNvPr>
          <p:cNvSpPr txBox="1"/>
          <p:nvPr/>
        </p:nvSpPr>
        <p:spPr>
          <a:xfrm>
            <a:off x="6451982" y="2789636"/>
            <a:ext cx="5087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Tanto faz. Vamos inserir entre 1 e 2. </a:t>
            </a:r>
            <a:r>
              <a:rPr lang="pt-BR" sz="1600" dirty="0" err="1"/>
              <a:t>Subrota</a:t>
            </a:r>
            <a:r>
              <a:rPr lang="pt-BR" sz="1600" dirty="0"/>
              <a:t>: 1 – 4 – 2 – 1 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D23EEABC-C646-FD4B-A897-435E19C76E97}"/>
              </a:ext>
            </a:extLst>
          </p:cNvPr>
          <p:cNvSpPr txBox="1"/>
          <p:nvPr/>
        </p:nvSpPr>
        <p:spPr>
          <a:xfrm>
            <a:off x="6466774" y="3072883"/>
            <a:ext cx="4857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Seleção do nó a ser inserido: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Nó 3 -&gt; min{5,4,7}=4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Nó 5 -&gt; min{6,8,3}=3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4645555-321A-0047-87F3-ACCA3A8FEE21}"/>
                  </a:ext>
                </a:extLst>
              </p:cNvPr>
              <p:cNvSpPr txBox="1"/>
              <p:nvPr/>
            </p:nvSpPr>
            <p:spPr>
              <a:xfrm>
                <a:off x="6494858" y="3847706"/>
                <a:ext cx="484378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Inserir nó 5 na </a:t>
                </a:r>
                <a:r>
                  <a:rPr lang="pt-BR" sz="1600" dirty="0" err="1"/>
                  <a:t>subrota</a:t>
                </a:r>
                <a:r>
                  <a:rPr lang="pt-BR" sz="1600" dirty="0"/>
                  <a:t>. Onde?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Entre 1 e 4: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=6+3−3=6</m:t>
                    </m:r>
                  </m:oMath>
                </a14:m>
                <a:endParaRPr lang="pt-BR" sz="1600" b="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b="0" dirty="0"/>
                  <a:t>Entre 4 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=3+8−3=8</m:t>
                    </m:r>
                  </m:oMath>
                </a14:m>
                <a:endParaRPr lang="pt-BR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b="0" dirty="0"/>
                  <a:t>Entre 2 e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=8+6−2=12</m:t>
                    </m:r>
                  </m:oMath>
                </a14:m>
                <a:endParaRPr lang="pt-BR" sz="1600" b="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xmlns="" id="{34645555-321A-0047-87F3-ACCA3A8FE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858" y="3847706"/>
                <a:ext cx="4843780" cy="1077218"/>
              </a:xfrm>
              <a:prstGeom prst="rect">
                <a:avLst/>
              </a:prstGeom>
              <a:blipFill>
                <a:blip r:embed="rId5"/>
                <a:stretch>
                  <a:fillRect l="-785" t="-1163" b="-69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57E17ED0-C40F-2749-A645-73CB5C76DF47}"/>
              </a:ext>
            </a:extLst>
          </p:cNvPr>
          <p:cNvSpPr/>
          <p:nvPr/>
        </p:nvSpPr>
        <p:spPr>
          <a:xfrm>
            <a:off x="8387057" y="3584647"/>
            <a:ext cx="231493" cy="317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6A8A4FA-ED95-1E40-B873-04664BBB6317}"/>
              </a:ext>
            </a:extLst>
          </p:cNvPr>
          <p:cNvSpPr/>
          <p:nvPr/>
        </p:nvSpPr>
        <p:spPr>
          <a:xfrm>
            <a:off x="10573473" y="4113950"/>
            <a:ext cx="219919" cy="3004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9E528927-1B20-634E-838E-BC025AB4BE56}"/>
              </a:ext>
            </a:extLst>
          </p:cNvPr>
          <p:cNvSpPr txBox="1"/>
          <p:nvPr/>
        </p:nvSpPr>
        <p:spPr>
          <a:xfrm>
            <a:off x="6494858" y="4844099"/>
            <a:ext cx="5087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Inserir nó 5 entre 1 e 4. </a:t>
            </a:r>
            <a:r>
              <a:rPr lang="pt-BR" sz="1600" dirty="0" err="1"/>
              <a:t>Subrota</a:t>
            </a:r>
            <a:r>
              <a:rPr lang="pt-BR" sz="1600" dirty="0"/>
              <a:t>: 1 – 5 – 4 – 2 – 1 </a:t>
            </a:r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id="{2BBF5562-53AF-C841-81F8-7E6D6FC6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561" y="5539024"/>
            <a:ext cx="609600" cy="482600"/>
          </a:xfrm>
          <a:prstGeom prst="rect">
            <a:avLst/>
          </a:prstGeom>
        </p:spPr>
      </p:pic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0CEEB30F-24D9-B046-A6AE-C044A666390C}"/>
              </a:ext>
            </a:extLst>
          </p:cNvPr>
          <p:cNvCxnSpPr>
            <a:cxnSpLocks/>
          </p:cNvCxnSpPr>
          <p:nvPr/>
        </p:nvCxnSpPr>
        <p:spPr>
          <a:xfrm>
            <a:off x="3002715" y="2036903"/>
            <a:ext cx="1894158" cy="35136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26502816-5CB3-B447-B851-37F71B292673}"/>
                  </a:ext>
                </a:extLst>
              </p:cNvPr>
              <p:cNvSpPr txBox="1"/>
              <p:nvPr/>
            </p:nvSpPr>
            <p:spPr>
              <a:xfrm>
                <a:off x="6466774" y="5123525"/>
                <a:ext cx="48570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Seleção do nó a ser inserido: Só resta o nó 3. Onde?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Entre 1 e 5: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=5+3−6=2</m:t>
                    </m:r>
                  </m:oMath>
                </a14:m>
                <a:endParaRPr lang="pt-B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Entre 5 e 4: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=3+7−3=</m:t>
                    </m:r>
                  </m:oMath>
                </a14:m>
                <a:r>
                  <a:rPr lang="pt-BR" sz="1600" dirty="0"/>
                  <a:t> 7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Entre 4 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43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=7+4−3=</m:t>
                    </m:r>
                  </m:oMath>
                </a14:m>
                <a:r>
                  <a:rPr lang="pt-BR" sz="1600" dirty="0"/>
                  <a:t> 8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Entre 2 e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=4+5−2=</m:t>
                    </m:r>
                  </m:oMath>
                </a14:m>
                <a:r>
                  <a:rPr lang="pt-BR" sz="1600" dirty="0"/>
                  <a:t> 7</a:t>
                </a:r>
              </a:p>
            </p:txBody>
          </p:sp>
        </mc:Choice>
        <mc:Fallback xmlns="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xmlns="" id="{26502816-5CB3-B447-B851-37F71B292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774" y="5123525"/>
                <a:ext cx="4857072" cy="1323439"/>
              </a:xfrm>
              <a:prstGeom prst="rect">
                <a:avLst/>
              </a:prstGeom>
              <a:blipFill>
                <a:blip r:embed="rId6"/>
                <a:stretch>
                  <a:fillRect l="-783" t="-952" b="-47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8DA338F1-E47B-7040-BDB7-8F24EE52A7AA}"/>
              </a:ext>
            </a:extLst>
          </p:cNvPr>
          <p:cNvSpPr/>
          <p:nvPr/>
        </p:nvSpPr>
        <p:spPr>
          <a:xfrm>
            <a:off x="10489152" y="5388798"/>
            <a:ext cx="219919" cy="3004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DA98132C-8B3B-334A-9494-A3EB1A7E2B6D}"/>
              </a:ext>
            </a:extLst>
          </p:cNvPr>
          <p:cNvSpPr txBox="1"/>
          <p:nvPr/>
        </p:nvSpPr>
        <p:spPr>
          <a:xfrm>
            <a:off x="6495636" y="6352216"/>
            <a:ext cx="5087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Inserir nó 3 entre 1 e 5. Rota final: 1 – 3 – 5 – 4 – 2 – 1 </a:t>
            </a:r>
          </a:p>
        </p:txBody>
      </p:sp>
      <p:pic>
        <p:nvPicPr>
          <p:cNvPr id="62" name="Imagem 61">
            <a:extLst>
              <a:ext uri="{FF2B5EF4-FFF2-40B4-BE49-F238E27FC236}">
                <a16:creationId xmlns:a16="http://schemas.microsoft.com/office/drawing/2014/main" id="{6FF02F2C-B6A3-D24E-9848-AA2656723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7" y="2996767"/>
            <a:ext cx="609600" cy="482600"/>
          </a:xfrm>
          <a:prstGeom prst="rect">
            <a:avLst/>
          </a:prstGeom>
        </p:spPr>
      </p:pic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0BD8D425-A4C6-8C4C-B273-6C0B3E0231DD}"/>
              </a:ext>
            </a:extLst>
          </p:cNvPr>
          <p:cNvCxnSpPr/>
          <p:nvPr/>
        </p:nvCxnSpPr>
        <p:spPr>
          <a:xfrm flipH="1" flipV="1">
            <a:off x="616283" y="3429000"/>
            <a:ext cx="4205424" cy="22078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90B2A468-AEA9-AE4D-A7F2-5FB669606A79}"/>
              </a:ext>
            </a:extLst>
          </p:cNvPr>
          <p:cNvSpPr txBox="1"/>
          <p:nvPr/>
        </p:nvSpPr>
        <p:spPr>
          <a:xfrm>
            <a:off x="1079405" y="6297672"/>
            <a:ext cx="405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Custo: 5 + 3 + 3 + 3 + 2 = 16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8CF3999-C077-324D-B00F-E04B67518FBC}"/>
              </a:ext>
            </a:extLst>
          </p:cNvPr>
          <p:cNvCxnSpPr>
            <a:endCxn id="32" idx="0"/>
          </p:cNvCxnSpPr>
          <p:nvPr/>
        </p:nvCxnSpPr>
        <p:spPr>
          <a:xfrm>
            <a:off x="392097" y="3497302"/>
            <a:ext cx="551593" cy="2053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57E376C7-6576-3541-8590-38E42D9ABC63}"/>
              </a:ext>
            </a:extLst>
          </p:cNvPr>
          <p:cNvCxnSpPr>
            <a:cxnSpLocks/>
          </p:cNvCxnSpPr>
          <p:nvPr/>
        </p:nvCxnSpPr>
        <p:spPr>
          <a:xfrm>
            <a:off x="6429375" y="1743740"/>
            <a:ext cx="343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30F8736D-2F13-F545-A7C4-5BB10245B6C0}"/>
              </a:ext>
            </a:extLst>
          </p:cNvPr>
          <p:cNvCxnSpPr/>
          <p:nvPr/>
        </p:nvCxnSpPr>
        <p:spPr>
          <a:xfrm>
            <a:off x="6451982" y="3736258"/>
            <a:ext cx="3209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6195E563-A573-344E-9CA3-4945A77792A7}"/>
              </a:ext>
            </a:extLst>
          </p:cNvPr>
          <p:cNvSpPr txBox="1"/>
          <p:nvPr/>
        </p:nvSpPr>
        <p:spPr>
          <a:xfrm>
            <a:off x="10913295" y="1668346"/>
            <a:ext cx="13390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>
                <a:solidFill>
                  <a:srgbClr val="FF0000"/>
                </a:solidFill>
              </a:rPr>
              <a:t>Obs</a:t>
            </a:r>
            <a:r>
              <a:rPr lang="pt-BR" sz="1100" dirty="0">
                <a:solidFill>
                  <a:srgbClr val="FF0000"/>
                </a:solidFill>
              </a:rPr>
              <a:t>: </a:t>
            </a:r>
          </a:p>
          <a:p>
            <a:r>
              <a:rPr lang="pt-BR" sz="1100" dirty="0">
                <a:solidFill>
                  <a:srgbClr val="FF0000"/>
                </a:solidFill>
              </a:rPr>
              <a:t>se tivesse escolhido inserir o nó 4 entre 2 e 1, a rota final seria </a:t>
            </a:r>
          </a:p>
          <a:p>
            <a:r>
              <a:rPr lang="pt-BR" sz="1100" dirty="0">
                <a:solidFill>
                  <a:srgbClr val="FF0000"/>
                </a:solidFill>
              </a:rPr>
              <a:t>1 – 2 – 4 – 5 – 3 – 1 </a:t>
            </a:r>
          </a:p>
        </p:txBody>
      </p:sp>
    </p:spTree>
    <p:extLst>
      <p:ext uri="{BB962C8B-B14F-4D97-AF65-F5344CB8AC3E}">
        <p14:creationId xmlns:p14="http://schemas.microsoft.com/office/powerpoint/2010/main" val="283213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830671FF-0A2D-DD47-911D-1F7142F4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44325" cy="11882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PROBLEMA DO CAIXEIRO VIAJANTE – heurísticas construtivas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EA95C4E-DD7F-284C-A4BA-011974762769}"/>
              </a:ext>
            </a:extLst>
          </p:cNvPr>
          <p:cNvSpPr txBox="1"/>
          <p:nvPr/>
        </p:nvSpPr>
        <p:spPr>
          <a:xfrm>
            <a:off x="585787" y="1133208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3. INSERÇÃO DO MAIS DISTANTE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A8AFB227-8F4B-F142-AAC7-2E8D06697DAB}"/>
                  </a:ext>
                </a:extLst>
              </p:cNvPr>
              <p:cNvSpPr txBox="1"/>
              <p:nvPr/>
            </p:nvSpPr>
            <p:spPr>
              <a:xfrm>
                <a:off x="979390" y="2148089"/>
                <a:ext cx="10233219" cy="30767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400" dirty="0"/>
                  <a:t>ALGORITMO</a:t>
                </a:r>
              </a:p>
              <a:p>
                <a:pPr algn="ctr"/>
                <a:endParaRPr lang="pt-BR" sz="2400" dirty="0"/>
              </a:p>
              <a:p>
                <a:r>
                  <a:rPr lang="pt-BR" sz="2400" b="1" dirty="0"/>
                  <a:t>P1</a:t>
                </a:r>
                <a:r>
                  <a:rPr lang="pt-BR" sz="2400" dirty="0"/>
                  <a:t>: Escolha, dentre todos os nós, os dois cuja distância é a </a:t>
                </a:r>
                <a:r>
                  <a:rPr lang="pt-BR" sz="2400" u="sng" dirty="0"/>
                  <a:t>maior</a:t>
                </a:r>
                <a:r>
                  <a:rPr lang="pt-BR" sz="2400" dirty="0"/>
                  <a:t> geral;</a:t>
                </a:r>
              </a:p>
              <a:p>
                <a:r>
                  <a:rPr lang="pt-BR" sz="2400" b="1" dirty="0"/>
                  <a:t>P2</a:t>
                </a:r>
                <a:r>
                  <a:rPr lang="pt-BR" sz="2400" dirty="0"/>
                  <a:t>: Agrupe os dois nós escolhidos e forme a </a:t>
                </a:r>
                <a:r>
                  <a:rPr lang="pt-BR" sz="2400" dirty="0" err="1"/>
                  <a:t>subrota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pt-BR" sz="2400" i="1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pt-BR" sz="24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2400" dirty="0"/>
              </a:p>
              <a:p>
                <a:r>
                  <a:rPr lang="pt-BR" sz="2400" b="1" dirty="0"/>
                  <a:t>P3</a:t>
                </a:r>
                <a:r>
                  <a:rPr lang="pt-BR" sz="2400" dirty="0"/>
                  <a:t>: Dada a </a:t>
                </a:r>
                <a:r>
                  <a:rPr lang="pt-BR" sz="2400" dirty="0" err="1"/>
                  <a:t>subrota</a:t>
                </a:r>
                <a:r>
                  <a:rPr lang="pt-BR" sz="2400" dirty="0"/>
                  <a:t>, encontre o nó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dirty="0"/>
                  <a:t>mais </a:t>
                </a:r>
                <a:r>
                  <a:rPr lang="pt-BR" sz="2400" u="sng" dirty="0"/>
                  <a:t>distante</a:t>
                </a:r>
                <a:r>
                  <a:rPr lang="pt-BR" sz="2400" dirty="0"/>
                  <a:t> de qualquer nó da </a:t>
                </a:r>
                <a:r>
                  <a:rPr lang="pt-BR" sz="2400" dirty="0" err="1"/>
                  <a:t>subrota</a:t>
                </a:r>
                <a:r>
                  <a:rPr lang="pt-BR" sz="2400" dirty="0"/>
                  <a:t> e não pertencente a ela; </a:t>
                </a:r>
              </a:p>
              <a:p>
                <a:r>
                  <a:rPr lang="pt-BR" sz="2400" b="1" dirty="0"/>
                  <a:t>P4</a:t>
                </a:r>
                <a:r>
                  <a:rPr lang="pt-BR" sz="2400" dirty="0"/>
                  <a:t>: Encontre o arco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4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sz="2400" i="1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pt-BR" sz="2400" dirty="0"/>
                  <a:t>da </a:t>
                </a:r>
                <a:r>
                  <a:rPr lang="pt-BR" sz="2400" dirty="0" err="1"/>
                  <a:t>subrota</a:t>
                </a:r>
                <a:r>
                  <a:rPr lang="pt-BR" sz="2400" dirty="0"/>
                  <a:t> que min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sz="2400" dirty="0"/>
                  <a:t> Insira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sz="2400" dirty="0"/>
                  <a:t> entre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sz="2400" dirty="0"/>
                  <a:t> e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pt-BR" sz="2400" b="0" i="0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pt-BR" sz="2400" dirty="0"/>
              </a:p>
              <a:p>
                <a:r>
                  <a:rPr lang="pt-BR" sz="2400" b="1" dirty="0"/>
                  <a:t>P5</a:t>
                </a:r>
                <a:r>
                  <a:rPr lang="pt-BR" sz="2400" dirty="0"/>
                  <a:t>: Volte ao P3 até que a rota contenha todos os nós.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xmlns="" id="{A8AFB227-8F4B-F142-AAC7-2E8D06697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90" y="2148089"/>
                <a:ext cx="10233219" cy="3076740"/>
              </a:xfrm>
              <a:prstGeom prst="rect">
                <a:avLst/>
              </a:prstGeom>
              <a:blipFill>
                <a:blip r:embed="rId2"/>
                <a:stretch>
                  <a:fillRect l="-993" t="-1230" b="-32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27AAF7BE-FCA1-BB4B-8C61-3BF15B50F69F}"/>
              </a:ext>
            </a:extLst>
          </p:cNvPr>
          <p:cNvSpPr/>
          <p:nvPr/>
        </p:nvSpPr>
        <p:spPr>
          <a:xfrm>
            <a:off x="815759" y="1944634"/>
            <a:ext cx="10560480" cy="39928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896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7">
            <a:extLst>
              <a:ext uri="{FF2B5EF4-FFF2-40B4-BE49-F238E27FC236}">
                <a16:creationId xmlns:a16="http://schemas.microsoft.com/office/drawing/2014/main" id="{E424B794-16F6-E343-87DC-B1E9ED5C8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325" y="1304659"/>
            <a:ext cx="6489700" cy="51181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30671FF-0A2D-DD47-911D-1F7142F4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44325" cy="11882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PROBLEMA DO CAIXEIRO VIAJANTE – heurísticas construtivas</a:t>
            </a:r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6BDE8CE-CA20-9246-A2DC-0B0522D89882}"/>
              </a:ext>
            </a:extLst>
          </p:cNvPr>
          <p:cNvSpPr txBox="1"/>
          <p:nvPr/>
        </p:nvSpPr>
        <p:spPr>
          <a:xfrm>
            <a:off x="473334" y="1143706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3. INSERÇÃO DO MAIS DISTANTE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5EF787-BA29-044B-9BC3-317B52431392}"/>
              </a:ext>
            </a:extLst>
          </p:cNvPr>
          <p:cNvSpPr txBox="1"/>
          <p:nvPr/>
        </p:nvSpPr>
        <p:spPr>
          <a:xfrm>
            <a:off x="6429375" y="877653"/>
            <a:ext cx="5289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Maior distância: 8, </a:t>
            </a:r>
            <a:r>
              <a:rPr lang="pt-BR" sz="1600" dirty="0" err="1"/>
              <a:t>subrota</a:t>
            </a:r>
            <a:r>
              <a:rPr lang="pt-BR" sz="1600" dirty="0"/>
              <a:t>: 2 – 5 – 2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FD81E1A-A5BD-234B-A385-39FB989C06C1}"/>
              </a:ext>
            </a:extLst>
          </p:cNvPr>
          <p:cNvSpPr txBox="1"/>
          <p:nvPr/>
        </p:nvSpPr>
        <p:spPr>
          <a:xfrm>
            <a:off x="6429375" y="1092676"/>
            <a:ext cx="4857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Seleção do nó a ser inserido: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Nó 1 -&gt; </a:t>
            </a:r>
            <a:r>
              <a:rPr lang="pt-BR" sz="1600" dirty="0" err="1"/>
              <a:t>max</a:t>
            </a:r>
            <a:r>
              <a:rPr lang="pt-BR" sz="1600" dirty="0"/>
              <a:t>{2,6}=6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Nó 3 -&gt; </a:t>
            </a:r>
            <a:r>
              <a:rPr lang="pt-BR" sz="1600" dirty="0" err="1"/>
              <a:t>max</a:t>
            </a:r>
            <a:r>
              <a:rPr lang="pt-BR" sz="1600" dirty="0"/>
              <a:t>{4,3}=4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Nó 4 -&gt; </a:t>
            </a:r>
            <a:r>
              <a:rPr lang="pt-BR" sz="1600" dirty="0" err="1"/>
              <a:t>max</a:t>
            </a:r>
            <a:r>
              <a:rPr lang="pt-BR" sz="1600" dirty="0"/>
              <a:t>{3,3}=3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0E710877-008B-294B-85CB-FC135981E451}"/>
                  </a:ext>
                </a:extLst>
              </p:cNvPr>
              <p:cNvSpPr txBox="1"/>
              <p:nvPr/>
            </p:nvSpPr>
            <p:spPr>
              <a:xfrm>
                <a:off x="6466774" y="2065929"/>
                <a:ext cx="48437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Inserir nó 1 na </a:t>
                </a:r>
                <a:r>
                  <a:rPr lang="pt-BR" sz="1600" dirty="0" err="1"/>
                  <a:t>subrota</a:t>
                </a:r>
                <a:r>
                  <a:rPr lang="pt-BR" sz="1600" dirty="0"/>
                  <a:t>. Onde?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Entre 2 e 5: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=2+6−8=0</m:t>
                    </m:r>
                  </m:oMath>
                </a14:m>
                <a:endParaRPr lang="pt-BR" sz="1600" b="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b="0" dirty="0"/>
                  <a:t>Entre 5 e 2: </a:t>
                </a:r>
                <a:r>
                  <a:rPr lang="pt-BR" sz="1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=6+2−8=0</m:t>
                    </m:r>
                  </m:oMath>
                </a14:m>
                <a:endParaRPr lang="pt-BR" sz="1600" b="0" i="1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xmlns="" id="{0E710877-008B-294B-85CB-FC135981E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774" y="2065929"/>
                <a:ext cx="4843780" cy="830997"/>
              </a:xfrm>
              <a:prstGeom prst="rect">
                <a:avLst/>
              </a:prstGeom>
              <a:blipFill>
                <a:blip r:embed="rId4"/>
                <a:stretch>
                  <a:fillRect l="-785" t="-1493" b="-59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5E776532-D8C7-DA45-9636-A1CE1DDD79DA}"/>
              </a:ext>
            </a:extLst>
          </p:cNvPr>
          <p:cNvSpPr/>
          <p:nvPr/>
        </p:nvSpPr>
        <p:spPr>
          <a:xfrm>
            <a:off x="8201509" y="1355312"/>
            <a:ext cx="231493" cy="317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7D1069-FFFC-6148-B3C5-29707D534013}"/>
              </a:ext>
            </a:extLst>
          </p:cNvPr>
          <p:cNvSpPr/>
          <p:nvPr/>
        </p:nvSpPr>
        <p:spPr>
          <a:xfrm>
            <a:off x="10463514" y="2275294"/>
            <a:ext cx="439838" cy="6183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675DAB3-D5B5-F845-B8DA-9CE15FB70B03}"/>
              </a:ext>
            </a:extLst>
          </p:cNvPr>
          <p:cNvSpPr txBox="1"/>
          <p:nvPr/>
        </p:nvSpPr>
        <p:spPr>
          <a:xfrm>
            <a:off x="6451982" y="2789636"/>
            <a:ext cx="5087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Tanto faz. Vamos inserir entre 2 e 5. </a:t>
            </a:r>
            <a:r>
              <a:rPr lang="pt-BR" sz="1600" dirty="0" err="1"/>
              <a:t>Subrota</a:t>
            </a:r>
            <a:r>
              <a:rPr lang="pt-BR" sz="1600" dirty="0"/>
              <a:t>: 2 – 1 – 5 – 2 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D23EEABC-C646-FD4B-A897-435E19C76E97}"/>
              </a:ext>
            </a:extLst>
          </p:cNvPr>
          <p:cNvSpPr txBox="1"/>
          <p:nvPr/>
        </p:nvSpPr>
        <p:spPr>
          <a:xfrm>
            <a:off x="6466774" y="3072883"/>
            <a:ext cx="4857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Seleção do nó a ser inserido: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Nó 3 -&gt; </a:t>
            </a:r>
            <a:r>
              <a:rPr lang="pt-BR" sz="1600" dirty="0" err="1"/>
              <a:t>max</a:t>
            </a:r>
            <a:r>
              <a:rPr lang="pt-BR" sz="1600" dirty="0"/>
              <a:t>{5,4,3}=5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Nó 4 -&gt; </a:t>
            </a:r>
            <a:r>
              <a:rPr lang="pt-BR" sz="1600" dirty="0" err="1"/>
              <a:t>max</a:t>
            </a:r>
            <a:r>
              <a:rPr lang="pt-BR" sz="1600" dirty="0"/>
              <a:t>{3,3,3}=3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4645555-321A-0047-87F3-ACCA3A8FEE21}"/>
                  </a:ext>
                </a:extLst>
              </p:cNvPr>
              <p:cNvSpPr txBox="1"/>
              <p:nvPr/>
            </p:nvSpPr>
            <p:spPr>
              <a:xfrm>
                <a:off x="6494858" y="3847706"/>
                <a:ext cx="484378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Inserir nó 3 na </a:t>
                </a:r>
                <a:r>
                  <a:rPr lang="pt-BR" sz="1600" dirty="0" err="1"/>
                  <a:t>subrota</a:t>
                </a:r>
                <a:r>
                  <a:rPr lang="pt-BR" sz="1600" dirty="0"/>
                  <a:t>. Onde?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Entre 2 e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=4+5−2=7</m:t>
                    </m:r>
                  </m:oMath>
                </a14:m>
                <a:endParaRPr lang="pt-BR" sz="1600" b="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b="0" dirty="0"/>
                  <a:t>Entre 1 e 5: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=5+3−6=2</m:t>
                    </m:r>
                  </m:oMath>
                </a14:m>
                <a:endParaRPr lang="pt-BR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b="0" dirty="0"/>
                  <a:t>Entre 5 e 2: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=3+4−8=−1</m:t>
                    </m:r>
                  </m:oMath>
                </a14:m>
                <a:endParaRPr lang="pt-BR" sz="1600" b="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xmlns="" id="{34645555-321A-0047-87F3-ACCA3A8FE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858" y="3847706"/>
                <a:ext cx="4843780" cy="1077218"/>
              </a:xfrm>
              <a:prstGeom prst="rect">
                <a:avLst/>
              </a:prstGeom>
              <a:blipFill>
                <a:blip r:embed="rId5"/>
                <a:stretch>
                  <a:fillRect l="-785" t="-1163" b="-69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57E17ED0-C40F-2749-A645-73CB5C76DF47}"/>
              </a:ext>
            </a:extLst>
          </p:cNvPr>
          <p:cNvSpPr/>
          <p:nvPr/>
        </p:nvSpPr>
        <p:spPr>
          <a:xfrm>
            <a:off x="8402147" y="3348194"/>
            <a:ext cx="231493" cy="317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6A8A4FA-ED95-1E40-B873-04664BBB6317}"/>
              </a:ext>
            </a:extLst>
          </p:cNvPr>
          <p:cNvSpPr/>
          <p:nvPr/>
        </p:nvSpPr>
        <p:spPr>
          <a:xfrm>
            <a:off x="10617089" y="4586771"/>
            <a:ext cx="219919" cy="3004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9E528927-1B20-634E-838E-BC025AB4BE56}"/>
              </a:ext>
            </a:extLst>
          </p:cNvPr>
          <p:cNvSpPr txBox="1"/>
          <p:nvPr/>
        </p:nvSpPr>
        <p:spPr>
          <a:xfrm>
            <a:off x="6494858" y="4844099"/>
            <a:ext cx="5087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Inserir nó 3 entre 5 e 2. </a:t>
            </a:r>
            <a:r>
              <a:rPr lang="pt-BR" sz="1600" dirty="0" err="1"/>
              <a:t>Subrota</a:t>
            </a:r>
            <a:r>
              <a:rPr lang="pt-BR" sz="1600" dirty="0"/>
              <a:t>: 2 – 1 – 5 – 3 – 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26502816-5CB3-B447-B851-37F71B292673}"/>
                  </a:ext>
                </a:extLst>
              </p:cNvPr>
              <p:cNvSpPr txBox="1"/>
              <p:nvPr/>
            </p:nvSpPr>
            <p:spPr>
              <a:xfrm>
                <a:off x="6466774" y="5123525"/>
                <a:ext cx="48570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Seleção do nó a ser inserido: Só resta o nó 4. Onde?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Entre 2 e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=3+3−2=4</m:t>
                    </m:r>
                  </m:oMath>
                </a14:m>
                <a:endParaRPr lang="pt-B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Entre 1 e 5: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=3+3−6=</m:t>
                    </m:r>
                  </m:oMath>
                </a14:m>
                <a:r>
                  <a:rPr lang="pt-BR" sz="1600" dirty="0"/>
                  <a:t> 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Entre 5 e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43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=3+7−3=</m:t>
                    </m:r>
                  </m:oMath>
                </a14:m>
                <a:r>
                  <a:rPr lang="pt-BR" sz="1600" dirty="0"/>
                  <a:t> 7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Entre 3 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=7+3−4=</m:t>
                    </m:r>
                  </m:oMath>
                </a14:m>
                <a:r>
                  <a:rPr lang="pt-BR" sz="1600" dirty="0"/>
                  <a:t> 6</a:t>
                </a:r>
              </a:p>
            </p:txBody>
          </p:sp>
        </mc:Choice>
        <mc:Fallback xmlns="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xmlns="" id="{26502816-5CB3-B447-B851-37F71B292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774" y="5123525"/>
                <a:ext cx="4857072" cy="1323439"/>
              </a:xfrm>
              <a:prstGeom prst="rect">
                <a:avLst/>
              </a:prstGeom>
              <a:blipFill>
                <a:blip r:embed="rId6"/>
                <a:stretch>
                  <a:fillRect l="-783" t="-952" b="-47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8DA338F1-E47B-7040-BDB7-8F24EE52A7AA}"/>
              </a:ext>
            </a:extLst>
          </p:cNvPr>
          <p:cNvSpPr/>
          <p:nvPr/>
        </p:nvSpPr>
        <p:spPr>
          <a:xfrm>
            <a:off x="10507129" y="5607393"/>
            <a:ext cx="219919" cy="3004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DA98132C-8B3B-334A-9494-A3EB1A7E2B6D}"/>
              </a:ext>
            </a:extLst>
          </p:cNvPr>
          <p:cNvSpPr txBox="1"/>
          <p:nvPr/>
        </p:nvSpPr>
        <p:spPr>
          <a:xfrm>
            <a:off x="6495636" y="6352216"/>
            <a:ext cx="5087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Inserir nó 4 entre 1 e 5. Rota final: 2 – 1 – 4 – 5 – 3 – 2 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57E376C7-6576-3541-8590-38E42D9ABC63}"/>
              </a:ext>
            </a:extLst>
          </p:cNvPr>
          <p:cNvCxnSpPr>
            <a:cxnSpLocks/>
          </p:cNvCxnSpPr>
          <p:nvPr/>
        </p:nvCxnSpPr>
        <p:spPr>
          <a:xfrm>
            <a:off x="6429375" y="1513988"/>
            <a:ext cx="343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30F8736D-2F13-F545-A7C4-5BB10245B6C0}"/>
              </a:ext>
            </a:extLst>
          </p:cNvPr>
          <p:cNvCxnSpPr/>
          <p:nvPr/>
        </p:nvCxnSpPr>
        <p:spPr>
          <a:xfrm>
            <a:off x="6440678" y="3506870"/>
            <a:ext cx="3209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>
            <a:extLst>
              <a:ext uri="{FF2B5EF4-FFF2-40B4-BE49-F238E27FC236}">
                <a16:creationId xmlns:a16="http://schemas.microsoft.com/office/drawing/2014/main" id="{069F00EE-4C0F-BD43-9728-5872525611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7958" y="3005781"/>
            <a:ext cx="609600" cy="482600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DBE19A16-BC79-FE42-91B9-EB886B0203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39" y="3005781"/>
            <a:ext cx="609600" cy="482600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2C9B560-DD87-1B44-A186-2FFB7BA73D4A}"/>
              </a:ext>
            </a:extLst>
          </p:cNvPr>
          <p:cNvCxnSpPr>
            <a:stCxn id="42" idx="3"/>
            <a:endCxn id="37" idx="1"/>
          </p:cNvCxnSpPr>
          <p:nvPr/>
        </p:nvCxnSpPr>
        <p:spPr>
          <a:xfrm>
            <a:off x="699139" y="3247081"/>
            <a:ext cx="45188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m 43">
            <a:extLst>
              <a:ext uri="{FF2B5EF4-FFF2-40B4-BE49-F238E27FC236}">
                <a16:creationId xmlns:a16="http://schemas.microsoft.com/office/drawing/2014/main" id="{C8D3FE12-5122-C24C-995A-8ED649556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4925" y="1594350"/>
            <a:ext cx="609600" cy="482600"/>
          </a:xfrm>
          <a:prstGeom prst="rect">
            <a:avLst/>
          </a:prstGeom>
        </p:spPr>
      </p:pic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914AAB56-FCB9-9A48-AB24-EBCE87A7C4D6}"/>
              </a:ext>
            </a:extLst>
          </p:cNvPr>
          <p:cNvCxnSpPr>
            <a:cxnSpLocks/>
          </p:cNvCxnSpPr>
          <p:nvPr/>
        </p:nvCxnSpPr>
        <p:spPr>
          <a:xfrm flipH="1">
            <a:off x="602166" y="2003993"/>
            <a:ext cx="2093532" cy="1046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FD87955C-5729-674C-900C-D60294C0A327}"/>
              </a:ext>
            </a:extLst>
          </p:cNvPr>
          <p:cNvCxnSpPr/>
          <p:nvPr/>
        </p:nvCxnSpPr>
        <p:spPr>
          <a:xfrm>
            <a:off x="3102900" y="2031721"/>
            <a:ext cx="2186416" cy="10411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rma Livre 23">
            <a:extLst>
              <a:ext uri="{FF2B5EF4-FFF2-40B4-BE49-F238E27FC236}">
                <a16:creationId xmlns:a16="http://schemas.microsoft.com/office/drawing/2014/main" id="{DE2485D9-DD82-7644-B49E-7019CAA92F95}"/>
              </a:ext>
            </a:extLst>
          </p:cNvPr>
          <p:cNvSpPr/>
          <p:nvPr/>
        </p:nvSpPr>
        <p:spPr>
          <a:xfrm>
            <a:off x="710293" y="3143250"/>
            <a:ext cx="4523014" cy="212271"/>
          </a:xfrm>
          <a:custGeom>
            <a:avLst/>
            <a:gdLst>
              <a:gd name="connsiteX0" fmla="*/ 0 w 4523014"/>
              <a:gd name="connsiteY0" fmla="*/ 114300 h 212271"/>
              <a:gd name="connsiteX1" fmla="*/ 24493 w 4523014"/>
              <a:gd name="connsiteY1" fmla="*/ 73479 h 212271"/>
              <a:gd name="connsiteX2" fmla="*/ 97971 w 4523014"/>
              <a:gd name="connsiteY2" fmla="*/ 40821 h 212271"/>
              <a:gd name="connsiteX3" fmla="*/ 122464 w 4523014"/>
              <a:gd name="connsiteY3" fmla="*/ 24493 h 212271"/>
              <a:gd name="connsiteX4" fmla="*/ 171450 w 4523014"/>
              <a:gd name="connsiteY4" fmla="*/ 32657 h 212271"/>
              <a:gd name="connsiteX5" fmla="*/ 187778 w 4523014"/>
              <a:gd name="connsiteY5" fmla="*/ 65314 h 212271"/>
              <a:gd name="connsiteX6" fmla="*/ 204107 w 4523014"/>
              <a:gd name="connsiteY6" fmla="*/ 89807 h 212271"/>
              <a:gd name="connsiteX7" fmla="*/ 220436 w 4523014"/>
              <a:gd name="connsiteY7" fmla="*/ 146957 h 212271"/>
              <a:gd name="connsiteX8" fmla="*/ 293914 w 4523014"/>
              <a:gd name="connsiteY8" fmla="*/ 187779 h 212271"/>
              <a:gd name="connsiteX9" fmla="*/ 375557 w 4523014"/>
              <a:gd name="connsiteY9" fmla="*/ 179614 h 212271"/>
              <a:gd name="connsiteX10" fmla="*/ 416378 w 4523014"/>
              <a:gd name="connsiteY10" fmla="*/ 138793 h 212271"/>
              <a:gd name="connsiteX11" fmla="*/ 440871 w 4523014"/>
              <a:gd name="connsiteY11" fmla="*/ 114300 h 212271"/>
              <a:gd name="connsiteX12" fmla="*/ 465364 w 4523014"/>
              <a:gd name="connsiteY12" fmla="*/ 97971 h 212271"/>
              <a:gd name="connsiteX13" fmla="*/ 489857 w 4523014"/>
              <a:gd name="connsiteY13" fmla="*/ 73479 h 212271"/>
              <a:gd name="connsiteX14" fmla="*/ 563336 w 4523014"/>
              <a:gd name="connsiteY14" fmla="*/ 32657 h 212271"/>
              <a:gd name="connsiteX15" fmla="*/ 677636 w 4523014"/>
              <a:gd name="connsiteY15" fmla="*/ 40821 h 212271"/>
              <a:gd name="connsiteX16" fmla="*/ 726621 w 4523014"/>
              <a:gd name="connsiteY16" fmla="*/ 73479 h 212271"/>
              <a:gd name="connsiteX17" fmla="*/ 775607 w 4523014"/>
              <a:gd name="connsiteY17" fmla="*/ 106136 h 212271"/>
              <a:gd name="connsiteX18" fmla="*/ 800100 w 4523014"/>
              <a:gd name="connsiteY18" fmla="*/ 130629 h 212271"/>
              <a:gd name="connsiteX19" fmla="*/ 881743 w 4523014"/>
              <a:gd name="connsiteY19" fmla="*/ 155121 h 212271"/>
              <a:gd name="connsiteX20" fmla="*/ 1012371 w 4523014"/>
              <a:gd name="connsiteY20" fmla="*/ 130629 h 212271"/>
              <a:gd name="connsiteX21" fmla="*/ 1028700 w 4523014"/>
              <a:gd name="connsiteY21" fmla="*/ 106136 h 212271"/>
              <a:gd name="connsiteX22" fmla="*/ 1053193 w 4523014"/>
              <a:gd name="connsiteY22" fmla="*/ 97971 h 212271"/>
              <a:gd name="connsiteX23" fmla="*/ 1102178 w 4523014"/>
              <a:gd name="connsiteY23" fmla="*/ 65314 h 212271"/>
              <a:gd name="connsiteX24" fmla="*/ 1118507 w 4523014"/>
              <a:gd name="connsiteY24" fmla="*/ 40821 h 212271"/>
              <a:gd name="connsiteX25" fmla="*/ 1167493 w 4523014"/>
              <a:gd name="connsiteY25" fmla="*/ 24493 h 212271"/>
              <a:gd name="connsiteX26" fmla="*/ 1224643 w 4523014"/>
              <a:gd name="connsiteY26" fmla="*/ 8164 h 212271"/>
              <a:gd name="connsiteX27" fmla="*/ 1289957 w 4523014"/>
              <a:gd name="connsiteY27" fmla="*/ 16329 h 212271"/>
              <a:gd name="connsiteX28" fmla="*/ 1314450 w 4523014"/>
              <a:gd name="connsiteY28" fmla="*/ 24493 h 212271"/>
              <a:gd name="connsiteX29" fmla="*/ 1363436 w 4523014"/>
              <a:gd name="connsiteY29" fmla="*/ 73479 h 212271"/>
              <a:gd name="connsiteX30" fmla="*/ 1396093 w 4523014"/>
              <a:gd name="connsiteY30" fmla="*/ 122464 h 212271"/>
              <a:gd name="connsiteX31" fmla="*/ 1420586 w 4523014"/>
              <a:gd name="connsiteY31" fmla="*/ 138793 h 212271"/>
              <a:gd name="connsiteX32" fmla="*/ 1600200 w 4523014"/>
              <a:gd name="connsiteY32" fmla="*/ 130629 h 212271"/>
              <a:gd name="connsiteX33" fmla="*/ 1641021 w 4523014"/>
              <a:gd name="connsiteY33" fmla="*/ 122464 h 212271"/>
              <a:gd name="connsiteX34" fmla="*/ 1665514 w 4523014"/>
              <a:gd name="connsiteY34" fmla="*/ 106136 h 212271"/>
              <a:gd name="connsiteX35" fmla="*/ 1673678 w 4523014"/>
              <a:gd name="connsiteY35" fmla="*/ 81643 h 212271"/>
              <a:gd name="connsiteX36" fmla="*/ 1698171 w 4523014"/>
              <a:gd name="connsiteY36" fmla="*/ 57150 h 212271"/>
              <a:gd name="connsiteX37" fmla="*/ 1714500 w 4523014"/>
              <a:gd name="connsiteY37" fmla="*/ 32657 h 212271"/>
              <a:gd name="connsiteX38" fmla="*/ 1853293 w 4523014"/>
              <a:gd name="connsiteY38" fmla="*/ 40821 h 212271"/>
              <a:gd name="connsiteX39" fmla="*/ 1902278 w 4523014"/>
              <a:gd name="connsiteY39" fmla="*/ 81643 h 212271"/>
              <a:gd name="connsiteX40" fmla="*/ 1926771 w 4523014"/>
              <a:gd name="connsiteY40" fmla="*/ 97971 h 212271"/>
              <a:gd name="connsiteX41" fmla="*/ 1975757 w 4523014"/>
              <a:gd name="connsiteY41" fmla="*/ 146957 h 212271"/>
              <a:gd name="connsiteX42" fmla="*/ 2000250 w 4523014"/>
              <a:gd name="connsiteY42" fmla="*/ 171450 h 212271"/>
              <a:gd name="connsiteX43" fmla="*/ 2024743 w 4523014"/>
              <a:gd name="connsiteY43" fmla="*/ 195943 h 212271"/>
              <a:gd name="connsiteX44" fmla="*/ 2081893 w 4523014"/>
              <a:gd name="connsiteY44" fmla="*/ 212271 h 212271"/>
              <a:gd name="connsiteX45" fmla="*/ 2171700 w 4523014"/>
              <a:gd name="connsiteY45" fmla="*/ 195943 h 212271"/>
              <a:gd name="connsiteX46" fmla="*/ 2196193 w 4523014"/>
              <a:gd name="connsiteY46" fmla="*/ 179614 h 212271"/>
              <a:gd name="connsiteX47" fmla="*/ 2228850 w 4523014"/>
              <a:gd name="connsiteY47" fmla="*/ 130629 h 212271"/>
              <a:gd name="connsiteX48" fmla="*/ 2253343 w 4523014"/>
              <a:gd name="connsiteY48" fmla="*/ 97971 h 212271"/>
              <a:gd name="connsiteX49" fmla="*/ 2310493 w 4523014"/>
              <a:gd name="connsiteY49" fmla="*/ 32657 h 212271"/>
              <a:gd name="connsiteX50" fmla="*/ 2343150 w 4523014"/>
              <a:gd name="connsiteY50" fmla="*/ 24493 h 212271"/>
              <a:gd name="connsiteX51" fmla="*/ 2539093 w 4523014"/>
              <a:gd name="connsiteY51" fmla="*/ 57150 h 212271"/>
              <a:gd name="connsiteX52" fmla="*/ 2547257 w 4523014"/>
              <a:gd name="connsiteY52" fmla="*/ 81643 h 212271"/>
              <a:gd name="connsiteX53" fmla="*/ 2579914 w 4523014"/>
              <a:gd name="connsiteY53" fmla="*/ 163286 h 212271"/>
              <a:gd name="connsiteX54" fmla="*/ 2628900 w 4523014"/>
              <a:gd name="connsiteY54" fmla="*/ 179614 h 212271"/>
              <a:gd name="connsiteX55" fmla="*/ 2653393 w 4523014"/>
              <a:gd name="connsiteY55" fmla="*/ 187779 h 212271"/>
              <a:gd name="connsiteX56" fmla="*/ 2751364 w 4523014"/>
              <a:gd name="connsiteY56" fmla="*/ 179614 h 212271"/>
              <a:gd name="connsiteX57" fmla="*/ 2775857 w 4523014"/>
              <a:gd name="connsiteY57" fmla="*/ 171450 h 212271"/>
              <a:gd name="connsiteX58" fmla="*/ 2808514 w 4523014"/>
              <a:gd name="connsiteY58" fmla="*/ 122464 h 212271"/>
              <a:gd name="connsiteX59" fmla="*/ 2824843 w 4523014"/>
              <a:gd name="connsiteY59" fmla="*/ 97971 h 212271"/>
              <a:gd name="connsiteX60" fmla="*/ 2873828 w 4523014"/>
              <a:gd name="connsiteY60" fmla="*/ 65314 h 212271"/>
              <a:gd name="connsiteX61" fmla="*/ 2898321 w 4523014"/>
              <a:gd name="connsiteY61" fmla="*/ 48986 h 212271"/>
              <a:gd name="connsiteX62" fmla="*/ 2947307 w 4523014"/>
              <a:gd name="connsiteY62" fmla="*/ 32657 h 212271"/>
              <a:gd name="connsiteX63" fmla="*/ 3045278 w 4523014"/>
              <a:gd name="connsiteY63" fmla="*/ 40821 h 212271"/>
              <a:gd name="connsiteX64" fmla="*/ 3069771 w 4523014"/>
              <a:gd name="connsiteY64" fmla="*/ 48986 h 212271"/>
              <a:gd name="connsiteX65" fmla="*/ 3110593 w 4523014"/>
              <a:gd name="connsiteY65" fmla="*/ 97971 h 212271"/>
              <a:gd name="connsiteX66" fmla="*/ 3135086 w 4523014"/>
              <a:gd name="connsiteY66" fmla="*/ 122464 h 212271"/>
              <a:gd name="connsiteX67" fmla="*/ 3184071 w 4523014"/>
              <a:gd name="connsiteY67" fmla="*/ 138793 h 212271"/>
              <a:gd name="connsiteX68" fmla="*/ 3257550 w 4523014"/>
              <a:gd name="connsiteY68" fmla="*/ 171450 h 212271"/>
              <a:gd name="connsiteX69" fmla="*/ 3282043 w 4523014"/>
              <a:gd name="connsiteY69" fmla="*/ 179614 h 212271"/>
              <a:gd name="connsiteX70" fmla="*/ 3306536 w 4523014"/>
              <a:gd name="connsiteY70" fmla="*/ 187779 h 212271"/>
              <a:gd name="connsiteX71" fmla="*/ 3355521 w 4523014"/>
              <a:gd name="connsiteY71" fmla="*/ 179614 h 212271"/>
              <a:gd name="connsiteX72" fmla="*/ 3371850 w 4523014"/>
              <a:gd name="connsiteY72" fmla="*/ 155121 h 212271"/>
              <a:gd name="connsiteX73" fmla="*/ 3396343 w 4523014"/>
              <a:gd name="connsiteY73" fmla="*/ 138793 h 212271"/>
              <a:gd name="connsiteX74" fmla="*/ 3404507 w 4523014"/>
              <a:gd name="connsiteY74" fmla="*/ 114300 h 212271"/>
              <a:gd name="connsiteX75" fmla="*/ 3453493 w 4523014"/>
              <a:gd name="connsiteY75" fmla="*/ 73479 h 212271"/>
              <a:gd name="connsiteX76" fmla="*/ 3477986 w 4523014"/>
              <a:gd name="connsiteY76" fmla="*/ 48986 h 212271"/>
              <a:gd name="connsiteX77" fmla="*/ 3551464 w 4523014"/>
              <a:gd name="connsiteY77" fmla="*/ 8164 h 212271"/>
              <a:gd name="connsiteX78" fmla="*/ 3584121 w 4523014"/>
              <a:gd name="connsiteY78" fmla="*/ 0 h 212271"/>
              <a:gd name="connsiteX79" fmla="*/ 3698421 w 4523014"/>
              <a:gd name="connsiteY79" fmla="*/ 8164 h 212271"/>
              <a:gd name="connsiteX80" fmla="*/ 3731078 w 4523014"/>
              <a:gd name="connsiteY80" fmla="*/ 16329 h 212271"/>
              <a:gd name="connsiteX81" fmla="*/ 3780064 w 4523014"/>
              <a:gd name="connsiteY81" fmla="*/ 65314 h 212271"/>
              <a:gd name="connsiteX82" fmla="*/ 3829050 w 4523014"/>
              <a:gd name="connsiteY82" fmla="*/ 97971 h 212271"/>
              <a:gd name="connsiteX83" fmla="*/ 3853543 w 4523014"/>
              <a:gd name="connsiteY83" fmla="*/ 122464 h 212271"/>
              <a:gd name="connsiteX84" fmla="*/ 3878036 w 4523014"/>
              <a:gd name="connsiteY84" fmla="*/ 130629 h 212271"/>
              <a:gd name="connsiteX85" fmla="*/ 3927021 w 4523014"/>
              <a:gd name="connsiteY85" fmla="*/ 171450 h 212271"/>
              <a:gd name="connsiteX86" fmla="*/ 3976007 w 4523014"/>
              <a:gd name="connsiteY86" fmla="*/ 204107 h 212271"/>
              <a:gd name="connsiteX87" fmla="*/ 4106636 w 4523014"/>
              <a:gd name="connsiteY87" fmla="*/ 195943 h 212271"/>
              <a:gd name="connsiteX88" fmla="*/ 4155621 w 4523014"/>
              <a:gd name="connsiteY88" fmla="*/ 163286 h 212271"/>
              <a:gd name="connsiteX89" fmla="*/ 4180114 w 4523014"/>
              <a:gd name="connsiteY89" fmla="*/ 146957 h 212271"/>
              <a:gd name="connsiteX90" fmla="*/ 4237264 w 4523014"/>
              <a:gd name="connsiteY90" fmla="*/ 73479 h 212271"/>
              <a:gd name="connsiteX91" fmla="*/ 4261757 w 4523014"/>
              <a:gd name="connsiteY91" fmla="*/ 57150 h 212271"/>
              <a:gd name="connsiteX92" fmla="*/ 4310743 w 4523014"/>
              <a:gd name="connsiteY92" fmla="*/ 40821 h 212271"/>
              <a:gd name="connsiteX93" fmla="*/ 4376057 w 4523014"/>
              <a:gd name="connsiteY93" fmla="*/ 48986 h 212271"/>
              <a:gd name="connsiteX94" fmla="*/ 4425043 w 4523014"/>
              <a:gd name="connsiteY94" fmla="*/ 65314 h 212271"/>
              <a:gd name="connsiteX95" fmla="*/ 4449536 w 4523014"/>
              <a:gd name="connsiteY95" fmla="*/ 73479 h 212271"/>
              <a:gd name="connsiteX96" fmla="*/ 4474028 w 4523014"/>
              <a:gd name="connsiteY96" fmla="*/ 89807 h 212271"/>
              <a:gd name="connsiteX97" fmla="*/ 4506686 w 4523014"/>
              <a:gd name="connsiteY97" fmla="*/ 130629 h 212271"/>
              <a:gd name="connsiteX98" fmla="*/ 4523014 w 4523014"/>
              <a:gd name="connsiteY98" fmla="*/ 155121 h 21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4523014" h="212271">
                <a:moveTo>
                  <a:pt x="0" y="114300"/>
                </a:moveTo>
                <a:cubicBezTo>
                  <a:pt x="8164" y="100693"/>
                  <a:pt x="14166" y="85527"/>
                  <a:pt x="24493" y="73479"/>
                </a:cubicBezTo>
                <a:cubicBezTo>
                  <a:pt x="46648" y="47632"/>
                  <a:pt x="68898" y="60202"/>
                  <a:pt x="97971" y="40821"/>
                </a:cubicBezTo>
                <a:lnTo>
                  <a:pt x="122464" y="24493"/>
                </a:lnTo>
                <a:cubicBezTo>
                  <a:pt x="138793" y="27214"/>
                  <a:pt x="157412" y="23883"/>
                  <a:pt x="171450" y="32657"/>
                </a:cubicBezTo>
                <a:cubicBezTo>
                  <a:pt x="181771" y="39107"/>
                  <a:pt x="181740" y="54747"/>
                  <a:pt x="187778" y="65314"/>
                </a:cubicBezTo>
                <a:cubicBezTo>
                  <a:pt x="192646" y="73834"/>
                  <a:pt x="198664" y="81643"/>
                  <a:pt x="204107" y="89807"/>
                </a:cubicBezTo>
                <a:cubicBezTo>
                  <a:pt x="204178" y="90092"/>
                  <a:pt x="216530" y="143051"/>
                  <a:pt x="220436" y="146957"/>
                </a:cubicBezTo>
                <a:cubicBezTo>
                  <a:pt x="248508" y="175029"/>
                  <a:pt x="263115" y="177512"/>
                  <a:pt x="293914" y="187779"/>
                </a:cubicBezTo>
                <a:cubicBezTo>
                  <a:pt x="321128" y="185057"/>
                  <a:pt x="348907" y="185764"/>
                  <a:pt x="375557" y="179614"/>
                </a:cubicBezTo>
                <a:cubicBezTo>
                  <a:pt x="400268" y="173912"/>
                  <a:pt x="402554" y="155382"/>
                  <a:pt x="416378" y="138793"/>
                </a:cubicBezTo>
                <a:cubicBezTo>
                  <a:pt x="423770" y="129923"/>
                  <a:pt x="432001" y="121692"/>
                  <a:pt x="440871" y="114300"/>
                </a:cubicBezTo>
                <a:cubicBezTo>
                  <a:pt x="448409" y="108018"/>
                  <a:pt x="457826" y="104253"/>
                  <a:pt x="465364" y="97971"/>
                </a:cubicBezTo>
                <a:cubicBezTo>
                  <a:pt x="474234" y="90580"/>
                  <a:pt x="480743" y="80567"/>
                  <a:pt x="489857" y="73479"/>
                </a:cubicBezTo>
                <a:cubicBezTo>
                  <a:pt x="531969" y="40725"/>
                  <a:pt x="526380" y="44975"/>
                  <a:pt x="563336" y="32657"/>
                </a:cubicBezTo>
                <a:cubicBezTo>
                  <a:pt x="601436" y="35378"/>
                  <a:pt x="640579" y="31557"/>
                  <a:pt x="677636" y="40821"/>
                </a:cubicBezTo>
                <a:cubicBezTo>
                  <a:pt x="696675" y="45581"/>
                  <a:pt x="710293" y="62593"/>
                  <a:pt x="726621" y="73479"/>
                </a:cubicBezTo>
                <a:cubicBezTo>
                  <a:pt x="726626" y="73482"/>
                  <a:pt x="775603" y="106132"/>
                  <a:pt x="775607" y="106136"/>
                </a:cubicBezTo>
                <a:cubicBezTo>
                  <a:pt x="783771" y="114300"/>
                  <a:pt x="790007" y="125022"/>
                  <a:pt x="800100" y="130629"/>
                </a:cubicBezTo>
                <a:cubicBezTo>
                  <a:pt x="816362" y="139663"/>
                  <a:pt x="860661" y="149851"/>
                  <a:pt x="881743" y="155121"/>
                </a:cubicBezTo>
                <a:cubicBezTo>
                  <a:pt x="927121" y="151630"/>
                  <a:pt x="977861" y="165138"/>
                  <a:pt x="1012371" y="130629"/>
                </a:cubicBezTo>
                <a:cubicBezTo>
                  <a:pt x="1019309" y="123691"/>
                  <a:pt x="1021038" y="112266"/>
                  <a:pt x="1028700" y="106136"/>
                </a:cubicBezTo>
                <a:cubicBezTo>
                  <a:pt x="1035420" y="100760"/>
                  <a:pt x="1045670" y="102151"/>
                  <a:pt x="1053193" y="97971"/>
                </a:cubicBezTo>
                <a:cubicBezTo>
                  <a:pt x="1070348" y="88440"/>
                  <a:pt x="1102178" y="65314"/>
                  <a:pt x="1102178" y="65314"/>
                </a:cubicBezTo>
                <a:cubicBezTo>
                  <a:pt x="1107621" y="57150"/>
                  <a:pt x="1110186" y="46021"/>
                  <a:pt x="1118507" y="40821"/>
                </a:cubicBezTo>
                <a:cubicBezTo>
                  <a:pt x="1133103" y="31699"/>
                  <a:pt x="1151164" y="29936"/>
                  <a:pt x="1167493" y="24493"/>
                </a:cubicBezTo>
                <a:cubicBezTo>
                  <a:pt x="1202631" y="12781"/>
                  <a:pt x="1183637" y="18416"/>
                  <a:pt x="1224643" y="8164"/>
                </a:cubicBezTo>
                <a:cubicBezTo>
                  <a:pt x="1246414" y="10886"/>
                  <a:pt x="1268370" y="12404"/>
                  <a:pt x="1289957" y="16329"/>
                </a:cubicBezTo>
                <a:cubicBezTo>
                  <a:pt x="1298424" y="17869"/>
                  <a:pt x="1307657" y="19209"/>
                  <a:pt x="1314450" y="24493"/>
                </a:cubicBezTo>
                <a:cubicBezTo>
                  <a:pt x="1332678" y="38670"/>
                  <a:pt x="1350627" y="54265"/>
                  <a:pt x="1363436" y="73479"/>
                </a:cubicBezTo>
                <a:cubicBezTo>
                  <a:pt x="1374322" y="89807"/>
                  <a:pt x="1379765" y="111578"/>
                  <a:pt x="1396093" y="122464"/>
                </a:cubicBezTo>
                <a:lnTo>
                  <a:pt x="1420586" y="138793"/>
                </a:lnTo>
                <a:cubicBezTo>
                  <a:pt x="1480457" y="136072"/>
                  <a:pt x="1540431" y="135056"/>
                  <a:pt x="1600200" y="130629"/>
                </a:cubicBezTo>
                <a:cubicBezTo>
                  <a:pt x="1614039" y="129604"/>
                  <a:pt x="1628028" y="127336"/>
                  <a:pt x="1641021" y="122464"/>
                </a:cubicBezTo>
                <a:cubicBezTo>
                  <a:pt x="1650208" y="119019"/>
                  <a:pt x="1657350" y="111579"/>
                  <a:pt x="1665514" y="106136"/>
                </a:cubicBezTo>
                <a:cubicBezTo>
                  <a:pt x="1668235" y="97972"/>
                  <a:pt x="1668904" y="88804"/>
                  <a:pt x="1673678" y="81643"/>
                </a:cubicBezTo>
                <a:cubicBezTo>
                  <a:pt x="1680083" y="72036"/>
                  <a:pt x="1690779" y="66020"/>
                  <a:pt x="1698171" y="57150"/>
                </a:cubicBezTo>
                <a:cubicBezTo>
                  <a:pt x="1704453" y="49612"/>
                  <a:pt x="1709057" y="40821"/>
                  <a:pt x="1714500" y="32657"/>
                </a:cubicBezTo>
                <a:cubicBezTo>
                  <a:pt x="1760764" y="35378"/>
                  <a:pt x="1807461" y="33946"/>
                  <a:pt x="1853293" y="40821"/>
                </a:cubicBezTo>
                <a:cubicBezTo>
                  <a:pt x="1868126" y="43046"/>
                  <a:pt x="1893518" y="74343"/>
                  <a:pt x="1902278" y="81643"/>
                </a:cubicBezTo>
                <a:cubicBezTo>
                  <a:pt x="1909816" y="87925"/>
                  <a:pt x="1919437" y="91452"/>
                  <a:pt x="1926771" y="97971"/>
                </a:cubicBezTo>
                <a:cubicBezTo>
                  <a:pt x="1944030" y="113313"/>
                  <a:pt x="1959428" y="130628"/>
                  <a:pt x="1975757" y="146957"/>
                </a:cubicBezTo>
                <a:lnTo>
                  <a:pt x="2000250" y="171450"/>
                </a:lnTo>
                <a:cubicBezTo>
                  <a:pt x="2008414" y="179614"/>
                  <a:pt x="2013789" y="192292"/>
                  <a:pt x="2024743" y="195943"/>
                </a:cubicBezTo>
                <a:cubicBezTo>
                  <a:pt x="2059881" y="207655"/>
                  <a:pt x="2040887" y="202020"/>
                  <a:pt x="2081893" y="212271"/>
                </a:cubicBezTo>
                <a:cubicBezTo>
                  <a:pt x="2104404" y="209457"/>
                  <a:pt x="2146530" y="208528"/>
                  <a:pt x="2171700" y="195943"/>
                </a:cubicBezTo>
                <a:cubicBezTo>
                  <a:pt x="2180476" y="191555"/>
                  <a:pt x="2188029" y="185057"/>
                  <a:pt x="2196193" y="179614"/>
                </a:cubicBezTo>
                <a:cubicBezTo>
                  <a:pt x="2207079" y="163286"/>
                  <a:pt x="2217076" y="146329"/>
                  <a:pt x="2228850" y="130629"/>
                </a:cubicBezTo>
                <a:cubicBezTo>
                  <a:pt x="2237014" y="119743"/>
                  <a:pt x="2245540" y="109119"/>
                  <a:pt x="2253343" y="97971"/>
                </a:cubicBezTo>
                <a:cubicBezTo>
                  <a:pt x="2274725" y="67426"/>
                  <a:pt x="2278031" y="46569"/>
                  <a:pt x="2310493" y="32657"/>
                </a:cubicBezTo>
                <a:cubicBezTo>
                  <a:pt x="2320806" y="28237"/>
                  <a:pt x="2332264" y="27214"/>
                  <a:pt x="2343150" y="24493"/>
                </a:cubicBezTo>
                <a:cubicBezTo>
                  <a:pt x="2455102" y="29582"/>
                  <a:pt x="2502201" y="-16634"/>
                  <a:pt x="2539093" y="57150"/>
                </a:cubicBezTo>
                <a:cubicBezTo>
                  <a:pt x="2542942" y="64847"/>
                  <a:pt x="2544536" y="73479"/>
                  <a:pt x="2547257" y="81643"/>
                </a:cubicBezTo>
                <a:cubicBezTo>
                  <a:pt x="2552675" y="119568"/>
                  <a:pt x="2544441" y="143579"/>
                  <a:pt x="2579914" y="163286"/>
                </a:cubicBezTo>
                <a:cubicBezTo>
                  <a:pt x="2594960" y="171645"/>
                  <a:pt x="2612571" y="174171"/>
                  <a:pt x="2628900" y="179614"/>
                </a:cubicBezTo>
                <a:lnTo>
                  <a:pt x="2653393" y="187779"/>
                </a:lnTo>
                <a:cubicBezTo>
                  <a:pt x="2686050" y="185057"/>
                  <a:pt x="2718881" y="183945"/>
                  <a:pt x="2751364" y="179614"/>
                </a:cubicBezTo>
                <a:cubicBezTo>
                  <a:pt x="2759894" y="178477"/>
                  <a:pt x="2769772" y="177535"/>
                  <a:pt x="2775857" y="171450"/>
                </a:cubicBezTo>
                <a:cubicBezTo>
                  <a:pt x="2789734" y="157573"/>
                  <a:pt x="2797628" y="138793"/>
                  <a:pt x="2808514" y="122464"/>
                </a:cubicBezTo>
                <a:cubicBezTo>
                  <a:pt x="2813957" y="114300"/>
                  <a:pt x="2816679" y="103414"/>
                  <a:pt x="2824843" y="97971"/>
                </a:cubicBezTo>
                <a:lnTo>
                  <a:pt x="2873828" y="65314"/>
                </a:lnTo>
                <a:cubicBezTo>
                  <a:pt x="2881992" y="59871"/>
                  <a:pt x="2889012" y="52089"/>
                  <a:pt x="2898321" y="48986"/>
                </a:cubicBezTo>
                <a:lnTo>
                  <a:pt x="2947307" y="32657"/>
                </a:lnTo>
                <a:cubicBezTo>
                  <a:pt x="2979964" y="35378"/>
                  <a:pt x="3012795" y="36490"/>
                  <a:pt x="3045278" y="40821"/>
                </a:cubicBezTo>
                <a:cubicBezTo>
                  <a:pt x="3053809" y="41958"/>
                  <a:pt x="3062610" y="44212"/>
                  <a:pt x="3069771" y="48986"/>
                </a:cubicBezTo>
                <a:cubicBezTo>
                  <a:pt x="3096603" y="66874"/>
                  <a:pt x="3091768" y="75381"/>
                  <a:pt x="3110593" y="97971"/>
                </a:cubicBezTo>
                <a:cubicBezTo>
                  <a:pt x="3117985" y="106841"/>
                  <a:pt x="3124993" y="116857"/>
                  <a:pt x="3135086" y="122464"/>
                </a:cubicBezTo>
                <a:cubicBezTo>
                  <a:pt x="3150132" y="130823"/>
                  <a:pt x="3169750" y="129246"/>
                  <a:pt x="3184071" y="138793"/>
                </a:cubicBezTo>
                <a:cubicBezTo>
                  <a:pt x="3222885" y="164668"/>
                  <a:pt x="3199257" y="152019"/>
                  <a:pt x="3257550" y="171450"/>
                </a:cubicBezTo>
                <a:lnTo>
                  <a:pt x="3282043" y="179614"/>
                </a:lnTo>
                <a:lnTo>
                  <a:pt x="3306536" y="187779"/>
                </a:lnTo>
                <a:cubicBezTo>
                  <a:pt x="3322864" y="185057"/>
                  <a:pt x="3340715" y="187017"/>
                  <a:pt x="3355521" y="179614"/>
                </a:cubicBezTo>
                <a:cubicBezTo>
                  <a:pt x="3364297" y="175226"/>
                  <a:pt x="3364912" y="162059"/>
                  <a:pt x="3371850" y="155121"/>
                </a:cubicBezTo>
                <a:cubicBezTo>
                  <a:pt x="3378788" y="148183"/>
                  <a:pt x="3388179" y="144236"/>
                  <a:pt x="3396343" y="138793"/>
                </a:cubicBezTo>
                <a:cubicBezTo>
                  <a:pt x="3399064" y="130629"/>
                  <a:pt x="3399733" y="121461"/>
                  <a:pt x="3404507" y="114300"/>
                </a:cubicBezTo>
                <a:cubicBezTo>
                  <a:pt x="3422397" y="87465"/>
                  <a:pt x="3430901" y="92306"/>
                  <a:pt x="3453493" y="73479"/>
                </a:cubicBezTo>
                <a:cubicBezTo>
                  <a:pt x="3462363" y="66087"/>
                  <a:pt x="3468872" y="56075"/>
                  <a:pt x="3477986" y="48986"/>
                </a:cubicBezTo>
                <a:cubicBezTo>
                  <a:pt x="3511936" y="22580"/>
                  <a:pt x="3518087" y="17700"/>
                  <a:pt x="3551464" y="8164"/>
                </a:cubicBezTo>
                <a:cubicBezTo>
                  <a:pt x="3562253" y="5081"/>
                  <a:pt x="3573235" y="2721"/>
                  <a:pt x="3584121" y="0"/>
                </a:cubicBezTo>
                <a:cubicBezTo>
                  <a:pt x="3622221" y="2721"/>
                  <a:pt x="3660458" y="3946"/>
                  <a:pt x="3698421" y="8164"/>
                </a:cubicBezTo>
                <a:cubicBezTo>
                  <a:pt x="3709573" y="9403"/>
                  <a:pt x="3721886" y="9894"/>
                  <a:pt x="3731078" y="16329"/>
                </a:cubicBezTo>
                <a:cubicBezTo>
                  <a:pt x="3749996" y="29571"/>
                  <a:pt x="3760850" y="52505"/>
                  <a:pt x="3780064" y="65314"/>
                </a:cubicBezTo>
                <a:cubicBezTo>
                  <a:pt x="3796393" y="76200"/>
                  <a:pt x="3815173" y="84094"/>
                  <a:pt x="3829050" y="97971"/>
                </a:cubicBezTo>
                <a:cubicBezTo>
                  <a:pt x="3837214" y="106135"/>
                  <a:pt x="3843936" y="116059"/>
                  <a:pt x="3853543" y="122464"/>
                </a:cubicBezTo>
                <a:cubicBezTo>
                  <a:pt x="3860704" y="127238"/>
                  <a:pt x="3870339" y="126780"/>
                  <a:pt x="3878036" y="130629"/>
                </a:cubicBezTo>
                <a:cubicBezTo>
                  <a:pt x="3913045" y="148134"/>
                  <a:pt x="3894518" y="146170"/>
                  <a:pt x="3927021" y="171450"/>
                </a:cubicBezTo>
                <a:cubicBezTo>
                  <a:pt x="3942512" y="183498"/>
                  <a:pt x="3976007" y="204107"/>
                  <a:pt x="3976007" y="204107"/>
                </a:cubicBezTo>
                <a:cubicBezTo>
                  <a:pt x="4019550" y="201386"/>
                  <a:pt x="4064093" y="205612"/>
                  <a:pt x="4106636" y="195943"/>
                </a:cubicBezTo>
                <a:cubicBezTo>
                  <a:pt x="4125772" y="191594"/>
                  <a:pt x="4139293" y="174172"/>
                  <a:pt x="4155621" y="163286"/>
                </a:cubicBezTo>
                <a:lnTo>
                  <a:pt x="4180114" y="146957"/>
                </a:lnTo>
                <a:cubicBezTo>
                  <a:pt x="4202874" y="112816"/>
                  <a:pt x="4208485" y="97461"/>
                  <a:pt x="4237264" y="73479"/>
                </a:cubicBezTo>
                <a:cubicBezTo>
                  <a:pt x="4244802" y="67197"/>
                  <a:pt x="4252790" y="61135"/>
                  <a:pt x="4261757" y="57150"/>
                </a:cubicBezTo>
                <a:cubicBezTo>
                  <a:pt x="4277485" y="50159"/>
                  <a:pt x="4310743" y="40821"/>
                  <a:pt x="4310743" y="40821"/>
                </a:cubicBezTo>
                <a:cubicBezTo>
                  <a:pt x="4332514" y="43543"/>
                  <a:pt x="4354603" y="44389"/>
                  <a:pt x="4376057" y="48986"/>
                </a:cubicBezTo>
                <a:cubicBezTo>
                  <a:pt x="4392887" y="52592"/>
                  <a:pt x="4408714" y="59871"/>
                  <a:pt x="4425043" y="65314"/>
                </a:cubicBezTo>
                <a:cubicBezTo>
                  <a:pt x="4433207" y="68035"/>
                  <a:pt x="4442375" y="68705"/>
                  <a:pt x="4449536" y="73479"/>
                </a:cubicBezTo>
                <a:lnTo>
                  <a:pt x="4474028" y="89807"/>
                </a:lnTo>
                <a:cubicBezTo>
                  <a:pt x="4489924" y="137490"/>
                  <a:pt x="4469756" y="93699"/>
                  <a:pt x="4506686" y="130629"/>
                </a:cubicBezTo>
                <a:cubicBezTo>
                  <a:pt x="4513624" y="137567"/>
                  <a:pt x="4523014" y="155121"/>
                  <a:pt x="4523014" y="1551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7EDA45BD-C2D6-EB46-B3FE-10180357B5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549" y="5552326"/>
            <a:ext cx="609600" cy="482600"/>
          </a:xfrm>
          <a:prstGeom prst="rect">
            <a:avLst/>
          </a:prstGeom>
        </p:spPr>
      </p:pic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DD75B88F-E5A0-2446-97A1-ED6D55AE1FCA}"/>
              </a:ext>
            </a:extLst>
          </p:cNvPr>
          <p:cNvCxnSpPr/>
          <p:nvPr/>
        </p:nvCxnSpPr>
        <p:spPr>
          <a:xfrm>
            <a:off x="602166" y="3425888"/>
            <a:ext cx="4206598" cy="2199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71B9B3BC-5339-C54E-AE1A-B69072A3723C}"/>
              </a:ext>
            </a:extLst>
          </p:cNvPr>
          <p:cNvCxnSpPr>
            <a:endCxn id="49" idx="0"/>
          </p:cNvCxnSpPr>
          <p:nvPr/>
        </p:nvCxnSpPr>
        <p:spPr>
          <a:xfrm flipH="1">
            <a:off x="5039349" y="3506849"/>
            <a:ext cx="454664" cy="20454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rma Livre 29">
            <a:extLst>
              <a:ext uri="{FF2B5EF4-FFF2-40B4-BE49-F238E27FC236}">
                <a16:creationId xmlns:a16="http://schemas.microsoft.com/office/drawing/2014/main" id="{8C296DB1-0572-AE43-97AB-09A0B7163365}"/>
              </a:ext>
            </a:extLst>
          </p:cNvPr>
          <p:cNvSpPr/>
          <p:nvPr/>
        </p:nvSpPr>
        <p:spPr>
          <a:xfrm>
            <a:off x="601157" y="2010032"/>
            <a:ext cx="2085520" cy="1029730"/>
          </a:xfrm>
          <a:custGeom>
            <a:avLst/>
            <a:gdLst>
              <a:gd name="connsiteX0" fmla="*/ 205 w 2085520"/>
              <a:gd name="connsiteY0" fmla="*/ 1029730 h 1029730"/>
              <a:gd name="connsiteX1" fmla="*/ 8443 w 2085520"/>
              <a:gd name="connsiteY1" fmla="*/ 906163 h 1029730"/>
              <a:gd name="connsiteX2" fmla="*/ 90821 w 2085520"/>
              <a:gd name="connsiteY2" fmla="*/ 864973 h 1029730"/>
              <a:gd name="connsiteX3" fmla="*/ 214389 w 2085520"/>
              <a:gd name="connsiteY3" fmla="*/ 881449 h 1029730"/>
              <a:gd name="connsiteX4" fmla="*/ 239102 w 2085520"/>
              <a:gd name="connsiteY4" fmla="*/ 897925 h 1029730"/>
              <a:gd name="connsiteX5" fmla="*/ 288529 w 2085520"/>
              <a:gd name="connsiteY5" fmla="*/ 914400 h 1029730"/>
              <a:gd name="connsiteX6" fmla="*/ 313243 w 2085520"/>
              <a:gd name="connsiteY6" fmla="*/ 922638 h 1029730"/>
              <a:gd name="connsiteX7" fmla="*/ 436811 w 2085520"/>
              <a:gd name="connsiteY7" fmla="*/ 914400 h 1029730"/>
              <a:gd name="connsiteX8" fmla="*/ 461524 w 2085520"/>
              <a:gd name="connsiteY8" fmla="*/ 897925 h 1029730"/>
              <a:gd name="connsiteX9" fmla="*/ 502713 w 2085520"/>
              <a:gd name="connsiteY9" fmla="*/ 823784 h 1029730"/>
              <a:gd name="connsiteX10" fmla="*/ 510951 w 2085520"/>
              <a:gd name="connsiteY10" fmla="*/ 790833 h 1029730"/>
              <a:gd name="connsiteX11" fmla="*/ 527427 w 2085520"/>
              <a:gd name="connsiteY11" fmla="*/ 741406 h 1029730"/>
              <a:gd name="connsiteX12" fmla="*/ 535665 w 2085520"/>
              <a:gd name="connsiteY12" fmla="*/ 708454 h 1029730"/>
              <a:gd name="connsiteX13" fmla="*/ 568616 w 2085520"/>
              <a:gd name="connsiteY13" fmla="*/ 659027 h 1029730"/>
              <a:gd name="connsiteX14" fmla="*/ 618043 w 2085520"/>
              <a:gd name="connsiteY14" fmla="*/ 634314 h 1029730"/>
              <a:gd name="connsiteX15" fmla="*/ 733373 w 2085520"/>
              <a:gd name="connsiteY15" fmla="*/ 642552 h 1029730"/>
              <a:gd name="connsiteX16" fmla="*/ 758086 w 2085520"/>
              <a:gd name="connsiteY16" fmla="*/ 650790 h 1029730"/>
              <a:gd name="connsiteX17" fmla="*/ 848702 w 2085520"/>
              <a:gd name="connsiteY17" fmla="*/ 675503 h 1029730"/>
              <a:gd name="connsiteX18" fmla="*/ 955794 w 2085520"/>
              <a:gd name="connsiteY18" fmla="*/ 667265 h 1029730"/>
              <a:gd name="connsiteX19" fmla="*/ 980508 w 2085520"/>
              <a:gd name="connsiteY19" fmla="*/ 659027 h 1029730"/>
              <a:gd name="connsiteX20" fmla="*/ 1005221 w 2085520"/>
              <a:gd name="connsiteY20" fmla="*/ 634314 h 1029730"/>
              <a:gd name="connsiteX21" fmla="*/ 1021697 w 2085520"/>
              <a:gd name="connsiteY21" fmla="*/ 609600 h 1029730"/>
              <a:gd name="connsiteX22" fmla="*/ 1029935 w 2085520"/>
              <a:gd name="connsiteY22" fmla="*/ 576649 h 1029730"/>
              <a:gd name="connsiteX23" fmla="*/ 1054648 w 2085520"/>
              <a:gd name="connsiteY23" fmla="*/ 527222 h 1029730"/>
              <a:gd name="connsiteX24" fmla="*/ 1062886 w 2085520"/>
              <a:gd name="connsiteY24" fmla="*/ 477795 h 1029730"/>
              <a:gd name="connsiteX25" fmla="*/ 1087600 w 2085520"/>
              <a:gd name="connsiteY25" fmla="*/ 428368 h 1029730"/>
              <a:gd name="connsiteX26" fmla="*/ 1112313 w 2085520"/>
              <a:gd name="connsiteY26" fmla="*/ 411892 h 1029730"/>
              <a:gd name="connsiteX27" fmla="*/ 1161740 w 2085520"/>
              <a:gd name="connsiteY27" fmla="*/ 395417 h 1029730"/>
              <a:gd name="connsiteX28" fmla="*/ 1367686 w 2085520"/>
              <a:gd name="connsiteY28" fmla="*/ 403654 h 1029730"/>
              <a:gd name="connsiteX29" fmla="*/ 1417113 w 2085520"/>
              <a:gd name="connsiteY29" fmla="*/ 420130 h 1029730"/>
              <a:gd name="connsiteX30" fmla="*/ 1524205 w 2085520"/>
              <a:gd name="connsiteY30" fmla="*/ 395417 h 1029730"/>
              <a:gd name="connsiteX31" fmla="*/ 1548919 w 2085520"/>
              <a:gd name="connsiteY31" fmla="*/ 370703 h 1029730"/>
              <a:gd name="connsiteX32" fmla="*/ 1557157 w 2085520"/>
              <a:gd name="connsiteY32" fmla="*/ 345990 h 1029730"/>
              <a:gd name="connsiteX33" fmla="*/ 1573632 w 2085520"/>
              <a:gd name="connsiteY33" fmla="*/ 321276 h 1029730"/>
              <a:gd name="connsiteX34" fmla="*/ 1590108 w 2085520"/>
              <a:gd name="connsiteY34" fmla="*/ 255373 h 1029730"/>
              <a:gd name="connsiteX35" fmla="*/ 1614821 w 2085520"/>
              <a:gd name="connsiteY35" fmla="*/ 181233 h 1029730"/>
              <a:gd name="connsiteX36" fmla="*/ 1623059 w 2085520"/>
              <a:gd name="connsiteY36" fmla="*/ 156519 h 1029730"/>
              <a:gd name="connsiteX37" fmla="*/ 1631297 w 2085520"/>
              <a:gd name="connsiteY37" fmla="*/ 131806 h 1029730"/>
              <a:gd name="connsiteX38" fmla="*/ 1680724 w 2085520"/>
              <a:gd name="connsiteY38" fmla="*/ 98854 h 1029730"/>
              <a:gd name="connsiteX39" fmla="*/ 1705438 w 2085520"/>
              <a:gd name="connsiteY39" fmla="*/ 82379 h 1029730"/>
              <a:gd name="connsiteX40" fmla="*/ 1730151 w 2085520"/>
              <a:gd name="connsiteY40" fmla="*/ 74141 h 1029730"/>
              <a:gd name="connsiteX41" fmla="*/ 1804292 w 2085520"/>
              <a:gd name="connsiteY41" fmla="*/ 82379 h 1029730"/>
              <a:gd name="connsiteX42" fmla="*/ 1853719 w 2085520"/>
              <a:gd name="connsiteY42" fmla="*/ 98854 h 1029730"/>
              <a:gd name="connsiteX43" fmla="*/ 1878432 w 2085520"/>
              <a:gd name="connsiteY43" fmla="*/ 107092 h 1029730"/>
              <a:gd name="connsiteX44" fmla="*/ 1944335 w 2085520"/>
              <a:gd name="connsiteY44" fmla="*/ 123568 h 1029730"/>
              <a:gd name="connsiteX45" fmla="*/ 2034951 w 2085520"/>
              <a:gd name="connsiteY45" fmla="*/ 115330 h 1029730"/>
              <a:gd name="connsiteX46" fmla="*/ 2067902 w 2085520"/>
              <a:gd name="connsiteY46" fmla="*/ 65903 h 1029730"/>
              <a:gd name="connsiteX47" fmla="*/ 2084378 w 2085520"/>
              <a:gd name="connsiteY47" fmla="*/ 0 h 102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085520" h="1029730">
                <a:moveTo>
                  <a:pt x="205" y="1029730"/>
                </a:moveTo>
                <a:cubicBezTo>
                  <a:pt x="2951" y="988541"/>
                  <a:pt x="-5828" y="944898"/>
                  <a:pt x="8443" y="906163"/>
                </a:cubicBezTo>
                <a:cubicBezTo>
                  <a:pt x="18393" y="879155"/>
                  <a:pt x="66617" y="871024"/>
                  <a:pt x="90821" y="864973"/>
                </a:cubicBezTo>
                <a:cubicBezTo>
                  <a:pt x="112904" y="866813"/>
                  <a:pt x="180740" y="864624"/>
                  <a:pt x="214389" y="881449"/>
                </a:cubicBezTo>
                <a:cubicBezTo>
                  <a:pt x="223244" y="885877"/>
                  <a:pt x="230055" y="893904"/>
                  <a:pt x="239102" y="897925"/>
                </a:cubicBezTo>
                <a:cubicBezTo>
                  <a:pt x="254972" y="904978"/>
                  <a:pt x="272053" y="908908"/>
                  <a:pt x="288529" y="914400"/>
                </a:cubicBezTo>
                <a:lnTo>
                  <a:pt x="313243" y="922638"/>
                </a:lnTo>
                <a:cubicBezTo>
                  <a:pt x="354432" y="919892"/>
                  <a:pt x="396092" y="921186"/>
                  <a:pt x="436811" y="914400"/>
                </a:cubicBezTo>
                <a:cubicBezTo>
                  <a:pt x="446577" y="912772"/>
                  <a:pt x="455005" y="905376"/>
                  <a:pt x="461524" y="897925"/>
                </a:cubicBezTo>
                <a:cubicBezTo>
                  <a:pt x="486556" y="869317"/>
                  <a:pt x="493798" y="854985"/>
                  <a:pt x="502713" y="823784"/>
                </a:cubicBezTo>
                <a:cubicBezTo>
                  <a:pt x="505823" y="812898"/>
                  <a:pt x="507698" y="801677"/>
                  <a:pt x="510951" y="790833"/>
                </a:cubicBezTo>
                <a:cubicBezTo>
                  <a:pt x="515941" y="774199"/>
                  <a:pt x="523215" y="758254"/>
                  <a:pt x="527427" y="741406"/>
                </a:cubicBezTo>
                <a:cubicBezTo>
                  <a:pt x="530173" y="730422"/>
                  <a:pt x="530602" y="718581"/>
                  <a:pt x="535665" y="708454"/>
                </a:cubicBezTo>
                <a:cubicBezTo>
                  <a:pt x="544520" y="690743"/>
                  <a:pt x="552140" y="670011"/>
                  <a:pt x="568616" y="659027"/>
                </a:cubicBezTo>
                <a:cubicBezTo>
                  <a:pt x="600554" y="637735"/>
                  <a:pt x="583937" y="645683"/>
                  <a:pt x="618043" y="634314"/>
                </a:cubicBezTo>
                <a:cubicBezTo>
                  <a:pt x="656486" y="637060"/>
                  <a:pt x="695096" y="638049"/>
                  <a:pt x="733373" y="642552"/>
                </a:cubicBezTo>
                <a:cubicBezTo>
                  <a:pt x="741997" y="643567"/>
                  <a:pt x="749709" y="648505"/>
                  <a:pt x="758086" y="650790"/>
                </a:cubicBezTo>
                <a:cubicBezTo>
                  <a:pt x="860285" y="678662"/>
                  <a:pt x="791819" y="656541"/>
                  <a:pt x="848702" y="675503"/>
                </a:cubicBezTo>
                <a:cubicBezTo>
                  <a:pt x="884399" y="672757"/>
                  <a:pt x="920268" y="671706"/>
                  <a:pt x="955794" y="667265"/>
                </a:cubicBezTo>
                <a:cubicBezTo>
                  <a:pt x="964411" y="666188"/>
                  <a:pt x="973283" y="663844"/>
                  <a:pt x="980508" y="659027"/>
                </a:cubicBezTo>
                <a:cubicBezTo>
                  <a:pt x="990201" y="652565"/>
                  <a:pt x="997763" y="643264"/>
                  <a:pt x="1005221" y="634314"/>
                </a:cubicBezTo>
                <a:cubicBezTo>
                  <a:pt x="1011559" y="626708"/>
                  <a:pt x="1016205" y="617838"/>
                  <a:pt x="1021697" y="609600"/>
                </a:cubicBezTo>
                <a:cubicBezTo>
                  <a:pt x="1024443" y="598616"/>
                  <a:pt x="1025475" y="587055"/>
                  <a:pt x="1029935" y="576649"/>
                </a:cubicBezTo>
                <a:cubicBezTo>
                  <a:pt x="1050445" y="528793"/>
                  <a:pt x="1043967" y="575290"/>
                  <a:pt x="1054648" y="527222"/>
                </a:cubicBezTo>
                <a:cubicBezTo>
                  <a:pt x="1058271" y="510917"/>
                  <a:pt x="1059263" y="494100"/>
                  <a:pt x="1062886" y="477795"/>
                </a:cubicBezTo>
                <a:cubicBezTo>
                  <a:pt x="1066715" y="460566"/>
                  <a:pt x="1074905" y="441063"/>
                  <a:pt x="1087600" y="428368"/>
                </a:cubicBezTo>
                <a:cubicBezTo>
                  <a:pt x="1094601" y="421367"/>
                  <a:pt x="1103266" y="415913"/>
                  <a:pt x="1112313" y="411892"/>
                </a:cubicBezTo>
                <a:cubicBezTo>
                  <a:pt x="1128183" y="404839"/>
                  <a:pt x="1161740" y="395417"/>
                  <a:pt x="1161740" y="395417"/>
                </a:cubicBezTo>
                <a:cubicBezTo>
                  <a:pt x="1230389" y="398163"/>
                  <a:pt x="1299302" y="397036"/>
                  <a:pt x="1367686" y="403654"/>
                </a:cubicBezTo>
                <a:cubicBezTo>
                  <a:pt x="1384972" y="405327"/>
                  <a:pt x="1417113" y="420130"/>
                  <a:pt x="1417113" y="420130"/>
                </a:cubicBezTo>
                <a:cubicBezTo>
                  <a:pt x="1479139" y="413927"/>
                  <a:pt x="1487366" y="426116"/>
                  <a:pt x="1524205" y="395417"/>
                </a:cubicBezTo>
                <a:cubicBezTo>
                  <a:pt x="1533155" y="387959"/>
                  <a:pt x="1540681" y="378941"/>
                  <a:pt x="1548919" y="370703"/>
                </a:cubicBezTo>
                <a:cubicBezTo>
                  <a:pt x="1551665" y="362465"/>
                  <a:pt x="1553274" y="353757"/>
                  <a:pt x="1557157" y="345990"/>
                </a:cubicBezTo>
                <a:cubicBezTo>
                  <a:pt x="1561585" y="337135"/>
                  <a:pt x="1570249" y="330581"/>
                  <a:pt x="1573632" y="321276"/>
                </a:cubicBezTo>
                <a:cubicBezTo>
                  <a:pt x="1581370" y="299995"/>
                  <a:pt x="1582947" y="276855"/>
                  <a:pt x="1590108" y="255373"/>
                </a:cubicBezTo>
                <a:lnTo>
                  <a:pt x="1614821" y="181233"/>
                </a:lnTo>
                <a:lnTo>
                  <a:pt x="1623059" y="156519"/>
                </a:lnTo>
                <a:cubicBezTo>
                  <a:pt x="1625805" y="148281"/>
                  <a:pt x="1624072" y="136623"/>
                  <a:pt x="1631297" y="131806"/>
                </a:cubicBezTo>
                <a:lnTo>
                  <a:pt x="1680724" y="98854"/>
                </a:lnTo>
                <a:cubicBezTo>
                  <a:pt x="1688962" y="93362"/>
                  <a:pt x="1696045" y="85510"/>
                  <a:pt x="1705438" y="82379"/>
                </a:cubicBezTo>
                <a:lnTo>
                  <a:pt x="1730151" y="74141"/>
                </a:lnTo>
                <a:cubicBezTo>
                  <a:pt x="1754865" y="76887"/>
                  <a:pt x="1779909" y="77503"/>
                  <a:pt x="1804292" y="82379"/>
                </a:cubicBezTo>
                <a:cubicBezTo>
                  <a:pt x="1821322" y="85785"/>
                  <a:pt x="1837243" y="93362"/>
                  <a:pt x="1853719" y="98854"/>
                </a:cubicBezTo>
                <a:cubicBezTo>
                  <a:pt x="1861957" y="101600"/>
                  <a:pt x="1869917" y="105389"/>
                  <a:pt x="1878432" y="107092"/>
                </a:cubicBezTo>
                <a:cubicBezTo>
                  <a:pt x="1928136" y="117033"/>
                  <a:pt x="1906338" y="110902"/>
                  <a:pt x="1944335" y="123568"/>
                </a:cubicBezTo>
                <a:cubicBezTo>
                  <a:pt x="1974540" y="120822"/>
                  <a:pt x="2007467" y="128156"/>
                  <a:pt x="2034951" y="115330"/>
                </a:cubicBezTo>
                <a:cubicBezTo>
                  <a:pt x="2052895" y="106956"/>
                  <a:pt x="2056918" y="82379"/>
                  <a:pt x="2067902" y="65903"/>
                </a:cubicBezTo>
                <a:cubicBezTo>
                  <a:pt x="2091994" y="29765"/>
                  <a:pt x="2084378" y="51092"/>
                  <a:pt x="208437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122CDE7E-340F-424E-9387-FD4CB963F5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949" y="5552326"/>
            <a:ext cx="609600" cy="482600"/>
          </a:xfrm>
          <a:prstGeom prst="rect">
            <a:avLst/>
          </a:prstGeom>
        </p:spPr>
      </p:pic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1B6E020B-2396-5F4F-9609-DF58C79244EA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386050" y="3488381"/>
            <a:ext cx="576699" cy="20639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78A6D507-12C6-5A42-8EEF-3ED82141CE58}"/>
              </a:ext>
            </a:extLst>
          </p:cNvPr>
          <p:cNvCxnSpPr/>
          <p:nvPr/>
        </p:nvCxnSpPr>
        <p:spPr>
          <a:xfrm flipV="1">
            <a:off x="1179198" y="2092465"/>
            <a:ext cx="1685916" cy="35149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99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3" grpId="0" animBg="1"/>
      <p:bldP spid="6" grpId="0" animBg="1"/>
      <p:bldP spid="8" grpId="0" animBg="1"/>
      <p:bldP spid="35" grpId="0"/>
      <p:bldP spid="40" grpId="0"/>
      <p:bldP spid="41" grpId="0" animBg="1"/>
      <p:bldP spid="43" grpId="0" animBg="1"/>
      <p:bldP spid="17" grpId="0" animBg="1"/>
      <p:bldP spid="46" grpId="0"/>
      <p:bldP spid="56" grpId="0" animBg="1"/>
      <p:bldP spid="58" grpId="0" animBg="1"/>
      <p:bldP spid="61" grpId="0"/>
      <p:bldP spid="24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7">
            <a:extLst>
              <a:ext uri="{FF2B5EF4-FFF2-40B4-BE49-F238E27FC236}">
                <a16:creationId xmlns:a16="http://schemas.microsoft.com/office/drawing/2014/main" id="{E424B794-16F6-E343-87DC-B1E9ED5C8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325" y="1304659"/>
            <a:ext cx="6489700" cy="51181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30671FF-0A2D-DD47-911D-1F7142F4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44325" cy="11882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PROBLEMA DO CAIXEIRO VIAJANTE – heurísticas construtivas</a:t>
            </a:r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6BDE8CE-CA20-9246-A2DC-0B0522D89882}"/>
              </a:ext>
            </a:extLst>
          </p:cNvPr>
          <p:cNvSpPr txBox="1"/>
          <p:nvPr/>
        </p:nvSpPr>
        <p:spPr>
          <a:xfrm>
            <a:off x="473334" y="1143706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3. INSERÇÃO DO MAIS DISTANTE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5EF787-BA29-044B-9BC3-317B52431392}"/>
              </a:ext>
            </a:extLst>
          </p:cNvPr>
          <p:cNvSpPr txBox="1"/>
          <p:nvPr/>
        </p:nvSpPr>
        <p:spPr>
          <a:xfrm>
            <a:off x="6429375" y="877653"/>
            <a:ext cx="5289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Maior distância: 8, </a:t>
            </a:r>
            <a:r>
              <a:rPr lang="pt-BR" sz="1600" dirty="0" err="1"/>
              <a:t>subrota</a:t>
            </a:r>
            <a:r>
              <a:rPr lang="pt-BR" sz="1600" dirty="0"/>
              <a:t>: 2 – 5 – 2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FD81E1A-A5BD-234B-A385-39FB989C06C1}"/>
              </a:ext>
            </a:extLst>
          </p:cNvPr>
          <p:cNvSpPr txBox="1"/>
          <p:nvPr/>
        </p:nvSpPr>
        <p:spPr>
          <a:xfrm>
            <a:off x="6429375" y="1092676"/>
            <a:ext cx="4857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Seleção do nó a ser inserido: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Nó 1 -&gt; </a:t>
            </a:r>
            <a:r>
              <a:rPr lang="pt-BR" sz="1600" dirty="0" err="1"/>
              <a:t>max</a:t>
            </a:r>
            <a:r>
              <a:rPr lang="pt-BR" sz="1600" dirty="0"/>
              <a:t>{2,6}=6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Nó 3 -&gt; </a:t>
            </a:r>
            <a:r>
              <a:rPr lang="pt-BR" sz="1600" dirty="0" err="1"/>
              <a:t>max</a:t>
            </a:r>
            <a:r>
              <a:rPr lang="pt-BR" sz="1600" dirty="0"/>
              <a:t>{4,3}=4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Nó 4 -&gt; </a:t>
            </a:r>
            <a:r>
              <a:rPr lang="pt-BR" sz="1600" dirty="0" err="1"/>
              <a:t>max</a:t>
            </a:r>
            <a:r>
              <a:rPr lang="pt-BR" sz="1600" dirty="0"/>
              <a:t>{3,3}=3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0E710877-008B-294B-85CB-FC135981E451}"/>
                  </a:ext>
                </a:extLst>
              </p:cNvPr>
              <p:cNvSpPr txBox="1"/>
              <p:nvPr/>
            </p:nvSpPr>
            <p:spPr>
              <a:xfrm>
                <a:off x="6466774" y="2065929"/>
                <a:ext cx="48437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Inserir nó 1 na </a:t>
                </a:r>
                <a:r>
                  <a:rPr lang="pt-BR" sz="1600" dirty="0" err="1"/>
                  <a:t>subrota</a:t>
                </a:r>
                <a:r>
                  <a:rPr lang="pt-BR" sz="1600" dirty="0"/>
                  <a:t>. Onde?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Entre 2 e 5: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=2+6−8=0</m:t>
                    </m:r>
                  </m:oMath>
                </a14:m>
                <a:endParaRPr lang="pt-BR" sz="1600" b="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b="0" dirty="0"/>
                  <a:t>Entre 5 e 2: </a:t>
                </a:r>
                <a:r>
                  <a:rPr lang="pt-BR" sz="1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=6+2−8=0</m:t>
                    </m:r>
                  </m:oMath>
                </a14:m>
                <a:endParaRPr lang="pt-BR" sz="1600" b="0" i="1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xmlns="" id="{0E710877-008B-294B-85CB-FC135981E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774" y="2065929"/>
                <a:ext cx="4843780" cy="830997"/>
              </a:xfrm>
              <a:prstGeom prst="rect">
                <a:avLst/>
              </a:prstGeom>
              <a:blipFill>
                <a:blip r:embed="rId4"/>
                <a:stretch>
                  <a:fillRect l="-785" t="-1493" b="-59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5E776532-D8C7-DA45-9636-A1CE1DDD79DA}"/>
              </a:ext>
            </a:extLst>
          </p:cNvPr>
          <p:cNvSpPr/>
          <p:nvPr/>
        </p:nvSpPr>
        <p:spPr>
          <a:xfrm>
            <a:off x="8201509" y="1355312"/>
            <a:ext cx="231493" cy="317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7D1069-FFFC-6148-B3C5-29707D534013}"/>
              </a:ext>
            </a:extLst>
          </p:cNvPr>
          <p:cNvSpPr/>
          <p:nvPr/>
        </p:nvSpPr>
        <p:spPr>
          <a:xfrm>
            <a:off x="10463514" y="2275294"/>
            <a:ext cx="439838" cy="6183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675DAB3-D5B5-F845-B8DA-9CE15FB70B03}"/>
              </a:ext>
            </a:extLst>
          </p:cNvPr>
          <p:cNvSpPr txBox="1"/>
          <p:nvPr/>
        </p:nvSpPr>
        <p:spPr>
          <a:xfrm>
            <a:off x="6451982" y="2789636"/>
            <a:ext cx="5087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Tanto faz. Vamos inserir entre 2 e 5. </a:t>
            </a:r>
            <a:r>
              <a:rPr lang="pt-BR" sz="1600" dirty="0" err="1"/>
              <a:t>Subrota</a:t>
            </a:r>
            <a:r>
              <a:rPr lang="pt-BR" sz="1600" dirty="0"/>
              <a:t>: 2 – 1 – 5 – 2 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D23EEABC-C646-FD4B-A897-435E19C76E97}"/>
              </a:ext>
            </a:extLst>
          </p:cNvPr>
          <p:cNvSpPr txBox="1"/>
          <p:nvPr/>
        </p:nvSpPr>
        <p:spPr>
          <a:xfrm>
            <a:off x="6466774" y="3072883"/>
            <a:ext cx="4857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Seleção do nó a ser inserido: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Nó 3 -&gt; </a:t>
            </a:r>
            <a:r>
              <a:rPr lang="pt-BR" sz="1600" dirty="0" err="1"/>
              <a:t>max</a:t>
            </a:r>
            <a:r>
              <a:rPr lang="pt-BR" sz="1600" dirty="0"/>
              <a:t>{5,4,3}=5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Nó 4 -&gt; </a:t>
            </a:r>
            <a:r>
              <a:rPr lang="pt-BR" sz="1600" dirty="0" err="1"/>
              <a:t>max</a:t>
            </a:r>
            <a:r>
              <a:rPr lang="pt-BR" sz="1600" dirty="0"/>
              <a:t>{3,3,3}=3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34645555-321A-0047-87F3-ACCA3A8FEE21}"/>
                  </a:ext>
                </a:extLst>
              </p:cNvPr>
              <p:cNvSpPr txBox="1"/>
              <p:nvPr/>
            </p:nvSpPr>
            <p:spPr>
              <a:xfrm>
                <a:off x="6494858" y="3847706"/>
                <a:ext cx="484378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Inserir nó 3 na </a:t>
                </a:r>
                <a:r>
                  <a:rPr lang="pt-BR" sz="1600" dirty="0" err="1"/>
                  <a:t>subrota</a:t>
                </a:r>
                <a:r>
                  <a:rPr lang="pt-BR" sz="1600" dirty="0"/>
                  <a:t>. Onde?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Entre 2 e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=4+5−2=7</m:t>
                    </m:r>
                  </m:oMath>
                </a14:m>
                <a:endParaRPr lang="pt-BR" sz="1600" b="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b="0" dirty="0"/>
                  <a:t>Entre 1 e 5: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=5+3−6=2</m:t>
                    </m:r>
                  </m:oMath>
                </a14:m>
                <a:endParaRPr lang="pt-BR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b="0" dirty="0"/>
                  <a:t>Entre 5 e 2: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=3+4−8=−1</m:t>
                    </m:r>
                  </m:oMath>
                </a14:m>
                <a:endParaRPr lang="pt-BR" sz="1600" b="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xmlns="" id="{34645555-321A-0047-87F3-ACCA3A8FE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858" y="3847706"/>
                <a:ext cx="4843780" cy="1077218"/>
              </a:xfrm>
              <a:prstGeom prst="rect">
                <a:avLst/>
              </a:prstGeom>
              <a:blipFill>
                <a:blip r:embed="rId5"/>
                <a:stretch>
                  <a:fillRect l="-785" t="-1163" b="-69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57E17ED0-C40F-2749-A645-73CB5C76DF47}"/>
              </a:ext>
            </a:extLst>
          </p:cNvPr>
          <p:cNvSpPr/>
          <p:nvPr/>
        </p:nvSpPr>
        <p:spPr>
          <a:xfrm>
            <a:off x="8402147" y="3348194"/>
            <a:ext cx="231493" cy="317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6A8A4FA-ED95-1E40-B873-04664BBB6317}"/>
              </a:ext>
            </a:extLst>
          </p:cNvPr>
          <p:cNvSpPr/>
          <p:nvPr/>
        </p:nvSpPr>
        <p:spPr>
          <a:xfrm>
            <a:off x="10617089" y="4586771"/>
            <a:ext cx="219919" cy="3004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9E528927-1B20-634E-838E-BC025AB4BE56}"/>
              </a:ext>
            </a:extLst>
          </p:cNvPr>
          <p:cNvSpPr txBox="1"/>
          <p:nvPr/>
        </p:nvSpPr>
        <p:spPr>
          <a:xfrm>
            <a:off x="6494858" y="4844099"/>
            <a:ext cx="5087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Inserir nó 3 entre 5 e 2. </a:t>
            </a:r>
            <a:r>
              <a:rPr lang="pt-BR" sz="1600" dirty="0" err="1"/>
              <a:t>Subrota</a:t>
            </a:r>
            <a:r>
              <a:rPr lang="pt-BR" sz="1600" dirty="0"/>
              <a:t>: 2 – 1 – 5 – 3 – 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26502816-5CB3-B447-B851-37F71B292673}"/>
                  </a:ext>
                </a:extLst>
              </p:cNvPr>
              <p:cNvSpPr txBox="1"/>
              <p:nvPr/>
            </p:nvSpPr>
            <p:spPr>
              <a:xfrm>
                <a:off x="6466774" y="5123525"/>
                <a:ext cx="48570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Seleção do nó a ser inserido: Só resta o nó 4. Onde?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Entre 2 e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=3+3−2=4</m:t>
                    </m:r>
                  </m:oMath>
                </a14:m>
                <a:endParaRPr lang="pt-B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Entre 1 e 5: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=3+3−6=</m:t>
                    </m:r>
                  </m:oMath>
                </a14:m>
                <a:r>
                  <a:rPr lang="pt-BR" sz="1600" dirty="0"/>
                  <a:t> 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Entre 5 e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43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=3+7−3=</m:t>
                    </m:r>
                  </m:oMath>
                </a14:m>
                <a:r>
                  <a:rPr lang="pt-BR" sz="1600" dirty="0"/>
                  <a:t> 7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Entre 3 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=7+3−4=</m:t>
                    </m:r>
                  </m:oMath>
                </a14:m>
                <a:r>
                  <a:rPr lang="pt-BR" sz="1600" dirty="0"/>
                  <a:t> 6</a:t>
                </a:r>
              </a:p>
            </p:txBody>
          </p:sp>
        </mc:Choice>
        <mc:Fallback xmlns="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xmlns="" id="{26502816-5CB3-B447-B851-37F71B292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774" y="5123525"/>
                <a:ext cx="4857072" cy="1323439"/>
              </a:xfrm>
              <a:prstGeom prst="rect">
                <a:avLst/>
              </a:prstGeom>
              <a:blipFill>
                <a:blip r:embed="rId6"/>
                <a:stretch>
                  <a:fillRect l="-783" t="-952" b="-47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8DA338F1-E47B-7040-BDB7-8F24EE52A7AA}"/>
              </a:ext>
            </a:extLst>
          </p:cNvPr>
          <p:cNvSpPr/>
          <p:nvPr/>
        </p:nvSpPr>
        <p:spPr>
          <a:xfrm>
            <a:off x="10507129" y="5607393"/>
            <a:ext cx="219919" cy="3004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DA98132C-8B3B-334A-9494-A3EB1A7E2B6D}"/>
              </a:ext>
            </a:extLst>
          </p:cNvPr>
          <p:cNvSpPr txBox="1"/>
          <p:nvPr/>
        </p:nvSpPr>
        <p:spPr>
          <a:xfrm>
            <a:off x="6495636" y="6352216"/>
            <a:ext cx="5087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Inserir nó 4 entre 1 e 5. Rota final: 2 – 1 – 4 – 5 – 3 – 2 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57E376C7-6576-3541-8590-38E42D9ABC63}"/>
              </a:ext>
            </a:extLst>
          </p:cNvPr>
          <p:cNvCxnSpPr>
            <a:cxnSpLocks/>
          </p:cNvCxnSpPr>
          <p:nvPr/>
        </p:nvCxnSpPr>
        <p:spPr>
          <a:xfrm>
            <a:off x="6429375" y="1513988"/>
            <a:ext cx="343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30F8736D-2F13-F545-A7C4-5BB10245B6C0}"/>
              </a:ext>
            </a:extLst>
          </p:cNvPr>
          <p:cNvCxnSpPr/>
          <p:nvPr/>
        </p:nvCxnSpPr>
        <p:spPr>
          <a:xfrm>
            <a:off x="6440678" y="3506870"/>
            <a:ext cx="3209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>
            <a:extLst>
              <a:ext uri="{FF2B5EF4-FFF2-40B4-BE49-F238E27FC236}">
                <a16:creationId xmlns:a16="http://schemas.microsoft.com/office/drawing/2014/main" id="{069F00EE-4C0F-BD43-9728-5872525611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7958" y="3005781"/>
            <a:ext cx="609600" cy="482600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DBE19A16-BC79-FE42-91B9-EB886B0203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39" y="3005781"/>
            <a:ext cx="609600" cy="482600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C8D3FE12-5122-C24C-995A-8ED649556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4925" y="1594350"/>
            <a:ext cx="609600" cy="482600"/>
          </a:xfrm>
          <a:prstGeom prst="rect">
            <a:avLst/>
          </a:prstGeom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FD87955C-5729-674C-900C-D60294C0A327}"/>
              </a:ext>
            </a:extLst>
          </p:cNvPr>
          <p:cNvCxnSpPr/>
          <p:nvPr/>
        </p:nvCxnSpPr>
        <p:spPr>
          <a:xfrm>
            <a:off x="3102900" y="2031721"/>
            <a:ext cx="2186416" cy="10411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m 48">
            <a:extLst>
              <a:ext uri="{FF2B5EF4-FFF2-40B4-BE49-F238E27FC236}">
                <a16:creationId xmlns:a16="http://schemas.microsoft.com/office/drawing/2014/main" id="{7EDA45BD-C2D6-EB46-B3FE-10180357B5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549" y="5552326"/>
            <a:ext cx="609600" cy="482600"/>
          </a:xfrm>
          <a:prstGeom prst="rect">
            <a:avLst/>
          </a:prstGeom>
        </p:spPr>
      </p:pic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DD75B88F-E5A0-2446-97A1-ED6D55AE1FCA}"/>
              </a:ext>
            </a:extLst>
          </p:cNvPr>
          <p:cNvCxnSpPr/>
          <p:nvPr/>
        </p:nvCxnSpPr>
        <p:spPr>
          <a:xfrm>
            <a:off x="602166" y="3425888"/>
            <a:ext cx="4206598" cy="2199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71B9B3BC-5339-C54E-AE1A-B69072A3723C}"/>
              </a:ext>
            </a:extLst>
          </p:cNvPr>
          <p:cNvCxnSpPr>
            <a:endCxn id="49" idx="0"/>
          </p:cNvCxnSpPr>
          <p:nvPr/>
        </p:nvCxnSpPr>
        <p:spPr>
          <a:xfrm flipH="1">
            <a:off x="5039349" y="3506849"/>
            <a:ext cx="454664" cy="20454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Imagem 54">
            <a:extLst>
              <a:ext uri="{FF2B5EF4-FFF2-40B4-BE49-F238E27FC236}">
                <a16:creationId xmlns:a16="http://schemas.microsoft.com/office/drawing/2014/main" id="{122CDE7E-340F-424E-9387-FD4CB963F5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949" y="5552326"/>
            <a:ext cx="609600" cy="482600"/>
          </a:xfrm>
          <a:prstGeom prst="rect">
            <a:avLst/>
          </a:prstGeom>
        </p:spPr>
      </p:pic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1B6E020B-2396-5F4F-9609-DF58C79244EA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386050" y="3488381"/>
            <a:ext cx="576699" cy="20639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78A6D507-12C6-5A42-8EEF-3ED82141CE58}"/>
              </a:ext>
            </a:extLst>
          </p:cNvPr>
          <p:cNvCxnSpPr/>
          <p:nvPr/>
        </p:nvCxnSpPr>
        <p:spPr>
          <a:xfrm flipV="1">
            <a:off x="1179198" y="2092465"/>
            <a:ext cx="1685916" cy="35149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36459E9F-4BD0-9041-A40E-FA2452DEAB94}"/>
              </a:ext>
            </a:extLst>
          </p:cNvPr>
          <p:cNvSpPr txBox="1"/>
          <p:nvPr/>
        </p:nvSpPr>
        <p:spPr>
          <a:xfrm>
            <a:off x="1079405" y="6297672"/>
            <a:ext cx="405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Custo: 2 + 3 + 3 + 3 + 4 = 15</a:t>
            </a:r>
          </a:p>
        </p:txBody>
      </p:sp>
    </p:spTree>
    <p:extLst>
      <p:ext uri="{BB962C8B-B14F-4D97-AF65-F5344CB8AC3E}">
        <p14:creationId xmlns:p14="http://schemas.microsoft.com/office/powerpoint/2010/main" val="1787421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830671FF-0A2D-DD47-911D-1F7142F4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44325" cy="11882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PROBLEMA DO CAIXEIRO VIAJANTE – heurísticas construtivas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EA95C4E-DD7F-284C-A4BA-011974762769}"/>
              </a:ext>
            </a:extLst>
          </p:cNvPr>
          <p:cNvSpPr txBox="1"/>
          <p:nvPr/>
        </p:nvSpPr>
        <p:spPr>
          <a:xfrm>
            <a:off x="585787" y="1133208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4. INSERÇÃO DO MAIS ECONÔMICO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A8AFB227-8F4B-F142-AAC7-2E8D06697DAB}"/>
                  </a:ext>
                </a:extLst>
              </p:cNvPr>
              <p:cNvSpPr txBox="1"/>
              <p:nvPr/>
            </p:nvSpPr>
            <p:spPr>
              <a:xfrm>
                <a:off x="979390" y="2148089"/>
                <a:ext cx="10233219" cy="2338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400" dirty="0"/>
                  <a:t>ALGORITMO</a:t>
                </a:r>
              </a:p>
              <a:p>
                <a:pPr algn="ctr"/>
                <a:endParaRPr lang="pt-BR" sz="2400" dirty="0"/>
              </a:p>
              <a:p>
                <a:r>
                  <a:rPr lang="pt-BR" sz="2400" b="1" dirty="0"/>
                  <a:t>P1</a:t>
                </a:r>
                <a:r>
                  <a:rPr lang="pt-BR" sz="2400" dirty="0"/>
                  <a:t>: Escolha, dentre todos os nós, os dois cuja distância é a menor geral;</a:t>
                </a:r>
              </a:p>
              <a:p>
                <a:r>
                  <a:rPr lang="pt-BR" sz="2400" b="1" dirty="0"/>
                  <a:t>P2</a:t>
                </a:r>
                <a:r>
                  <a:rPr lang="pt-BR" sz="2400" dirty="0"/>
                  <a:t>: Agrupe os dois nós escolhidos e forme a </a:t>
                </a:r>
                <a:r>
                  <a:rPr lang="pt-BR" sz="2400" dirty="0" err="1"/>
                  <a:t>subrota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pt-BR" sz="2400" i="1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pt-BR" sz="24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2400" dirty="0"/>
              </a:p>
              <a:p>
                <a:r>
                  <a:rPr lang="pt-BR" sz="2400" b="1" dirty="0"/>
                  <a:t>P3</a:t>
                </a:r>
                <a:r>
                  <a:rPr lang="pt-BR" sz="2400" dirty="0"/>
                  <a:t>: Dada a </a:t>
                </a:r>
                <a:r>
                  <a:rPr lang="pt-BR" sz="2400" dirty="0" err="1"/>
                  <a:t>subrota</a:t>
                </a:r>
                <a:r>
                  <a:rPr lang="pt-BR" sz="2400" dirty="0"/>
                  <a:t>, encontre o nó 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dirty="0"/>
                  <a:t>que min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sz="2400" dirty="0"/>
                  <a:t> Insira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sz="2400" dirty="0"/>
                  <a:t> entre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sz="2400" dirty="0"/>
                  <a:t> e </a:t>
                </a:r>
                <a14:m>
                  <m:oMath xmlns:m="http://schemas.openxmlformats.org/officeDocument/2006/math">
                    <m:r>
                      <a:rPr lang="pt-BR" sz="24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pt-BR" sz="2400" b="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pt-BR" sz="2400" dirty="0"/>
              </a:p>
              <a:p>
                <a:r>
                  <a:rPr lang="pt-BR" sz="2400" b="1" dirty="0"/>
                  <a:t>P4</a:t>
                </a:r>
                <a:r>
                  <a:rPr lang="pt-BR" sz="2400" dirty="0"/>
                  <a:t>: Volte ao P3 até que a rota contenha todos os nós.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xmlns="" id="{A8AFB227-8F4B-F142-AAC7-2E8D06697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90" y="2148089"/>
                <a:ext cx="10233219" cy="2338076"/>
              </a:xfrm>
              <a:prstGeom prst="rect">
                <a:avLst/>
              </a:prstGeom>
              <a:blipFill>
                <a:blip r:embed="rId2"/>
                <a:stretch>
                  <a:fillRect l="-993" t="-1613" b="-48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27AAF7BE-FCA1-BB4B-8C61-3BF15B50F69F}"/>
              </a:ext>
            </a:extLst>
          </p:cNvPr>
          <p:cNvSpPr/>
          <p:nvPr/>
        </p:nvSpPr>
        <p:spPr>
          <a:xfrm>
            <a:off x="815758" y="1944635"/>
            <a:ext cx="10571379" cy="33131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813137D-4652-6543-A975-6550D96E3FF1}"/>
              </a:ext>
            </a:extLst>
          </p:cNvPr>
          <p:cNvSpPr txBox="1"/>
          <p:nvPr/>
        </p:nvSpPr>
        <p:spPr>
          <a:xfrm>
            <a:off x="7629525" y="5724792"/>
            <a:ext cx="340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Bem parecido com o algoritmo de </a:t>
            </a:r>
            <a:r>
              <a:rPr lang="pt-BR" i="1" dirty="0"/>
              <a:t>Inserção do Mais Próximo.</a:t>
            </a:r>
          </a:p>
        </p:txBody>
      </p:sp>
    </p:spTree>
    <p:extLst>
      <p:ext uri="{BB962C8B-B14F-4D97-AF65-F5344CB8AC3E}">
        <p14:creationId xmlns:p14="http://schemas.microsoft.com/office/powerpoint/2010/main" val="261018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7">
            <a:extLst>
              <a:ext uri="{FF2B5EF4-FFF2-40B4-BE49-F238E27FC236}">
                <a16:creationId xmlns:a16="http://schemas.microsoft.com/office/drawing/2014/main" id="{E424B794-16F6-E343-87DC-B1E9ED5C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25" y="1304659"/>
            <a:ext cx="6489700" cy="51181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30671FF-0A2D-DD47-911D-1F7142F4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44325" cy="11882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PROBLEMA DO CAIXEIRO VIAJANTE – heurísticas construtivas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9E3797F-9636-6A4C-90F0-B11D6B35F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528" y="1605002"/>
            <a:ext cx="609600" cy="4826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A63ABF4-1809-424A-A8C2-8ADB06DD9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652" y="3014702"/>
            <a:ext cx="609600" cy="482600"/>
          </a:xfrm>
          <a:prstGeom prst="rect">
            <a:avLst/>
          </a:prstGeom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AE94B9C-3CA5-1246-BCA3-D62021B4905F}"/>
              </a:ext>
            </a:extLst>
          </p:cNvPr>
          <p:cNvCxnSpPr>
            <a:cxnSpLocks/>
          </p:cNvCxnSpPr>
          <p:nvPr/>
        </p:nvCxnSpPr>
        <p:spPr>
          <a:xfrm>
            <a:off x="3058114" y="2004132"/>
            <a:ext cx="2230564" cy="106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6BDE8CE-CA20-9246-A2DC-0B0522D89882}"/>
              </a:ext>
            </a:extLst>
          </p:cNvPr>
          <p:cNvSpPr txBox="1"/>
          <p:nvPr/>
        </p:nvSpPr>
        <p:spPr>
          <a:xfrm>
            <a:off x="473334" y="1143706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4. INSERÇÃO DO MAIS ECONÔMICO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5EF787-BA29-044B-9BC3-317B52431392}"/>
              </a:ext>
            </a:extLst>
          </p:cNvPr>
          <p:cNvSpPr txBox="1"/>
          <p:nvPr/>
        </p:nvSpPr>
        <p:spPr>
          <a:xfrm>
            <a:off x="6429375" y="777637"/>
            <a:ext cx="5289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Menor distância: 2, </a:t>
            </a:r>
            <a:r>
              <a:rPr lang="pt-BR" sz="1600" dirty="0" err="1"/>
              <a:t>subrota</a:t>
            </a:r>
            <a:r>
              <a:rPr lang="pt-BR" sz="1600" dirty="0"/>
              <a:t>: 1 – 2 –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FFD81E1A-A5BD-234B-A385-39FB989C06C1}"/>
                  </a:ext>
                </a:extLst>
              </p:cNvPr>
              <p:cNvSpPr txBox="1"/>
              <p:nvPr/>
            </p:nvSpPr>
            <p:spPr>
              <a:xfrm>
                <a:off x="6429375" y="978372"/>
                <a:ext cx="5543550" cy="1986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Seleção do nó a ser inserido: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Nó 3: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pt-BR" sz="1600" dirty="0"/>
                                <m:t>Entre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1 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2: 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=5+4−2=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7 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pt-BR" sz="1600" dirty="0"/>
                                <m:t>Entre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2 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1: 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=4+5−2=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7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Nó 4: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pt-BR" sz="1600" dirty="0"/>
                              <m:t>Entre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1 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e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2: 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  <m:r>
                              <a:rPr lang="pt-BR" sz="16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=3+3−2= 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4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pt-BR" sz="1600" dirty="0"/>
                              <m:t>Entre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2 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e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1: 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sub>
                            </m:sSub>
                            <m:r>
                              <a:rPr lang="pt-BR" sz="16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41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=3+3−2=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4 </m:t>
                            </m:r>
                          </m:e>
                        </m:eqArr>
                      </m:e>
                    </m:d>
                  </m:oMath>
                </a14:m>
                <a:endParaRPr lang="pt-B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Nó 5: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pt-BR" sz="1600" dirty="0"/>
                              <m:t>Entre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1 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e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2: 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sub>
                            </m:sSub>
                            <m:r>
                              <a:rPr lang="pt-BR" sz="16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52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=6+8−2=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12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pt-BR" sz="1600" dirty="0"/>
                              <m:t>Entre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2 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e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1: 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sub>
                            </m:sSub>
                            <m:r>
                              <a:rPr lang="pt-BR" sz="16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51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=8+6−2=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12</m:t>
                            </m:r>
                          </m:e>
                        </m:eqArr>
                      </m:e>
                    </m:d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xmlns="" id="{FFD81E1A-A5BD-234B-A385-39FB989C0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75" y="978372"/>
                <a:ext cx="5543550" cy="1986313"/>
              </a:xfrm>
              <a:prstGeom prst="rect">
                <a:avLst/>
              </a:prstGeom>
              <a:blipFill>
                <a:blip r:embed="rId4"/>
                <a:stretch>
                  <a:fillRect l="-686" t="-47468" b="-848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2D6C0755-E2E2-0B43-891A-0DB0B9143E81}"/>
              </a:ext>
            </a:extLst>
          </p:cNvPr>
          <p:cNvSpPr/>
          <p:nvPr/>
        </p:nvSpPr>
        <p:spPr>
          <a:xfrm>
            <a:off x="11259006" y="1803562"/>
            <a:ext cx="285750" cy="338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A377F3FB-EDE2-2546-9584-061F639A2FBB}"/>
              </a:ext>
            </a:extLst>
          </p:cNvPr>
          <p:cNvCxnSpPr/>
          <p:nvPr/>
        </p:nvCxnSpPr>
        <p:spPr>
          <a:xfrm>
            <a:off x="7543799" y="2037491"/>
            <a:ext cx="9490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BB02AAB0-5C00-A64E-91CB-014F6D6779C2}"/>
              </a:ext>
            </a:extLst>
          </p:cNvPr>
          <p:cNvSpPr/>
          <p:nvPr/>
        </p:nvSpPr>
        <p:spPr>
          <a:xfrm>
            <a:off x="6747386" y="1954238"/>
            <a:ext cx="560260" cy="338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EE143ED7-61C2-F54D-BEC3-7938328C6528}"/>
              </a:ext>
            </a:extLst>
          </p:cNvPr>
          <p:cNvSpPr txBox="1"/>
          <p:nvPr/>
        </p:nvSpPr>
        <p:spPr>
          <a:xfrm>
            <a:off x="6492002" y="2843246"/>
            <a:ext cx="5289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/>
              <a:t>Subrota</a:t>
            </a:r>
            <a:r>
              <a:rPr lang="pt-BR" sz="1600" dirty="0"/>
              <a:t>: 1 – 4 – 2 – 1 </a:t>
            </a:r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C3C0A017-0DDC-8949-BB21-1D1DB3CFEC23}"/>
              </a:ext>
            </a:extLst>
          </p:cNvPr>
          <p:cNvCxnSpPr/>
          <p:nvPr/>
        </p:nvCxnSpPr>
        <p:spPr>
          <a:xfrm flipV="1">
            <a:off x="1179198" y="2092465"/>
            <a:ext cx="1685916" cy="35149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m 46">
            <a:extLst>
              <a:ext uri="{FF2B5EF4-FFF2-40B4-BE49-F238E27FC236}">
                <a16:creationId xmlns:a16="http://schemas.microsoft.com/office/drawing/2014/main" id="{DF800EAE-1577-1F4E-A747-858697A98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49" y="5552326"/>
            <a:ext cx="609600" cy="482600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C84C2083-B117-BD48-8272-08DCFE34EEF5}"/>
              </a:ext>
            </a:extLst>
          </p:cNvPr>
          <p:cNvCxnSpPr>
            <a:cxnSpLocks/>
            <a:stCxn id="47" idx="3"/>
          </p:cNvCxnSpPr>
          <p:nvPr/>
        </p:nvCxnSpPr>
        <p:spPr>
          <a:xfrm flipV="1">
            <a:off x="1267549" y="3429000"/>
            <a:ext cx="4021129" cy="2364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72AB76BD-EDE1-C44B-945A-C73605A48377}"/>
                  </a:ext>
                </a:extLst>
              </p:cNvPr>
              <p:cNvSpPr txBox="1"/>
              <p:nvPr/>
            </p:nvSpPr>
            <p:spPr>
              <a:xfrm>
                <a:off x="6503438" y="3082277"/>
                <a:ext cx="5543550" cy="2162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Seleção do nó a ser inserido: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Nó 3: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pt-BR" sz="1600" dirty="0"/>
                                <m:t>Entre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1 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4: 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=5+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</m:t>
                              </m:r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pt-BR" sz="1600" dirty="0"/>
                                <m:t>Entre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4 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BR" sz="1600" b="0" i="0" dirty="0" smtClean="0"/>
                                <m:t> 2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: 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43</m:t>
                                  </m:r>
                                </m:sub>
                              </m:s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42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</m:t>
                              </m:r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pt-BR" sz="1600" dirty="0"/>
                                <m:t>Entre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2 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1: 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=4+5−2=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Nó 5: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pt-BR" sz="1600" dirty="0"/>
                                <m:t>Entre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1 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4: 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</m:t>
                              </m:r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pt-BR" sz="1600" dirty="0"/>
                                <m:t>Entre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4 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2: 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sub>
                              </m:s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42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</m:t>
                              </m:r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pt-BR" sz="1600" dirty="0"/>
                                <m:t>Entre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2 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1: 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sub>
                              </m:s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51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=8+6−2=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12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xmlns="" id="{72AB76BD-EDE1-C44B-945A-C73605A48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438" y="3082277"/>
                <a:ext cx="5543550" cy="2162002"/>
              </a:xfrm>
              <a:prstGeom prst="rect">
                <a:avLst/>
              </a:prstGeom>
              <a:blipFill>
                <a:blip r:embed="rId5"/>
                <a:stretch>
                  <a:fillRect l="-13501" t="-85965" b="-1391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6E580977-88DF-BE46-936F-C4FC8F3E55FC}"/>
              </a:ext>
            </a:extLst>
          </p:cNvPr>
          <p:cNvSpPr/>
          <p:nvPr/>
        </p:nvSpPr>
        <p:spPr>
          <a:xfrm>
            <a:off x="11401881" y="4310846"/>
            <a:ext cx="285750" cy="338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7ADC09B4-C22A-424E-8A29-0FDE3DFC7218}"/>
              </a:ext>
            </a:extLst>
          </p:cNvPr>
          <p:cNvCxnSpPr/>
          <p:nvPr/>
        </p:nvCxnSpPr>
        <p:spPr>
          <a:xfrm>
            <a:off x="7667622" y="4569754"/>
            <a:ext cx="9490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F7AA29EF-AE01-2C4D-AD13-4FBC5ABEF238}"/>
              </a:ext>
            </a:extLst>
          </p:cNvPr>
          <p:cNvSpPr/>
          <p:nvPr/>
        </p:nvSpPr>
        <p:spPr>
          <a:xfrm>
            <a:off x="6814370" y="4599409"/>
            <a:ext cx="560260" cy="338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4D622055-EE14-7D4B-803C-91A6157B3304}"/>
              </a:ext>
            </a:extLst>
          </p:cNvPr>
          <p:cNvSpPr txBox="1"/>
          <p:nvPr/>
        </p:nvSpPr>
        <p:spPr>
          <a:xfrm>
            <a:off x="6531234" y="5052279"/>
            <a:ext cx="5289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/>
              <a:t>Subrota</a:t>
            </a:r>
            <a:r>
              <a:rPr lang="pt-BR" sz="1600" dirty="0"/>
              <a:t>: 1 – 5 – 4 – 2 – 1 </a:t>
            </a:r>
          </a:p>
        </p:txBody>
      </p:sp>
      <p:sp>
        <p:nvSpPr>
          <p:cNvPr id="22" name="Forma Livre 21">
            <a:extLst>
              <a:ext uri="{FF2B5EF4-FFF2-40B4-BE49-F238E27FC236}">
                <a16:creationId xmlns:a16="http://schemas.microsoft.com/office/drawing/2014/main" id="{3C09C6D0-C3CC-A446-89F3-FD76EE5E2518}"/>
              </a:ext>
            </a:extLst>
          </p:cNvPr>
          <p:cNvSpPr/>
          <p:nvPr/>
        </p:nvSpPr>
        <p:spPr>
          <a:xfrm>
            <a:off x="1102882" y="2071688"/>
            <a:ext cx="1811768" cy="3543300"/>
          </a:xfrm>
          <a:custGeom>
            <a:avLst/>
            <a:gdLst>
              <a:gd name="connsiteX0" fmla="*/ 97268 w 1811768"/>
              <a:gd name="connsiteY0" fmla="*/ 3543300 h 3543300"/>
              <a:gd name="connsiteX1" fmla="*/ 25831 w 1811768"/>
              <a:gd name="connsiteY1" fmla="*/ 3314700 h 3543300"/>
              <a:gd name="connsiteX2" fmla="*/ 154418 w 1811768"/>
              <a:gd name="connsiteY2" fmla="*/ 3243262 h 3543300"/>
              <a:gd name="connsiteX3" fmla="*/ 225856 w 1811768"/>
              <a:gd name="connsiteY3" fmla="*/ 3228975 h 3543300"/>
              <a:gd name="connsiteX4" fmla="*/ 311581 w 1811768"/>
              <a:gd name="connsiteY4" fmla="*/ 3200400 h 3543300"/>
              <a:gd name="connsiteX5" fmla="*/ 354443 w 1811768"/>
              <a:gd name="connsiteY5" fmla="*/ 3186112 h 3543300"/>
              <a:gd name="connsiteX6" fmla="*/ 454456 w 1811768"/>
              <a:gd name="connsiteY6" fmla="*/ 3057525 h 3543300"/>
              <a:gd name="connsiteX7" fmla="*/ 425881 w 1811768"/>
              <a:gd name="connsiteY7" fmla="*/ 2800350 h 3543300"/>
              <a:gd name="connsiteX8" fmla="*/ 397306 w 1811768"/>
              <a:gd name="connsiteY8" fmla="*/ 2757487 h 3543300"/>
              <a:gd name="connsiteX9" fmla="*/ 368731 w 1811768"/>
              <a:gd name="connsiteY9" fmla="*/ 2671762 h 3543300"/>
              <a:gd name="connsiteX10" fmla="*/ 354443 w 1811768"/>
              <a:gd name="connsiteY10" fmla="*/ 2628900 h 3543300"/>
              <a:gd name="connsiteX11" fmla="*/ 368731 w 1811768"/>
              <a:gd name="connsiteY11" fmla="*/ 2557462 h 3543300"/>
              <a:gd name="connsiteX12" fmla="*/ 497318 w 1811768"/>
              <a:gd name="connsiteY12" fmla="*/ 2457450 h 3543300"/>
              <a:gd name="connsiteX13" fmla="*/ 554468 w 1811768"/>
              <a:gd name="connsiteY13" fmla="*/ 2428875 h 3543300"/>
              <a:gd name="connsiteX14" fmla="*/ 640193 w 1811768"/>
              <a:gd name="connsiteY14" fmla="*/ 2400300 h 3543300"/>
              <a:gd name="connsiteX15" fmla="*/ 740206 w 1811768"/>
              <a:gd name="connsiteY15" fmla="*/ 2371725 h 3543300"/>
              <a:gd name="connsiteX16" fmla="*/ 783068 w 1811768"/>
              <a:gd name="connsiteY16" fmla="*/ 2314575 h 3543300"/>
              <a:gd name="connsiteX17" fmla="*/ 825931 w 1811768"/>
              <a:gd name="connsiteY17" fmla="*/ 2271712 h 3543300"/>
              <a:gd name="connsiteX18" fmla="*/ 783068 w 1811768"/>
              <a:gd name="connsiteY18" fmla="*/ 2014537 h 3543300"/>
              <a:gd name="connsiteX19" fmla="*/ 768781 w 1811768"/>
              <a:gd name="connsiteY19" fmla="*/ 1971675 h 3543300"/>
              <a:gd name="connsiteX20" fmla="*/ 754493 w 1811768"/>
              <a:gd name="connsiteY20" fmla="*/ 1928812 h 3543300"/>
              <a:gd name="connsiteX21" fmla="*/ 740206 w 1811768"/>
              <a:gd name="connsiteY21" fmla="*/ 1871662 h 3543300"/>
              <a:gd name="connsiteX22" fmla="*/ 754493 w 1811768"/>
              <a:gd name="connsiteY22" fmla="*/ 1771650 h 3543300"/>
              <a:gd name="connsiteX23" fmla="*/ 797356 w 1811768"/>
              <a:gd name="connsiteY23" fmla="*/ 1743075 h 3543300"/>
              <a:gd name="connsiteX24" fmla="*/ 911656 w 1811768"/>
              <a:gd name="connsiteY24" fmla="*/ 1685925 h 3543300"/>
              <a:gd name="connsiteX25" fmla="*/ 954518 w 1811768"/>
              <a:gd name="connsiteY25" fmla="*/ 1657350 h 3543300"/>
              <a:gd name="connsiteX26" fmla="*/ 997381 w 1811768"/>
              <a:gd name="connsiteY26" fmla="*/ 1643062 h 3543300"/>
              <a:gd name="connsiteX27" fmla="*/ 1054531 w 1811768"/>
              <a:gd name="connsiteY27" fmla="*/ 1614487 h 3543300"/>
              <a:gd name="connsiteX28" fmla="*/ 1097393 w 1811768"/>
              <a:gd name="connsiteY28" fmla="*/ 1557337 h 3543300"/>
              <a:gd name="connsiteX29" fmla="*/ 1168831 w 1811768"/>
              <a:gd name="connsiteY29" fmla="*/ 1471612 h 3543300"/>
              <a:gd name="connsiteX30" fmla="*/ 1183118 w 1811768"/>
              <a:gd name="connsiteY30" fmla="*/ 1428750 h 3543300"/>
              <a:gd name="connsiteX31" fmla="*/ 1168831 w 1811768"/>
              <a:gd name="connsiteY31" fmla="*/ 1243012 h 3543300"/>
              <a:gd name="connsiteX32" fmla="*/ 1140256 w 1811768"/>
              <a:gd name="connsiteY32" fmla="*/ 1157287 h 3543300"/>
              <a:gd name="connsiteX33" fmla="*/ 1125968 w 1811768"/>
              <a:gd name="connsiteY33" fmla="*/ 1100137 h 3543300"/>
              <a:gd name="connsiteX34" fmla="*/ 1154543 w 1811768"/>
              <a:gd name="connsiteY34" fmla="*/ 942975 h 3543300"/>
              <a:gd name="connsiteX35" fmla="*/ 1197406 w 1811768"/>
              <a:gd name="connsiteY35" fmla="*/ 900112 h 3543300"/>
              <a:gd name="connsiteX36" fmla="*/ 1254556 w 1811768"/>
              <a:gd name="connsiteY36" fmla="*/ 857250 h 3543300"/>
              <a:gd name="connsiteX37" fmla="*/ 1297418 w 1811768"/>
              <a:gd name="connsiteY37" fmla="*/ 842962 h 3543300"/>
              <a:gd name="connsiteX38" fmla="*/ 1397431 w 1811768"/>
              <a:gd name="connsiteY38" fmla="*/ 814387 h 3543300"/>
              <a:gd name="connsiteX39" fmla="*/ 1497443 w 1811768"/>
              <a:gd name="connsiteY39" fmla="*/ 771525 h 3543300"/>
              <a:gd name="connsiteX40" fmla="*/ 1540306 w 1811768"/>
              <a:gd name="connsiteY40" fmla="*/ 714375 h 3543300"/>
              <a:gd name="connsiteX41" fmla="*/ 1568881 w 1811768"/>
              <a:gd name="connsiteY41" fmla="*/ 600075 h 3543300"/>
              <a:gd name="connsiteX42" fmla="*/ 1540306 w 1811768"/>
              <a:gd name="connsiteY42" fmla="*/ 485775 h 3543300"/>
              <a:gd name="connsiteX43" fmla="*/ 1497443 w 1811768"/>
              <a:gd name="connsiteY43" fmla="*/ 442912 h 3543300"/>
              <a:gd name="connsiteX44" fmla="*/ 1468868 w 1811768"/>
              <a:gd name="connsiteY44" fmla="*/ 400050 h 3543300"/>
              <a:gd name="connsiteX45" fmla="*/ 1526018 w 1811768"/>
              <a:gd name="connsiteY45" fmla="*/ 185737 h 3543300"/>
              <a:gd name="connsiteX46" fmla="*/ 1568881 w 1811768"/>
              <a:gd name="connsiteY46" fmla="*/ 142875 h 3543300"/>
              <a:gd name="connsiteX47" fmla="*/ 1668893 w 1811768"/>
              <a:gd name="connsiteY47" fmla="*/ 85725 h 3543300"/>
              <a:gd name="connsiteX48" fmla="*/ 1754618 w 1811768"/>
              <a:gd name="connsiteY48" fmla="*/ 57150 h 3543300"/>
              <a:gd name="connsiteX49" fmla="*/ 1811768 w 1811768"/>
              <a:gd name="connsiteY49" fmla="*/ 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11768" h="3543300">
                <a:moveTo>
                  <a:pt x="97268" y="3543300"/>
                </a:moveTo>
                <a:cubicBezTo>
                  <a:pt x="29500" y="3464237"/>
                  <a:pt x="-38510" y="3434189"/>
                  <a:pt x="25831" y="3314700"/>
                </a:cubicBezTo>
                <a:cubicBezTo>
                  <a:pt x="42383" y="3283961"/>
                  <a:pt x="114805" y="3253165"/>
                  <a:pt x="154418" y="3243262"/>
                </a:cubicBezTo>
                <a:cubicBezTo>
                  <a:pt x="177977" y="3237372"/>
                  <a:pt x="202427" y="3235365"/>
                  <a:pt x="225856" y="3228975"/>
                </a:cubicBezTo>
                <a:cubicBezTo>
                  <a:pt x="254915" y="3221050"/>
                  <a:pt x="283006" y="3209925"/>
                  <a:pt x="311581" y="3200400"/>
                </a:cubicBezTo>
                <a:lnTo>
                  <a:pt x="354443" y="3186112"/>
                </a:lnTo>
                <a:cubicBezTo>
                  <a:pt x="450817" y="3089738"/>
                  <a:pt x="427388" y="3138724"/>
                  <a:pt x="454456" y="3057525"/>
                </a:cubicBezTo>
                <a:cubicBezTo>
                  <a:pt x="452671" y="3030757"/>
                  <a:pt x="459967" y="2868524"/>
                  <a:pt x="425881" y="2800350"/>
                </a:cubicBezTo>
                <a:cubicBezTo>
                  <a:pt x="418202" y="2784991"/>
                  <a:pt x="404280" y="2773179"/>
                  <a:pt x="397306" y="2757487"/>
                </a:cubicBezTo>
                <a:cubicBezTo>
                  <a:pt x="385073" y="2729962"/>
                  <a:pt x="378256" y="2700337"/>
                  <a:pt x="368731" y="2671762"/>
                </a:cubicBezTo>
                <a:lnTo>
                  <a:pt x="354443" y="2628900"/>
                </a:lnTo>
                <a:cubicBezTo>
                  <a:pt x="359206" y="2605087"/>
                  <a:pt x="355693" y="2577950"/>
                  <a:pt x="368731" y="2557462"/>
                </a:cubicBezTo>
                <a:cubicBezTo>
                  <a:pt x="435076" y="2453205"/>
                  <a:pt x="427309" y="2487453"/>
                  <a:pt x="497318" y="2457450"/>
                </a:cubicBezTo>
                <a:cubicBezTo>
                  <a:pt x="516894" y="2449060"/>
                  <a:pt x="534693" y="2436785"/>
                  <a:pt x="554468" y="2428875"/>
                </a:cubicBezTo>
                <a:cubicBezTo>
                  <a:pt x="582434" y="2417688"/>
                  <a:pt x="611618" y="2409825"/>
                  <a:pt x="640193" y="2400300"/>
                </a:cubicBezTo>
                <a:cubicBezTo>
                  <a:pt x="701688" y="2379801"/>
                  <a:pt x="668440" y="2389666"/>
                  <a:pt x="740206" y="2371725"/>
                </a:cubicBezTo>
                <a:cubicBezTo>
                  <a:pt x="754493" y="2352675"/>
                  <a:pt x="767571" y="2332655"/>
                  <a:pt x="783068" y="2314575"/>
                </a:cubicBezTo>
                <a:cubicBezTo>
                  <a:pt x="796218" y="2299234"/>
                  <a:pt x="823261" y="2291741"/>
                  <a:pt x="825931" y="2271712"/>
                </a:cubicBezTo>
                <a:cubicBezTo>
                  <a:pt x="840321" y="2163784"/>
                  <a:pt x="813402" y="2105538"/>
                  <a:pt x="783068" y="2014537"/>
                </a:cubicBezTo>
                <a:lnTo>
                  <a:pt x="768781" y="1971675"/>
                </a:lnTo>
                <a:cubicBezTo>
                  <a:pt x="764018" y="1957387"/>
                  <a:pt x="758146" y="1943423"/>
                  <a:pt x="754493" y="1928812"/>
                </a:cubicBezTo>
                <a:lnTo>
                  <a:pt x="740206" y="1871662"/>
                </a:lnTo>
                <a:cubicBezTo>
                  <a:pt x="744968" y="1838325"/>
                  <a:pt x="740816" y="1802423"/>
                  <a:pt x="754493" y="1771650"/>
                </a:cubicBezTo>
                <a:cubicBezTo>
                  <a:pt x="761467" y="1755958"/>
                  <a:pt x="782281" y="1751298"/>
                  <a:pt x="797356" y="1743075"/>
                </a:cubicBezTo>
                <a:cubicBezTo>
                  <a:pt x="834752" y="1722677"/>
                  <a:pt x="876213" y="1709554"/>
                  <a:pt x="911656" y="1685925"/>
                </a:cubicBezTo>
                <a:cubicBezTo>
                  <a:pt x="925943" y="1676400"/>
                  <a:pt x="939160" y="1665029"/>
                  <a:pt x="954518" y="1657350"/>
                </a:cubicBezTo>
                <a:cubicBezTo>
                  <a:pt x="967989" y="1650615"/>
                  <a:pt x="983538" y="1648995"/>
                  <a:pt x="997381" y="1643062"/>
                </a:cubicBezTo>
                <a:cubicBezTo>
                  <a:pt x="1016957" y="1634672"/>
                  <a:pt x="1035481" y="1624012"/>
                  <a:pt x="1054531" y="1614487"/>
                </a:cubicBezTo>
                <a:cubicBezTo>
                  <a:pt x="1068818" y="1595437"/>
                  <a:pt x="1081896" y="1575417"/>
                  <a:pt x="1097393" y="1557337"/>
                </a:cubicBezTo>
                <a:cubicBezTo>
                  <a:pt x="1179902" y="1461077"/>
                  <a:pt x="1105674" y="1566348"/>
                  <a:pt x="1168831" y="1471612"/>
                </a:cubicBezTo>
                <a:cubicBezTo>
                  <a:pt x="1173593" y="1457325"/>
                  <a:pt x="1183118" y="1443810"/>
                  <a:pt x="1183118" y="1428750"/>
                </a:cubicBezTo>
                <a:cubicBezTo>
                  <a:pt x="1183118" y="1366654"/>
                  <a:pt x="1178515" y="1304348"/>
                  <a:pt x="1168831" y="1243012"/>
                </a:cubicBezTo>
                <a:cubicBezTo>
                  <a:pt x="1164133" y="1213260"/>
                  <a:pt x="1147562" y="1186508"/>
                  <a:pt x="1140256" y="1157287"/>
                </a:cubicBezTo>
                <a:lnTo>
                  <a:pt x="1125968" y="1100137"/>
                </a:lnTo>
                <a:cubicBezTo>
                  <a:pt x="1135493" y="1047750"/>
                  <a:pt x="1136634" y="993119"/>
                  <a:pt x="1154543" y="942975"/>
                </a:cubicBezTo>
                <a:cubicBezTo>
                  <a:pt x="1161339" y="923946"/>
                  <a:pt x="1182065" y="913262"/>
                  <a:pt x="1197406" y="900112"/>
                </a:cubicBezTo>
                <a:cubicBezTo>
                  <a:pt x="1215486" y="884615"/>
                  <a:pt x="1233881" y="869064"/>
                  <a:pt x="1254556" y="857250"/>
                </a:cubicBezTo>
                <a:cubicBezTo>
                  <a:pt x="1267632" y="849778"/>
                  <a:pt x="1282937" y="847099"/>
                  <a:pt x="1297418" y="842962"/>
                </a:cubicBezTo>
                <a:cubicBezTo>
                  <a:pt x="1333678" y="832602"/>
                  <a:pt x="1363168" y="829071"/>
                  <a:pt x="1397431" y="814387"/>
                </a:cubicBezTo>
                <a:cubicBezTo>
                  <a:pt x="1521008" y="761425"/>
                  <a:pt x="1396930" y="805029"/>
                  <a:pt x="1497443" y="771525"/>
                </a:cubicBezTo>
                <a:cubicBezTo>
                  <a:pt x="1511731" y="752475"/>
                  <a:pt x="1531147" y="736356"/>
                  <a:pt x="1540306" y="714375"/>
                </a:cubicBezTo>
                <a:cubicBezTo>
                  <a:pt x="1555411" y="678123"/>
                  <a:pt x="1568881" y="600075"/>
                  <a:pt x="1568881" y="600075"/>
                </a:cubicBezTo>
                <a:cubicBezTo>
                  <a:pt x="1566821" y="589774"/>
                  <a:pt x="1552857" y="504602"/>
                  <a:pt x="1540306" y="485775"/>
                </a:cubicBezTo>
                <a:cubicBezTo>
                  <a:pt x="1529098" y="468963"/>
                  <a:pt x="1510378" y="458434"/>
                  <a:pt x="1497443" y="442912"/>
                </a:cubicBezTo>
                <a:cubicBezTo>
                  <a:pt x="1486450" y="429721"/>
                  <a:pt x="1478393" y="414337"/>
                  <a:pt x="1468868" y="400050"/>
                </a:cubicBezTo>
                <a:cubicBezTo>
                  <a:pt x="1489156" y="136321"/>
                  <a:pt x="1430195" y="265589"/>
                  <a:pt x="1526018" y="185737"/>
                </a:cubicBezTo>
                <a:cubicBezTo>
                  <a:pt x="1541540" y="172802"/>
                  <a:pt x="1553359" y="155810"/>
                  <a:pt x="1568881" y="142875"/>
                </a:cubicBezTo>
                <a:cubicBezTo>
                  <a:pt x="1592674" y="123047"/>
                  <a:pt x="1642017" y="96475"/>
                  <a:pt x="1668893" y="85725"/>
                </a:cubicBezTo>
                <a:cubicBezTo>
                  <a:pt x="1696859" y="74538"/>
                  <a:pt x="1754618" y="57150"/>
                  <a:pt x="1754618" y="57150"/>
                </a:cubicBezTo>
                <a:cubicBezTo>
                  <a:pt x="1806342" y="22668"/>
                  <a:pt x="1789802" y="43934"/>
                  <a:pt x="181176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7" name="Imagem 56">
            <a:extLst>
              <a:ext uri="{FF2B5EF4-FFF2-40B4-BE49-F238E27FC236}">
                <a16:creationId xmlns:a16="http://schemas.microsoft.com/office/drawing/2014/main" id="{5ED03E12-373F-A04C-8214-70188920C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9" y="3005781"/>
            <a:ext cx="609600" cy="482600"/>
          </a:xfrm>
          <a:prstGeom prst="rect">
            <a:avLst/>
          </a:prstGeom>
        </p:spPr>
      </p:pic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A6DAD825-6AFE-DE4F-9983-FF5F2551A7B3}"/>
              </a:ext>
            </a:extLst>
          </p:cNvPr>
          <p:cNvCxnSpPr>
            <a:cxnSpLocks/>
          </p:cNvCxnSpPr>
          <p:nvPr/>
        </p:nvCxnSpPr>
        <p:spPr>
          <a:xfrm>
            <a:off x="386050" y="3488381"/>
            <a:ext cx="576699" cy="20639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ADE0E930-F996-794E-8B18-16B16AACE581}"/>
              </a:ext>
            </a:extLst>
          </p:cNvPr>
          <p:cNvCxnSpPr>
            <a:cxnSpLocks/>
          </p:cNvCxnSpPr>
          <p:nvPr/>
        </p:nvCxnSpPr>
        <p:spPr>
          <a:xfrm flipV="1">
            <a:off x="618668" y="1989844"/>
            <a:ext cx="2024519" cy="106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D2B4151F-F806-3542-B010-3B8AD22DD4FE}"/>
                  </a:ext>
                </a:extLst>
              </p:cNvPr>
              <p:cNvSpPr txBox="1"/>
              <p:nvPr/>
            </p:nvSpPr>
            <p:spPr>
              <a:xfrm>
                <a:off x="6540932" y="5320305"/>
                <a:ext cx="5543550" cy="1448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Seleção do nó a ser inserido: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Nó 3: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pt-BR" sz="1600" dirty="0"/>
                                <m:t>Entre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1 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5: 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</m:t>
                              </m:r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pt-BR" sz="1600" dirty="0"/>
                                <m:t>Entre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5 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4: 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53</m:t>
                                  </m:r>
                                </m:sub>
                              </m:s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−3=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</m:t>
                              </m:r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pt-BR" sz="1600" dirty="0"/>
                                      <m:t>Entre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BR" sz="1600" dirty="0"/>
                                      <m:t> 4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BR" sz="1600" dirty="0"/>
                                      <m:t>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BR" sz="1600" dirty="0"/>
                                      <m:t> 2: </m:t>
                                    </m:r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43</m:t>
                                        </m:r>
                                      </m:sub>
                                    </m:sSub>
                                    <m:r>
                                      <a:rPr lang="pt-BR" sz="16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42</m:t>
                                        </m:r>
                                      </m:sub>
                                    </m:s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=7+4−3=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BR" sz="1600" dirty="0"/>
                                      <m:t> </m:t>
                                    </m:r>
                                    <m:r>
                                      <a:rPr lang="pt-BR" sz="1600" i="1" dirty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pt-BR" sz="1600" dirty="0"/>
                                      <m:t>Entre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BR" sz="1600" dirty="0"/>
                                      <m:t> 2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BR" sz="1600" dirty="0"/>
                                      <m:t>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BR" sz="1600" dirty="0"/>
                                      <m:t> 1: </m:t>
                                    </m:r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  <m:r>
                                      <a:rPr lang="pt-BR" sz="16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=4+5−2=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BR" sz="1600" dirty="0"/>
                                      <m:t> 7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xmlns="" id="{D2B4151F-F806-3542-B010-3B8AD22DD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932" y="5320305"/>
                <a:ext cx="5543550" cy="1448410"/>
              </a:xfrm>
              <a:prstGeom prst="rect">
                <a:avLst/>
              </a:prstGeom>
              <a:blipFill>
                <a:blip r:embed="rId6"/>
                <a:stretch>
                  <a:fillRect l="-686" t="-1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B49965F3-F1C7-F345-9278-7237A1A82CE5}"/>
              </a:ext>
            </a:extLst>
          </p:cNvPr>
          <p:cNvSpPr/>
          <p:nvPr/>
        </p:nvSpPr>
        <p:spPr>
          <a:xfrm>
            <a:off x="11391176" y="5624349"/>
            <a:ext cx="285750" cy="338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6ADE5409-20AF-E74F-8681-8FE24CF9C83D}"/>
              </a:ext>
            </a:extLst>
          </p:cNvPr>
          <p:cNvCxnSpPr/>
          <p:nvPr/>
        </p:nvCxnSpPr>
        <p:spPr>
          <a:xfrm>
            <a:off x="7667622" y="5877175"/>
            <a:ext cx="9490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95586454-691C-4541-A733-A9802C7B1404}"/>
              </a:ext>
            </a:extLst>
          </p:cNvPr>
          <p:cNvSpPr/>
          <p:nvPr/>
        </p:nvSpPr>
        <p:spPr>
          <a:xfrm>
            <a:off x="6867519" y="6012157"/>
            <a:ext cx="560260" cy="338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2B590367-1811-B840-9D77-55D14D55E7ED}"/>
              </a:ext>
            </a:extLst>
          </p:cNvPr>
          <p:cNvSpPr txBox="1"/>
          <p:nvPr/>
        </p:nvSpPr>
        <p:spPr>
          <a:xfrm>
            <a:off x="4663001" y="6431973"/>
            <a:ext cx="2366450" cy="34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Rota: 1 – 3 – 5 – 4 – 2 – 1 </a:t>
            </a:r>
          </a:p>
        </p:txBody>
      </p:sp>
      <p:sp>
        <p:nvSpPr>
          <p:cNvPr id="27" name="Forma Livre 26">
            <a:extLst>
              <a:ext uri="{FF2B5EF4-FFF2-40B4-BE49-F238E27FC236}">
                <a16:creationId xmlns:a16="http://schemas.microsoft.com/office/drawing/2014/main" id="{7564A3A2-CB58-4A43-9639-6D0BC63BDA38}"/>
              </a:ext>
            </a:extLst>
          </p:cNvPr>
          <p:cNvSpPr/>
          <p:nvPr/>
        </p:nvSpPr>
        <p:spPr>
          <a:xfrm>
            <a:off x="628650" y="1957388"/>
            <a:ext cx="1971675" cy="1128712"/>
          </a:xfrm>
          <a:custGeom>
            <a:avLst/>
            <a:gdLst>
              <a:gd name="connsiteX0" fmla="*/ 0 w 1971675"/>
              <a:gd name="connsiteY0" fmla="*/ 1128712 h 1128712"/>
              <a:gd name="connsiteX1" fmla="*/ 14288 w 1971675"/>
              <a:gd name="connsiteY1" fmla="*/ 1000125 h 1128712"/>
              <a:gd name="connsiteX2" fmla="*/ 128588 w 1971675"/>
              <a:gd name="connsiteY2" fmla="*/ 957262 h 1128712"/>
              <a:gd name="connsiteX3" fmla="*/ 200025 w 1971675"/>
              <a:gd name="connsiteY3" fmla="*/ 985837 h 1128712"/>
              <a:gd name="connsiteX4" fmla="*/ 314325 w 1971675"/>
              <a:gd name="connsiteY4" fmla="*/ 1014412 h 1128712"/>
              <a:gd name="connsiteX5" fmla="*/ 400050 w 1971675"/>
              <a:gd name="connsiteY5" fmla="*/ 1000125 h 1128712"/>
              <a:gd name="connsiteX6" fmla="*/ 457200 w 1971675"/>
              <a:gd name="connsiteY6" fmla="*/ 871537 h 1128712"/>
              <a:gd name="connsiteX7" fmla="*/ 557213 w 1971675"/>
              <a:gd name="connsiteY7" fmla="*/ 714375 h 1128712"/>
              <a:gd name="connsiteX8" fmla="*/ 600075 w 1971675"/>
              <a:gd name="connsiteY8" fmla="*/ 700087 h 1128712"/>
              <a:gd name="connsiteX9" fmla="*/ 700088 w 1971675"/>
              <a:gd name="connsiteY9" fmla="*/ 714375 h 1128712"/>
              <a:gd name="connsiteX10" fmla="*/ 757238 w 1971675"/>
              <a:gd name="connsiteY10" fmla="*/ 742950 h 1128712"/>
              <a:gd name="connsiteX11" fmla="*/ 814388 w 1971675"/>
              <a:gd name="connsiteY11" fmla="*/ 757237 h 1128712"/>
              <a:gd name="connsiteX12" fmla="*/ 1042988 w 1971675"/>
              <a:gd name="connsiteY12" fmla="*/ 700087 h 1128712"/>
              <a:gd name="connsiteX13" fmla="*/ 1071563 w 1971675"/>
              <a:gd name="connsiteY13" fmla="*/ 614362 h 1128712"/>
              <a:gd name="connsiteX14" fmla="*/ 1085850 w 1971675"/>
              <a:gd name="connsiteY14" fmla="*/ 457200 h 1128712"/>
              <a:gd name="connsiteX15" fmla="*/ 1114425 w 1971675"/>
              <a:gd name="connsiteY15" fmla="*/ 414337 h 1128712"/>
              <a:gd name="connsiteX16" fmla="*/ 1214438 w 1971675"/>
              <a:gd name="connsiteY16" fmla="*/ 400050 h 1128712"/>
              <a:gd name="connsiteX17" fmla="*/ 1328738 w 1971675"/>
              <a:gd name="connsiteY17" fmla="*/ 428625 h 1128712"/>
              <a:gd name="connsiteX18" fmla="*/ 1371600 w 1971675"/>
              <a:gd name="connsiteY18" fmla="*/ 442912 h 1128712"/>
              <a:gd name="connsiteX19" fmla="*/ 1443038 w 1971675"/>
              <a:gd name="connsiteY19" fmla="*/ 457200 h 1128712"/>
              <a:gd name="connsiteX20" fmla="*/ 1485900 w 1971675"/>
              <a:gd name="connsiteY20" fmla="*/ 442912 h 1128712"/>
              <a:gd name="connsiteX21" fmla="*/ 1500188 w 1971675"/>
              <a:gd name="connsiteY21" fmla="*/ 400050 h 1128712"/>
              <a:gd name="connsiteX22" fmla="*/ 1543050 w 1971675"/>
              <a:gd name="connsiteY22" fmla="*/ 242887 h 1128712"/>
              <a:gd name="connsiteX23" fmla="*/ 1585913 w 1971675"/>
              <a:gd name="connsiteY23" fmla="*/ 200025 h 1128712"/>
              <a:gd name="connsiteX24" fmla="*/ 1643063 w 1971675"/>
              <a:gd name="connsiteY24" fmla="*/ 185737 h 1128712"/>
              <a:gd name="connsiteX25" fmla="*/ 1685925 w 1971675"/>
              <a:gd name="connsiteY25" fmla="*/ 171450 h 1128712"/>
              <a:gd name="connsiteX26" fmla="*/ 1743075 w 1971675"/>
              <a:gd name="connsiteY26" fmla="*/ 185737 h 1128712"/>
              <a:gd name="connsiteX27" fmla="*/ 1785938 w 1971675"/>
              <a:gd name="connsiteY27" fmla="*/ 200025 h 1128712"/>
              <a:gd name="connsiteX28" fmla="*/ 1914525 w 1971675"/>
              <a:gd name="connsiteY28" fmla="*/ 185737 h 1128712"/>
              <a:gd name="connsiteX29" fmla="*/ 1971675 w 1971675"/>
              <a:gd name="connsiteY29" fmla="*/ 57150 h 1128712"/>
              <a:gd name="connsiteX30" fmla="*/ 1971675 w 1971675"/>
              <a:gd name="connsiteY30" fmla="*/ 0 h 112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971675" h="1128712">
                <a:moveTo>
                  <a:pt x="0" y="1128712"/>
                </a:moveTo>
                <a:cubicBezTo>
                  <a:pt x="4763" y="1085850"/>
                  <a:pt x="-3558" y="1039386"/>
                  <a:pt x="14288" y="1000125"/>
                </a:cubicBezTo>
                <a:cubicBezTo>
                  <a:pt x="23866" y="979053"/>
                  <a:pt x="110827" y="961702"/>
                  <a:pt x="128588" y="957262"/>
                </a:cubicBezTo>
                <a:cubicBezTo>
                  <a:pt x="152400" y="966787"/>
                  <a:pt x="175512" y="978295"/>
                  <a:pt x="200025" y="985837"/>
                </a:cubicBezTo>
                <a:cubicBezTo>
                  <a:pt x="237561" y="997387"/>
                  <a:pt x="314325" y="1014412"/>
                  <a:pt x="314325" y="1014412"/>
                </a:cubicBezTo>
                <a:cubicBezTo>
                  <a:pt x="342900" y="1009650"/>
                  <a:pt x="374726" y="1014194"/>
                  <a:pt x="400050" y="1000125"/>
                </a:cubicBezTo>
                <a:cubicBezTo>
                  <a:pt x="457457" y="968232"/>
                  <a:pt x="438270" y="920756"/>
                  <a:pt x="457200" y="871537"/>
                </a:cubicBezTo>
                <a:cubicBezTo>
                  <a:pt x="476319" y="821827"/>
                  <a:pt x="506555" y="748147"/>
                  <a:pt x="557213" y="714375"/>
                </a:cubicBezTo>
                <a:cubicBezTo>
                  <a:pt x="569744" y="706021"/>
                  <a:pt x="585788" y="704850"/>
                  <a:pt x="600075" y="700087"/>
                </a:cubicBezTo>
                <a:cubicBezTo>
                  <a:pt x="633413" y="704850"/>
                  <a:pt x="667598" y="705514"/>
                  <a:pt x="700088" y="714375"/>
                </a:cubicBezTo>
                <a:cubicBezTo>
                  <a:pt x="720636" y="719979"/>
                  <a:pt x="737296" y="735472"/>
                  <a:pt x="757238" y="742950"/>
                </a:cubicBezTo>
                <a:cubicBezTo>
                  <a:pt x="775624" y="749845"/>
                  <a:pt x="795338" y="752475"/>
                  <a:pt x="814388" y="757237"/>
                </a:cubicBezTo>
                <a:cubicBezTo>
                  <a:pt x="943558" y="748011"/>
                  <a:pt x="999936" y="796954"/>
                  <a:pt x="1042988" y="700087"/>
                </a:cubicBezTo>
                <a:cubicBezTo>
                  <a:pt x="1055221" y="672562"/>
                  <a:pt x="1062038" y="642937"/>
                  <a:pt x="1071563" y="614362"/>
                </a:cubicBezTo>
                <a:cubicBezTo>
                  <a:pt x="1076325" y="561975"/>
                  <a:pt x="1074828" y="508636"/>
                  <a:pt x="1085850" y="457200"/>
                </a:cubicBezTo>
                <a:cubicBezTo>
                  <a:pt x="1089448" y="440410"/>
                  <a:pt x="1098733" y="421311"/>
                  <a:pt x="1114425" y="414337"/>
                </a:cubicBezTo>
                <a:cubicBezTo>
                  <a:pt x="1145199" y="400660"/>
                  <a:pt x="1181100" y="404812"/>
                  <a:pt x="1214438" y="400050"/>
                </a:cubicBezTo>
                <a:cubicBezTo>
                  <a:pt x="1252538" y="409575"/>
                  <a:pt x="1291481" y="416206"/>
                  <a:pt x="1328738" y="428625"/>
                </a:cubicBezTo>
                <a:cubicBezTo>
                  <a:pt x="1343025" y="433387"/>
                  <a:pt x="1356990" y="439259"/>
                  <a:pt x="1371600" y="442912"/>
                </a:cubicBezTo>
                <a:cubicBezTo>
                  <a:pt x="1395159" y="448802"/>
                  <a:pt x="1419225" y="452437"/>
                  <a:pt x="1443038" y="457200"/>
                </a:cubicBezTo>
                <a:cubicBezTo>
                  <a:pt x="1457325" y="452437"/>
                  <a:pt x="1475251" y="453561"/>
                  <a:pt x="1485900" y="442912"/>
                </a:cubicBezTo>
                <a:cubicBezTo>
                  <a:pt x="1496549" y="432263"/>
                  <a:pt x="1497234" y="414818"/>
                  <a:pt x="1500188" y="400050"/>
                </a:cubicBezTo>
                <a:cubicBezTo>
                  <a:pt x="1515600" y="322992"/>
                  <a:pt x="1500608" y="302305"/>
                  <a:pt x="1543050" y="242887"/>
                </a:cubicBezTo>
                <a:cubicBezTo>
                  <a:pt x="1554794" y="226445"/>
                  <a:pt x="1568370" y="210050"/>
                  <a:pt x="1585913" y="200025"/>
                </a:cubicBezTo>
                <a:cubicBezTo>
                  <a:pt x="1602962" y="190283"/>
                  <a:pt x="1624182" y="191132"/>
                  <a:pt x="1643063" y="185737"/>
                </a:cubicBezTo>
                <a:cubicBezTo>
                  <a:pt x="1657544" y="181600"/>
                  <a:pt x="1671638" y="176212"/>
                  <a:pt x="1685925" y="171450"/>
                </a:cubicBezTo>
                <a:cubicBezTo>
                  <a:pt x="1704975" y="176212"/>
                  <a:pt x="1724194" y="180343"/>
                  <a:pt x="1743075" y="185737"/>
                </a:cubicBezTo>
                <a:cubicBezTo>
                  <a:pt x="1757556" y="189874"/>
                  <a:pt x="1770877" y="200025"/>
                  <a:pt x="1785938" y="200025"/>
                </a:cubicBezTo>
                <a:cubicBezTo>
                  <a:pt x="1829064" y="200025"/>
                  <a:pt x="1871663" y="190500"/>
                  <a:pt x="1914525" y="185737"/>
                </a:cubicBezTo>
                <a:cubicBezTo>
                  <a:pt x="1940422" y="146891"/>
                  <a:pt x="1971675" y="108158"/>
                  <a:pt x="1971675" y="57150"/>
                </a:cubicBezTo>
                <a:lnTo>
                  <a:pt x="197167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5C67067D-08DE-934E-88EE-37E9B08DC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549" y="5552326"/>
            <a:ext cx="609600" cy="482600"/>
          </a:xfrm>
          <a:prstGeom prst="rect">
            <a:avLst/>
          </a:prstGeom>
        </p:spPr>
      </p:pic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365FEFE4-0C67-484F-8E51-8300DE32F79F}"/>
              </a:ext>
            </a:extLst>
          </p:cNvPr>
          <p:cNvCxnSpPr>
            <a:cxnSpLocks/>
          </p:cNvCxnSpPr>
          <p:nvPr/>
        </p:nvCxnSpPr>
        <p:spPr>
          <a:xfrm>
            <a:off x="3029538" y="2071688"/>
            <a:ext cx="1871075" cy="34806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886F4E16-DE75-B945-BE70-7F053AE59E4E}"/>
              </a:ext>
            </a:extLst>
          </p:cNvPr>
          <p:cNvCxnSpPr/>
          <p:nvPr/>
        </p:nvCxnSpPr>
        <p:spPr>
          <a:xfrm>
            <a:off x="602166" y="3425888"/>
            <a:ext cx="4206598" cy="2199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44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  <p:bldP spid="2" grpId="0" animBg="1"/>
      <p:bldP spid="42" grpId="0" animBg="1"/>
      <p:bldP spid="44" grpId="0"/>
      <p:bldP spid="49" grpId="0" animBg="1"/>
      <p:bldP spid="50" grpId="0" animBg="1"/>
      <p:bldP spid="53" grpId="0" animBg="1"/>
      <p:bldP spid="55" grpId="0"/>
      <p:bldP spid="22" grpId="0" animBg="1"/>
      <p:bldP spid="60" grpId="0" animBg="1"/>
      <p:bldP spid="63" grpId="0" animBg="1"/>
      <p:bldP spid="65" grpId="0" animBg="1"/>
      <p:bldP spid="66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5A6BA-BC44-9E4D-A4AD-D0B9C322A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65125"/>
            <a:ext cx="11701462" cy="1325563"/>
          </a:xfrm>
        </p:spPr>
        <p:txBody>
          <a:bodyPr/>
          <a:lstStyle/>
          <a:p>
            <a:pPr algn="ctr"/>
            <a:r>
              <a:rPr lang="pt-BR" sz="4000" b="1" dirty="0"/>
              <a:t>GRAFOS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8BD6B5-8FFD-EF42-9920-F722B6B0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81" y="1254125"/>
            <a:ext cx="4550569" cy="1903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Grafo completo</a:t>
            </a:r>
          </a:p>
          <a:p>
            <a:pPr marL="0" indent="0">
              <a:buNone/>
            </a:pPr>
            <a:r>
              <a:rPr lang="pt-BR" dirty="0"/>
              <a:t>Todos os nós se conectam aos outros </a:t>
            </a:r>
            <a:r>
              <a:rPr lang="pt-BR" u="sng" dirty="0"/>
              <a:t>diretamente</a:t>
            </a:r>
            <a:r>
              <a:rPr lang="pt-BR" dirty="0"/>
              <a:t> por uma aresta</a:t>
            </a:r>
          </a:p>
        </p:txBody>
      </p:sp>
      <p:pic>
        <p:nvPicPr>
          <p:cNvPr id="5" name="Imagem 4" descr="Tela de computador com fundo preto&#10;&#10;Descrição gerada automaticamente com confiança média">
            <a:extLst>
              <a:ext uri="{FF2B5EF4-FFF2-40B4-BE49-F238E27FC236}">
                <a16:creationId xmlns:a16="http://schemas.microsoft.com/office/drawing/2014/main" id="{D1850A4E-96F7-E74A-903D-79244F808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1" y="3533775"/>
            <a:ext cx="3395689" cy="2959100"/>
          </a:xfrm>
          <a:prstGeom prst="rect">
            <a:avLst/>
          </a:prstGeom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3478F771-ABEF-AC4A-A8C1-B0E20550E788}"/>
              </a:ext>
            </a:extLst>
          </p:cNvPr>
          <p:cNvSpPr txBox="1">
            <a:spLocks/>
          </p:cNvSpPr>
          <p:nvPr/>
        </p:nvSpPr>
        <p:spPr>
          <a:xfrm>
            <a:off x="6817518" y="1254124"/>
            <a:ext cx="4550569" cy="190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/>
              <a:t>Grafo conexo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Existe um caminho ligando quaisquer dois nós</a:t>
            </a:r>
          </a:p>
        </p:txBody>
      </p:sp>
      <p:pic>
        <p:nvPicPr>
          <p:cNvPr id="1026" name="Picture 2" descr="Grafo Conexo, Fuertemente y Débilmente | Grafos">
            <a:extLst>
              <a:ext uri="{FF2B5EF4-FFF2-40B4-BE49-F238E27FC236}">
                <a16:creationId xmlns:a16="http://schemas.microsoft.com/office/drawing/2014/main" id="{0C936361-F6E5-DB4A-A573-66579FB46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18" y="3787828"/>
            <a:ext cx="43434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5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7">
            <a:extLst>
              <a:ext uri="{FF2B5EF4-FFF2-40B4-BE49-F238E27FC236}">
                <a16:creationId xmlns:a16="http://schemas.microsoft.com/office/drawing/2014/main" id="{E424B794-16F6-E343-87DC-B1E9ED5C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25" y="1304659"/>
            <a:ext cx="6489700" cy="51181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30671FF-0A2D-DD47-911D-1F7142F4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44325" cy="11882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PROBLEMA DO CAIXEIRO VIAJANTE – heurísticas construtivas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9E3797F-9636-6A4C-90F0-B11D6B35F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528" y="1605002"/>
            <a:ext cx="609600" cy="4826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A63ABF4-1809-424A-A8C2-8ADB06DD9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652" y="3014702"/>
            <a:ext cx="609600" cy="482600"/>
          </a:xfrm>
          <a:prstGeom prst="rect">
            <a:avLst/>
          </a:prstGeom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AE94B9C-3CA5-1246-BCA3-D62021B4905F}"/>
              </a:ext>
            </a:extLst>
          </p:cNvPr>
          <p:cNvCxnSpPr>
            <a:cxnSpLocks/>
          </p:cNvCxnSpPr>
          <p:nvPr/>
        </p:nvCxnSpPr>
        <p:spPr>
          <a:xfrm>
            <a:off x="3058114" y="2004132"/>
            <a:ext cx="2230564" cy="106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6BDE8CE-CA20-9246-A2DC-0B0522D89882}"/>
              </a:ext>
            </a:extLst>
          </p:cNvPr>
          <p:cNvSpPr txBox="1"/>
          <p:nvPr/>
        </p:nvSpPr>
        <p:spPr>
          <a:xfrm>
            <a:off x="473334" y="1143706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4. INSERÇÃO DO MAIS ECONÔMICO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5EF787-BA29-044B-9BC3-317B52431392}"/>
              </a:ext>
            </a:extLst>
          </p:cNvPr>
          <p:cNvSpPr txBox="1"/>
          <p:nvPr/>
        </p:nvSpPr>
        <p:spPr>
          <a:xfrm>
            <a:off x="6429375" y="777637"/>
            <a:ext cx="5289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Menor distância: 2, </a:t>
            </a:r>
            <a:r>
              <a:rPr lang="pt-BR" sz="1600" dirty="0" err="1"/>
              <a:t>subrota</a:t>
            </a:r>
            <a:r>
              <a:rPr lang="pt-BR" sz="1600" dirty="0"/>
              <a:t>: 1 – 2 –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FFD81E1A-A5BD-234B-A385-39FB989C06C1}"/>
                  </a:ext>
                </a:extLst>
              </p:cNvPr>
              <p:cNvSpPr txBox="1"/>
              <p:nvPr/>
            </p:nvSpPr>
            <p:spPr>
              <a:xfrm>
                <a:off x="6429375" y="978372"/>
                <a:ext cx="5543550" cy="1986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Seleção do nó a ser inserido: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Nó 3: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pt-BR" sz="1600" dirty="0"/>
                                <m:t>Entre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1 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2: 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=5+4−2=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7 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pt-BR" sz="1600" dirty="0"/>
                                <m:t>Entre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2 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1: 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=4+5−2=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7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Nó 4: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pt-BR" sz="1600" dirty="0"/>
                              <m:t>Entre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1 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e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2: 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  <m:r>
                              <a:rPr lang="pt-BR" sz="16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=3+3−2= 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4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pt-BR" sz="1600" dirty="0"/>
                              <m:t>Entre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2 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e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1: 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sub>
                            </m:sSub>
                            <m:r>
                              <a:rPr lang="pt-BR" sz="16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41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=3+3−2=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4 </m:t>
                            </m:r>
                          </m:e>
                        </m:eqArr>
                      </m:e>
                    </m:d>
                  </m:oMath>
                </a14:m>
                <a:endParaRPr lang="pt-B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Nó 5: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pt-BR" sz="1600" dirty="0"/>
                              <m:t>Entre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1 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e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2: 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sub>
                            </m:sSub>
                            <m:r>
                              <a:rPr lang="pt-BR" sz="16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52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=6+8−2=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12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pt-BR" sz="1600" dirty="0"/>
                              <m:t>Entre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2 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e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1: 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sub>
                            </m:sSub>
                            <m:r>
                              <a:rPr lang="pt-BR" sz="16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51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=8+6−2=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12</m:t>
                            </m:r>
                          </m:e>
                        </m:eqArr>
                      </m:e>
                    </m:d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xmlns="" id="{FFD81E1A-A5BD-234B-A385-39FB989C0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75" y="978372"/>
                <a:ext cx="5543550" cy="1986313"/>
              </a:xfrm>
              <a:prstGeom prst="rect">
                <a:avLst/>
              </a:prstGeom>
              <a:blipFill>
                <a:blip r:embed="rId4"/>
                <a:stretch>
                  <a:fillRect l="-686" t="-47468" b="-848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2D6C0755-E2E2-0B43-891A-0DB0B9143E81}"/>
              </a:ext>
            </a:extLst>
          </p:cNvPr>
          <p:cNvSpPr/>
          <p:nvPr/>
        </p:nvSpPr>
        <p:spPr>
          <a:xfrm>
            <a:off x="11259006" y="1803562"/>
            <a:ext cx="285750" cy="338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A377F3FB-EDE2-2546-9584-061F639A2FBB}"/>
              </a:ext>
            </a:extLst>
          </p:cNvPr>
          <p:cNvCxnSpPr/>
          <p:nvPr/>
        </p:nvCxnSpPr>
        <p:spPr>
          <a:xfrm>
            <a:off x="7543799" y="2037491"/>
            <a:ext cx="9490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BB02AAB0-5C00-A64E-91CB-014F6D6779C2}"/>
              </a:ext>
            </a:extLst>
          </p:cNvPr>
          <p:cNvSpPr/>
          <p:nvPr/>
        </p:nvSpPr>
        <p:spPr>
          <a:xfrm>
            <a:off x="6747386" y="1954238"/>
            <a:ext cx="560260" cy="338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EE143ED7-61C2-F54D-BEC3-7938328C6528}"/>
              </a:ext>
            </a:extLst>
          </p:cNvPr>
          <p:cNvSpPr txBox="1"/>
          <p:nvPr/>
        </p:nvSpPr>
        <p:spPr>
          <a:xfrm>
            <a:off x="6492002" y="2843246"/>
            <a:ext cx="5289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/>
              <a:t>Subrota</a:t>
            </a:r>
            <a:r>
              <a:rPr lang="pt-BR" sz="1600" dirty="0"/>
              <a:t>: 1 – 4 – 2 – 1 </a:t>
            </a:r>
          </a:p>
        </p:txBody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DF800EAE-1577-1F4E-A747-858697A98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49" y="5552326"/>
            <a:ext cx="609600" cy="482600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C84C2083-B117-BD48-8272-08DCFE34EEF5}"/>
              </a:ext>
            </a:extLst>
          </p:cNvPr>
          <p:cNvCxnSpPr>
            <a:cxnSpLocks/>
            <a:stCxn id="47" idx="3"/>
          </p:cNvCxnSpPr>
          <p:nvPr/>
        </p:nvCxnSpPr>
        <p:spPr>
          <a:xfrm flipV="1">
            <a:off x="1267549" y="3429000"/>
            <a:ext cx="4021129" cy="2364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72AB76BD-EDE1-C44B-945A-C73605A48377}"/>
                  </a:ext>
                </a:extLst>
              </p:cNvPr>
              <p:cNvSpPr txBox="1"/>
              <p:nvPr/>
            </p:nvSpPr>
            <p:spPr>
              <a:xfrm>
                <a:off x="6503438" y="3082277"/>
                <a:ext cx="5543550" cy="2162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Seleção do nó a ser inserido: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Nó 3: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pt-BR" sz="1600" dirty="0"/>
                                <m:t>Entre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1 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4: 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=5+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</m:t>
                              </m:r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pt-BR" sz="1600" dirty="0"/>
                                <m:t>Entre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4 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BR" sz="1600" b="0" i="0" dirty="0" smtClean="0"/>
                                <m:t> 2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: 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43</m:t>
                                  </m:r>
                                </m:sub>
                              </m:s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42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</m:t>
                              </m:r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pt-BR" sz="1600" dirty="0"/>
                                <m:t>Entre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2 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1: 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=4+5−2=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Nó 5: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pt-BR" sz="1600" dirty="0"/>
                                <m:t>Entre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1 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4: 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</m:t>
                              </m:r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pt-BR" sz="1600" dirty="0"/>
                                <m:t>Entre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4 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2: 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sub>
                              </m:s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42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</m:t>
                              </m:r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pt-BR" sz="1600" dirty="0"/>
                                <m:t>Entre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2 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1: 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sub>
                              </m:s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51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=8+6−2=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12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xmlns="" id="{72AB76BD-EDE1-C44B-945A-C73605A48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438" y="3082277"/>
                <a:ext cx="5543550" cy="2162002"/>
              </a:xfrm>
              <a:prstGeom prst="rect">
                <a:avLst/>
              </a:prstGeom>
              <a:blipFill>
                <a:blip r:embed="rId5"/>
                <a:stretch>
                  <a:fillRect l="-13501" t="-85965" b="-1391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6E580977-88DF-BE46-936F-C4FC8F3E55FC}"/>
              </a:ext>
            </a:extLst>
          </p:cNvPr>
          <p:cNvSpPr/>
          <p:nvPr/>
        </p:nvSpPr>
        <p:spPr>
          <a:xfrm>
            <a:off x="11401881" y="4310846"/>
            <a:ext cx="285750" cy="338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7ADC09B4-C22A-424E-8A29-0FDE3DFC7218}"/>
              </a:ext>
            </a:extLst>
          </p:cNvPr>
          <p:cNvCxnSpPr/>
          <p:nvPr/>
        </p:nvCxnSpPr>
        <p:spPr>
          <a:xfrm>
            <a:off x="7667622" y="4569754"/>
            <a:ext cx="9490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F7AA29EF-AE01-2C4D-AD13-4FBC5ABEF238}"/>
              </a:ext>
            </a:extLst>
          </p:cNvPr>
          <p:cNvSpPr/>
          <p:nvPr/>
        </p:nvSpPr>
        <p:spPr>
          <a:xfrm>
            <a:off x="6814370" y="4599409"/>
            <a:ext cx="560260" cy="338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4D622055-EE14-7D4B-803C-91A6157B3304}"/>
              </a:ext>
            </a:extLst>
          </p:cNvPr>
          <p:cNvSpPr txBox="1"/>
          <p:nvPr/>
        </p:nvSpPr>
        <p:spPr>
          <a:xfrm>
            <a:off x="6531234" y="5052279"/>
            <a:ext cx="5289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/>
              <a:t>Subrota</a:t>
            </a:r>
            <a:r>
              <a:rPr lang="pt-BR" sz="1600" dirty="0"/>
              <a:t>: 1 – 5 – 4 – 2 – 1 </a:t>
            </a:r>
          </a:p>
        </p:txBody>
      </p:sp>
      <p:pic>
        <p:nvPicPr>
          <p:cNvPr id="57" name="Imagem 56">
            <a:extLst>
              <a:ext uri="{FF2B5EF4-FFF2-40B4-BE49-F238E27FC236}">
                <a16:creationId xmlns:a16="http://schemas.microsoft.com/office/drawing/2014/main" id="{5ED03E12-373F-A04C-8214-70188920C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9" y="3005781"/>
            <a:ext cx="609600" cy="482600"/>
          </a:xfrm>
          <a:prstGeom prst="rect">
            <a:avLst/>
          </a:prstGeom>
        </p:spPr>
      </p:pic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A6DAD825-6AFE-DE4F-9983-FF5F2551A7B3}"/>
              </a:ext>
            </a:extLst>
          </p:cNvPr>
          <p:cNvCxnSpPr>
            <a:cxnSpLocks/>
          </p:cNvCxnSpPr>
          <p:nvPr/>
        </p:nvCxnSpPr>
        <p:spPr>
          <a:xfrm>
            <a:off x="386050" y="3488381"/>
            <a:ext cx="576699" cy="20639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D2B4151F-F806-3542-B010-3B8AD22DD4FE}"/>
                  </a:ext>
                </a:extLst>
              </p:cNvPr>
              <p:cNvSpPr txBox="1"/>
              <p:nvPr/>
            </p:nvSpPr>
            <p:spPr>
              <a:xfrm>
                <a:off x="6540932" y="5320305"/>
                <a:ext cx="5543550" cy="1448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Seleção do nó a ser inserido: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Nó 3: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pt-BR" sz="1600" dirty="0"/>
                                <m:t>Entre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1 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5: 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</m:t>
                              </m:r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pt-BR" sz="1600" dirty="0"/>
                                <m:t>Entre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5 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4: 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53</m:t>
                                  </m:r>
                                </m:sub>
                              </m:s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−3=</m:t>
                              </m:r>
                              <m:r>
                                <m:rPr>
                                  <m:nor/>
                                </m:rPr>
                                <a:rPr lang="pt-BR" sz="1600" dirty="0"/>
                                <m:t> </m:t>
                              </m:r>
                              <m:r>
                                <a:rPr lang="pt-BR" sz="1600" b="0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pt-BR" sz="1600" dirty="0"/>
                                      <m:t>Entre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BR" sz="1600" dirty="0"/>
                                      <m:t> 4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BR" sz="1600" dirty="0"/>
                                      <m:t>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BR" sz="1600" dirty="0"/>
                                      <m:t> 2: </m:t>
                                    </m:r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43</m:t>
                                        </m:r>
                                      </m:sub>
                                    </m:sSub>
                                    <m:r>
                                      <a:rPr lang="pt-BR" sz="16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42</m:t>
                                        </m:r>
                                      </m:sub>
                                    </m:s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=7+4−3=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BR" sz="1600" dirty="0"/>
                                      <m:t> </m:t>
                                    </m:r>
                                    <m:r>
                                      <a:rPr lang="pt-BR" sz="1600" i="1" dirty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pt-BR" sz="1600" dirty="0"/>
                                      <m:t>Entre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BR" sz="1600" dirty="0"/>
                                      <m:t> 2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BR" sz="1600" dirty="0"/>
                                      <m:t>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BR" sz="1600" dirty="0"/>
                                      <m:t> 1: </m:t>
                                    </m:r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  <m:r>
                                      <a:rPr lang="pt-BR" sz="16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=4+5−2=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BR" sz="1600" dirty="0"/>
                                      <m:t> 7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xmlns="" id="{D2B4151F-F806-3542-B010-3B8AD22DD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932" y="5320305"/>
                <a:ext cx="5543550" cy="1448410"/>
              </a:xfrm>
              <a:prstGeom prst="rect">
                <a:avLst/>
              </a:prstGeom>
              <a:blipFill>
                <a:blip r:embed="rId6"/>
                <a:stretch>
                  <a:fillRect l="-686" t="-1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B49965F3-F1C7-F345-9278-7237A1A82CE5}"/>
              </a:ext>
            </a:extLst>
          </p:cNvPr>
          <p:cNvSpPr/>
          <p:nvPr/>
        </p:nvSpPr>
        <p:spPr>
          <a:xfrm>
            <a:off x="11391176" y="5624349"/>
            <a:ext cx="285750" cy="338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6ADE5409-20AF-E74F-8681-8FE24CF9C83D}"/>
              </a:ext>
            </a:extLst>
          </p:cNvPr>
          <p:cNvCxnSpPr/>
          <p:nvPr/>
        </p:nvCxnSpPr>
        <p:spPr>
          <a:xfrm>
            <a:off x="7667622" y="5877175"/>
            <a:ext cx="9490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95586454-691C-4541-A733-A9802C7B1404}"/>
              </a:ext>
            </a:extLst>
          </p:cNvPr>
          <p:cNvSpPr/>
          <p:nvPr/>
        </p:nvSpPr>
        <p:spPr>
          <a:xfrm>
            <a:off x="6867519" y="6012157"/>
            <a:ext cx="560260" cy="3385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2B590367-1811-B840-9D77-55D14D55E7ED}"/>
              </a:ext>
            </a:extLst>
          </p:cNvPr>
          <p:cNvSpPr txBox="1"/>
          <p:nvPr/>
        </p:nvSpPr>
        <p:spPr>
          <a:xfrm>
            <a:off x="4663001" y="6431973"/>
            <a:ext cx="2366450" cy="34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Rota: 1 – 3 – 5 – 4 – 2 – 1 </a:t>
            </a: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5C67067D-08DE-934E-88EE-37E9B08DC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549" y="5552326"/>
            <a:ext cx="609600" cy="482600"/>
          </a:xfrm>
          <a:prstGeom prst="rect">
            <a:avLst/>
          </a:prstGeom>
        </p:spPr>
      </p:pic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365FEFE4-0C67-484F-8E51-8300DE32F79F}"/>
              </a:ext>
            </a:extLst>
          </p:cNvPr>
          <p:cNvCxnSpPr>
            <a:cxnSpLocks/>
          </p:cNvCxnSpPr>
          <p:nvPr/>
        </p:nvCxnSpPr>
        <p:spPr>
          <a:xfrm>
            <a:off x="3029538" y="2071688"/>
            <a:ext cx="1871075" cy="34806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886F4E16-DE75-B945-BE70-7F053AE59E4E}"/>
              </a:ext>
            </a:extLst>
          </p:cNvPr>
          <p:cNvCxnSpPr/>
          <p:nvPr/>
        </p:nvCxnSpPr>
        <p:spPr>
          <a:xfrm>
            <a:off x="602166" y="3425888"/>
            <a:ext cx="4206598" cy="2199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AB38BA8-A03A-2E4B-8EA2-E06A352B809D}"/>
              </a:ext>
            </a:extLst>
          </p:cNvPr>
          <p:cNvSpPr txBox="1"/>
          <p:nvPr/>
        </p:nvSpPr>
        <p:spPr>
          <a:xfrm>
            <a:off x="1057547" y="6410878"/>
            <a:ext cx="2800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Custo: 5 + 3 + 3 + 3 + 2 = 16</a:t>
            </a:r>
          </a:p>
        </p:txBody>
      </p:sp>
    </p:spTree>
    <p:extLst>
      <p:ext uri="{BB962C8B-B14F-4D97-AF65-F5344CB8AC3E}">
        <p14:creationId xmlns:p14="http://schemas.microsoft.com/office/powerpoint/2010/main" val="2255841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830671FF-0A2D-DD47-911D-1F7142F4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44325" cy="11882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PROBLEMA DO CAIXEIRO VIAJANTE – heurísticas construtivas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EA95C4E-DD7F-284C-A4BA-011974762769}"/>
              </a:ext>
            </a:extLst>
          </p:cNvPr>
          <p:cNvSpPr txBox="1"/>
          <p:nvPr/>
        </p:nvSpPr>
        <p:spPr>
          <a:xfrm>
            <a:off x="585787" y="1133208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5. INSERÇÃO MAIS RÁPIDA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A8AFB227-8F4B-F142-AAC7-2E8D06697DAB}"/>
                  </a:ext>
                </a:extLst>
              </p:cNvPr>
              <p:cNvSpPr txBox="1"/>
              <p:nvPr/>
            </p:nvSpPr>
            <p:spPr>
              <a:xfrm>
                <a:off x="979390" y="2148089"/>
                <a:ext cx="10233219" cy="30767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400" dirty="0"/>
                  <a:t>ALGORITMO</a:t>
                </a:r>
              </a:p>
              <a:p>
                <a:pPr algn="ctr"/>
                <a:endParaRPr lang="pt-BR" sz="2400" dirty="0"/>
              </a:p>
              <a:p>
                <a:r>
                  <a:rPr lang="pt-BR" sz="2400" b="1" dirty="0"/>
                  <a:t>P1</a:t>
                </a:r>
                <a:r>
                  <a:rPr lang="pt-BR" sz="2400" dirty="0"/>
                  <a:t>: Escolha, dentre todos os nós, os dois cuja distância é a menor geral;</a:t>
                </a:r>
              </a:p>
              <a:p>
                <a:r>
                  <a:rPr lang="pt-BR" sz="2400" b="1" dirty="0"/>
                  <a:t>P2</a:t>
                </a:r>
                <a:r>
                  <a:rPr lang="pt-BR" sz="2400" dirty="0"/>
                  <a:t>: Agrupe os dois nós escolhidos e forme a </a:t>
                </a:r>
                <a:r>
                  <a:rPr lang="pt-BR" sz="2400" dirty="0" err="1"/>
                  <a:t>subrota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 –</m:t>
                    </m:r>
                    <m:r>
                      <a:rPr lang="pt-BR" sz="24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pt-BR" sz="24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2400" dirty="0"/>
              </a:p>
              <a:p>
                <a:r>
                  <a:rPr lang="pt-BR" sz="2400" b="1" dirty="0"/>
                  <a:t>P3</a:t>
                </a:r>
                <a:r>
                  <a:rPr lang="pt-BR" sz="2400" dirty="0"/>
                  <a:t>: Dada a </a:t>
                </a:r>
                <a:r>
                  <a:rPr lang="pt-BR" sz="2400" dirty="0" err="1"/>
                  <a:t>subrota</a:t>
                </a:r>
                <a:r>
                  <a:rPr lang="pt-BR" sz="2400" dirty="0"/>
                  <a:t>, encontre o nó </a:t>
                </a:r>
                <a14:m>
                  <m:oMath xmlns:m="http://schemas.openxmlformats.org/officeDocument/2006/math">
                    <m:r>
                      <a:rPr lang="pt-BR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dirty="0"/>
                  <a:t>não pertencente a </a:t>
                </a:r>
                <a:r>
                  <a:rPr lang="pt-BR" sz="2400" dirty="0" err="1"/>
                  <a:t>subrota</a:t>
                </a:r>
                <a:r>
                  <a:rPr lang="pt-BR" sz="2400" dirty="0"/>
                  <a:t> mais próximo a um nó arbitrário </a:t>
                </a:r>
                <a:r>
                  <a:rPr lang="pt-BR" sz="2400" dirty="0" err="1"/>
                  <a:t>j</a:t>
                </a:r>
                <a:r>
                  <a:rPr lang="pt-BR" sz="2400" dirty="0"/>
                  <a:t> da </a:t>
                </a:r>
                <a:r>
                  <a:rPr lang="pt-BR" sz="2400" dirty="0" err="1"/>
                  <a:t>subrota</a:t>
                </a:r>
                <a:r>
                  <a:rPr lang="pt-BR" sz="2400" dirty="0"/>
                  <a:t>; </a:t>
                </a:r>
              </a:p>
              <a:p>
                <a:r>
                  <a:rPr lang="pt-BR" sz="2400" b="1" dirty="0"/>
                  <a:t>P4</a:t>
                </a:r>
                <a:r>
                  <a:rPr lang="pt-BR" sz="2400" dirty="0"/>
                  <a:t>: Insira </a:t>
                </a:r>
                <a:r>
                  <a:rPr lang="pt-BR" sz="2400" dirty="0" err="1"/>
                  <a:t>y</a:t>
                </a:r>
                <a:r>
                  <a:rPr lang="pt-BR" sz="2400" dirty="0"/>
                  <a:t> logo após </a:t>
                </a:r>
                <a:r>
                  <a:rPr lang="pt-BR" sz="2400" dirty="0" err="1"/>
                  <a:t>k</a:t>
                </a:r>
                <a:r>
                  <a:rPr lang="pt-BR" sz="2400" dirty="0"/>
                  <a:t>;</a:t>
                </a:r>
              </a:p>
              <a:p>
                <a:r>
                  <a:rPr lang="pt-BR" sz="2400" b="1" dirty="0"/>
                  <a:t>P5</a:t>
                </a:r>
                <a:r>
                  <a:rPr lang="pt-BR" sz="2400" dirty="0"/>
                  <a:t>: Volte ao P3 até que a rota contenha todos os nós.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xmlns="" id="{A8AFB227-8F4B-F142-AAC7-2E8D06697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90" y="2148089"/>
                <a:ext cx="10233219" cy="3076740"/>
              </a:xfrm>
              <a:prstGeom prst="rect">
                <a:avLst/>
              </a:prstGeom>
              <a:blipFill>
                <a:blip r:embed="rId2"/>
                <a:stretch>
                  <a:fillRect l="-993" t="-1230" b="-24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27AAF7BE-FCA1-BB4B-8C61-3BF15B50F69F}"/>
              </a:ext>
            </a:extLst>
          </p:cNvPr>
          <p:cNvSpPr/>
          <p:nvPr/>
        </p:nvSpPr>
        <p:spPr>
          <a:xfrm>
            <a:off x="815759" y="1944634"/>
            <a:ext cx="10560480" cy="39928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892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7">
            <a:extLst>
              <a:ext uri="{FF2B5EF4-FFF2-40B4-BE49-F238E27FC236}">
                <a16:creationId xmlns:a16="http://schemas.microsoft.com/office/drawing/2014/main" id="{E424B794-16F6-E343-87DC-B1E9ED5C8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325" y="1304659"/>
            <a:ext cx="6489700" cy="51181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30671FF-0A2D-DD47-911D-1F7142F4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44325" cy="11882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PROBLEMA DO CAIXEIRO VIAJANTE – heurísticas construtivas</a:t>
            </a:r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6BDE8CE-CA20-9246-A2DC-0B0522D89882}"/>
              </a:ext>
            </a:extLst>
          </p:cNvPr>
          <p:cNvSpPr txBox="1"/>
          <p:nvPr/>
        </p:nvSpPr>
        <p:spPr>
          <a:xfrm>
            <a:off x="473334" y="1143706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5. INSERÇÃO MAIS RÁPIDA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9DB0ABD-E7F9-4F4B-BC74-F60DD0A2179D}"/>
              </a:ext>
            </a:extLst>
          </p:cNvPr>
          <p:cNvSpPr txBox="1"/>
          <p:nvPr/>
        </p:nvSpPr>
        <p:spPr>
          <a:xfrm>
            <a:off x="6429375" y="1261336"/>
            <a:ext cx="5289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Menor distância: 2, </a:t>
            </a:r>
            <a:r>
              <a:rPr lang="pt-BR" sz="1600" dirty="0" err="1"/>
              <a:t>subrota</a:t>
            </a:r>
            <a:r>
              <a:rPr lang="pt-BR" sz="1600" dirty="0"/>
              <a:t>: 1 – 2 – 1 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74033C76-B618-0242-A0C4-8E542A702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925" y="1588419"/>
            <a:ext cx="609600" cy="482600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B0DD2BC3-0F6B-0F48-96A8-EC795E1B0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136" y="2990644"/>
            <a:ext cx="609600" cy="482600"/>
          </a:xfrm>
          <a:prstGeom prst="rect">
            <a:avLst/>
          </a:prstGeom>
        </p:spPr>
      </p:pic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F3A662C8-B433-394A-92BE-60ECAA30A22A}"/>
              </a:ext>
            </a:extLst>
          </p:cNvPr>
          <p:cNvCxnSpPr/>
          <p:nvPr/>
        </p:nvCxnSpPr>
        <p:spPr>
          <a:xfrm>
            <a:off x="3102900" y="2031721"/>
            <a:ext cx="2186416" cy="10411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0DB5A59-9C9E-8E4A-A871-2E64BF9A2692}"/>
              </a:ext>
            </a:extLst>
          </p:cNvPr>
          <p:cNvSpPr txBox="1"/>
          <p:nvPr/>
        </p:nvSpPr>
        <p:spPr>
          <a:xfrm>
            <a:off x="6419977" y="1750648"/>
            <a:ext cx="5289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Escolhendo arbitrariamente o nó 1 da </a:t>
            </a:r>
            <a:r>
              <a:rPr lang="pt-BR" sz="1600" dirty="0" err="1"/>
              <a:t>subrota</a:t>
            </a:r>
            <a:r>
              <a:rPr lang="pt-BR" sz="1600" dirty="0"/>
              <a:t>, verificar quem é o nó mais próximo dele: nó 4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749CCBCA-BECF-D949-AD02-A97BADC159ED}"/>
              </a:ext>
            </a:extLst>
          </p:cNvPr>
          <p:cNvSpPr txBox="1"/>
          <p:nvPr/>
        </p:nvSpPr>
        <p:spPr>
          <a:xfrm>
            <a:off x="6388701" y="2440979"/>
            <a:ext cx="5289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Inserir o nó 4 logo após o nó 1. </a:t>
            </a:r>
            <a:r>
              <a:rPr lang="pt-BR" sz="1600" dirty="0" err="1"/>
              <a:t>Subrota</a:t>
            </a:r>
            <a:r>
              <a:rPr lang="pt-BR" sz="1600" dirty="0"/>
              <a:t>: 1 – 4 – 2 – 1 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54F0BF04-79FC-D94D-AF3B-0AF3F4412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49" y="5552326"/>
            <a:ext cx="609600" cy="482600"/>
          </a:xfrm>
          <a:prstGeom prst="rect">
            <a:avLst/>
          </a:prstGeom>
        </p:spPr>
      </p:pic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CD1EA323-6F55-764C-92DC-0CFE4756E824}"/>
              </a:ext>
            </a:extLst>
          </p:cNvPr>
          <p:cNvCxnSpPr/>
          <p:nvPr/>
        </p:nvCxnSpPr>
        <p:spPr>
          <a:xfrm flipV="1">
            <a:off x="1179198" y="2092465"/>
            <a:ext cx="1685916" cy="35149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528B033-31F4-5749-8D43-586A1F7BC441}"/>
              </a:ext>
            </a:extLst>
          </p:cNvPr>
          <p:cNvCxnSpPr/>
          <p:nvPr/>
        </p:nvCxnSpPr>
        <p:spPr>
          <a:xfrm flipV="1">
            <a:off x="1267549" y="3458496"/>
            <a:ext cx="4021767" cy="22852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D9068FF4-04B7-D84E-BBB0-F5A6E44F98AD}"/>
              </a:ext>
            </a:extLst>
          </p:cNvPr>
          <p:cNvSpPr txBox="1"/>
          <p:nvPr/>
        </p:nvSpPr>
        <p:spPr>
          <a:xfrm>
            <a:off x="6388702" y="2990644"/>
            <a:ext cx="5289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Escolhendo arbitrariamente o nó 2 da </a:t>
            </a:r>
            <a:r>
              <a:rPr lang="pt-BR" sz="1600" dirty="0" err="1"/>
              <a:t>subrota</a:t>
            </a:r>
            <a:r>
              <a:rPr lang="pt-BR" sz="1600" dirty="0"/>
              <a:t>, verificar quem é o nó mais próximo dele: nó 3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0ABE5638-6A64-A54A-9324-1B53CA616B60}"/>
              </a:ext>
            </a:extLst>
          </p:cNvPr>
          <p:cNvSpPr txBox="1"/>
          <p:nvPr/>
        </p:nvSpPr>
        <p:spPr>
          <a:xfrm>
            <a:off x="6419978" y="3837310"/>
            <a:ext cx="5289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Inserir o nó 3 logo após o nó 2. </a:t>
            </a:r>
            <a:r>
              <a:rPr lang="pt-BR" sz="1600" dirty="0" err="1"/>
              <a:t>Subrota</a:t>
            </a:r>
            <a:r>
              <a:rPr lang="pt-BR" sz="1600" dirty="0"/>
              <a:t>: 1 – 4 – 2 – 3 – 1 </a:t>
            </a:r>
          </a:p>
        </p:txBody>
      </p:sp>
      <p:sp>
        <p:nvSpPr>
          <p:cNvPr id="4" name="Forma Livre 3">
            <a:extLst>
              <a:ext uri="{FF2B5EF4-FFF2-40B4-BE49-F238E27FC236}">
                <a16:creationId xmlns:a16="http://schemas.microsoft.com/office/drawing/2014/main" id="{A59B7EDF-0917-284A-B2C4-2BDDC64E1F38}"/>
              </a:ext>
            </a:extLst>
          </p:cNvPr>
          <p:cNvSpPr/>
          <p:nvPr/>
        </p:nvSpPr>
        <p:spPr>
          <a:xfrm>
            <a:off x="3082413" y="1987628"/>
            <a:ext cx="2271291" cy="1050540"/>
          </a:xfrm>
          <a:custGeom>
            <a:avLst/>
            <a:gdLst>
              <a:gd name="connsiteX0" fmla="*/ 0 w 2271291"/>
              <a:gd name="connsiteY0" fmla="*/ 62398 h 1050540"/>
              <a:gd name="connsiteX1" fmla="*/ 176981 w 2271291"/>
              <a:gd name="connsiteY1" fmla="*/ 18153 h 1050540"/>
              <a:gd name="connsiteX2" fmla="*/ 235974 w 2271291"/>
              <a:gd name="connsiteY2" fmla="*/ 106643 h 1050540"/>
              <a:gd name="connsiteX3" fmla="*/ 294968 w 2271291"/>
              <a:gd name="connsiteY3" fmla="*/ 298372 h 1050540"/>
              <a:gd name="connsiteX4" fmla="*/ 339213 w 2271291"/>
              <a:gd name="connsiteY4" fmla="*/ 313120 h 1050540"/>
              <a:gd name="connsiteX5" fmla="*/ 442452 w 2271291"/>
              <a:gd name="connsiteY5" fmla="*/ 283624 h 1050540"/>
              <a:gd name="connsiteX6" fmla="*/ 516193 w 2271291"/>
              <a:gd name="connsiteY6" fmla="*/ 224630 h 1050540"/>
              <a:gd name="connsiteX7" fmla="*/ 560439 w 2271291"/>
              <a:gd name="connsiteY7" fmla="*/ 195133 h 1050540"/>
              <a:gd name="connsiteX8" fmla="*/ 678426 w 2271291"/>
              <a:gd name="connsiteY8" fmla="*/ 209882 h 1050540"/>
              <a:gd name="connsiteX9" fmla="*/ 707922 w 2271291"/>
              <a:gd name="connsiteY9" fmla="*/ 254127 h 1050540"/>
              <a:gd name="connsiteX10" fmla="*/ 737419 w 2271291"/>
              <a:gd name="connsiteY10" fmla="*/ 372114 h 1050540"/>
              <a:gd name="connsiteX11" fmla="*/ 766916 w 2271291"/>
              <a:gd name="connsiteY11" fmla="*/ 460604 h 1050540"/>
              <a:gd name="connsiteX12" fmla="*/ 899652 w 2271291"/>
              <a:gd name="connsiteY12" fmla="*/ 534346 h 1050540"/>
              <a:gd name="connsiteX13" fmla="*/ 1032387 w 2271291"/>
              <a:gd name="connsiteY13" fmla="*/ 490101 h 1050540"/>
              <a:gd name="connsiteX14" fmla="*/ 1076632 w 2271291"/>
              <a:gd name="connsiteY14" fmla="*/ 475353 h 1050540"/>
              <a:gd name="connsiteX15" fmla="*/ 1179871 w 2271291"/>
              <a:gd name="connsiteY15" fmla="*/ 519598 h 1050540"/>
              <a:gd name="connsiteX16" fmla="*/ 1209368 w 2271291"/>
              <a:gd name="connsiteY16" fmla="*/ 563843 h 1050540"/>
              <a:gd name="connsiteX17" fmla="*/ 1224116 w 2271291"/>
              <a:gd name="connsiteY17" fmla="*/ 608088 h 1050540"/>
              <a:gd name="connsiteX18" fmla="*/ 1238864 w 2271291"/>
              <a:gd name="connsiteY18" fmla="*/ 726075 h 1050540"/>
              <a:gd name="connsiteX19" fmla="*/ 1371600 w 2271291"/>
              <a:gd name="connsiteY19" fmla="*/ 785069 h 1050540"/>
              <a:gd name="connsiteX20" fmla="*/ 1415845 w 2271291"/>
              <a:gd name="connsiteY20" fmla="*/ 799817 h 1050540"/>
              <a:gd name="connsiteX21" fmla="*/ 1460090 w 2271291"/>
              <a:gd name="connsiteY21" fmla="*/ 785069 h 1050540"/>
              <a:gd name="connsiteX22" fmla="*/ 1548581 w 2271291"/>
              <a:gd name="connsiteY22" fmla="*/ 726075 h 1050540"/>
              <a:gd name="connsiteX23" fmla="*/ 1592826 w 2271291"/>
              <a:gd name="connsiteY23" fmla="*/ 711327 h 1050540"/>
              <a:gd name="connsiteX24" fmla="*/ 1740310 w 2271291"/>
              <a:gd name="connsiteY24" fmla="*/ 755572 h 1050540"/>
              <a:gd name="connsiteX25" fmla="*/ 1755058 w 2271291"/>
              <a:gd name="connsiteY25" fmla="*/ 799817 h 1050540"/>
              <a:gd name="connsiteX26" fmla="*/ 1799303 w 2271291"/>
              <a:gd name="connsiteY26" fmla="*/ 1006295 h 1050540"/>
              <a:gd name="connsiteX27" fmla="*/ 1843548 w 2271291"/>
              <a:gd name="connsiteY27" fmla="*/ 1021043 h 1050540"/>
              <a:gd name="connsiteX28" fmla="*/ 2064774 w 2271291"/>
              <a:gd name="connsiteY28" fmla="*/ 976798 h 1050540"/>
              <a:gd name="connsiteX29" fmla="*/ 2109019 w 2271291"/>
              <a:gd name="connsiteY29" fmla="*/ 962049 h 1050540"/>
              <a:gd name="connsiteX30" fmla="*/ 2153264 w 2271291"/>
              <a:gd name="connsiteY30" fmla="*/ 947301 h 1050540"/>
              <a:gd name="connsiteX31" fmla="*/ 2256503 w 2271291"/>
              <a:gd name="connsiteY31" fmla="*/ 991546 h 1050540"/>
              <a:gd name="connsiteX32" fmla="*/ 2271252 w 2271291"/>
              <a:gd name="connsiteY32" fmla="*/ 1050540 h 105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71291" h="1050540">
                <a:moveTo>
                  <a:pt x="0" y="62398"/>
                </a:moveTo>
                <a:cubicBezTo>
                  <a:pt x="48758" y="34536"/>
                  <a:pt x="112595" y="-31925"/>
                  <a:pt x="176981" y="18153"/>
                </a:cubicBezTo>
                <a:cubicBezTo>
                  <a:pt x="204964" y="39918"/>
                  <a:pt x="235974" y="106643"/>
                  <a:pt x="235974" y="106643"/>
                </a:cubicBezTo>
                <a:cubicBezTo>
                  <a:pt x="247979" y="238696"/>
                  <a:pt x="206961" y="254369"/>
                  <a:pt x="294968" y="298372"/>
                </a:cubicBezTo>
                <a:cubicBezTo>
                  <a:pt x="308873" y="305324"/>
                  <a:pt x="324465" y="308204"/>
                  <a:pt x="339213" y="313120"/>
                </a:cubicBezTo>
                <a:cubicBezTo>
                  <a:pt x="343066" y="312157"/>
                  <a:pt x="432836" y="291317"/>
                  <a:pt x="442452" y="283624"/>
                </a:cubicBezTo>
                <a:cubicBezTo>
                  <a:pt x="537753" y="207382"/>
                  <a:pt x="404981" y="261700"/>
                  <a:pt x="516193" y="224630"/>
                </a:cubicBezTo>
                <a:cubicBezTo>
                  <a:pt x="530942" y="214798"/>
                  <a:pt x="542786" y="196738"/>
                  <a:pt x="560439" y="195133"/>
                </a:cubicBezTo>
                <a:cubicBezTo>
                  <a:pt x="599911" y="191545"/>
                  <a:pt x="641626" y="195162"/>
                  <a:pt x="678426" y="209882"/>
                </a:cubicBezTo>
                <a:cubicBezTo>
                  <a:pt x="694883" y="216465"/>
                  <a:pt x="699995" y="238273"/>
                  <a:pt x="707922" y="254127"/>
                </a:cubicBezTo>
                <a:cubicBezTo>
                  <a:pt x="725825" y="289933"/>
                  <a:pt x="727319" y="335081"/>
                  <a:pt x="737419" y="372114"/>
                </a:cubicBezTo>
                <a:cubicBezTo>
                  <a:pt x="745600" y="402111"/>
                  <a:pt x="741046" y="443357"/>
                  <a:pt x="766916" y="460604"/>
                </a:cubicBezTo>
                <a:cubicBezTo>
                  <a:pt x="868341" y="528222"/>
                  <a:pt x="821774" y="508388"/>
                  <a:pt x="899652" y="534346"/>
                </a:cubicBezTo>
                <a:lnTo>
                  <a:pt x="1032387" y="490101"/>
                </a:lnTo>
                <a:lnTo>
                  <a:pt x="1076632" y="475353"/>
                </a:lnTo>
                <a:cubicBezTo>
                  <a:pt x="1121764" y="486636"/>
                  <a:pt x="1145920" y="485647"/>
                  <a:pt x="1179871" y="519598"/>
                </a:cubicBezTo>
                <a:cubicBezTo>
                  <a:pt x="1192405" y="532132"/>
                  <a:pt x="1199536" y="549095"/>
                  <a:pt x="1209368" y="563843"/>
                </a:cubicBezTo>
                <a:cubicBezTo>
                  <a:pt x="1214284" y="578591"/>
                  <a:pt x="1221335" y="592793"/>
                  <a:pt x="1224116" y="608088"/>
                </a:cubicBezTo>
                <a:cubicBezTo>
                  <a:pt x="1231206" y="647084"/>
                  <a:pt x="1224144" y="689275"/>
                  <a:pt x="1238864" y="726075"/>
                </a:cubicBezTo>
                <a:cubicBezTo>
                  <a:pt x="1249651" y="753042"/>
                  <a:pt x="1370363" y="784657"/>
                  <a:pt x="1371600" y="785069"/>
                </a:cubicBezTo>
                <a:lnTo>
                  <a:pt x="1415845" y="799817"/>
                </a:lnTo>
                <a:cubicBezTo>
                  <a:pt x="1430593" y="794901"/>
                  <a:pt x="1446500" y="792619"/>
                  <a:pt x="1460090" y="785069"/>
                </a:cubicBezTo>
                <a:cubicBezTo>
                  <a:pt x="1491080" y="767853"/>
                  <a:pt x="1514949" y="737285"/>
                  <a:pt x="1548581" y="726075"/>
                </a:cubicBezTo>
                <a:lnTo>
                  <a:pt x="1592826" y="711327"/>
                </a:lnTo>
                <a:cubicBezTo>
                  <a:pt x="1638007" y="717781"/>
                  <a:pt x="1705692" y="712300"/>
                  <a:pt x="1740310" y="755572"/>
                </a:cubicBezTo>
                <a:cubicBezTo>
                  <a:pt x="1750022" y="767711"/>
                  <a:pt x="1750142" y="785069"/>
                  <a:pt x="1755058" y="799817"/>
                </a:cubicBezTo>
                <a:cubicBezTo>
                  <a:pt x="1758877" y="841832"/>
                  <a:pt x="1743777" y="961874"/>
                  <a:pt x="1799303" y="1006295"/>
                </a:cubicBezTo>
                <a:cubicBezTo>
                  <a:pt x="1811442" y="1016007"/>
                  <a:pt x="1828800" y="1016127"/>
                  <a:pt x="1843548" y="1021043"/>
                </a:cubicBezTo>
                <a:cubicBezTo>
                  <a:pt x="2007183" y="1002862"/>
                  <a:pt x="1934053" y="1020373"/>
                  <a:pt x="2064774" y="976798"/>
                </a:cubicBezTo>
                <a:lnTo>
                  <a:pt x="2109019" y="962049"/>
                </a:lnTo>
                <a:lnTo>
                  <a:pt x="2153264" y="947301"/>
                </a:lnTo>
                <a:cubicBezTo>
                  <a:pt x="2188690" y="956157"/>
                  <a:pt x="2231039" y="959717"/>
                  <a:pt x="2256503" y="991546"/>
                </a:cubicBezTo>
                <a:cubicBezTo>
                  <a:pt x="2272807" y="1011926"/>
                  <a:pt x="2271252" y="1029267"/>
                  <a:pt x="2271252" y="10505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E2048B01-0BD8-7C4D-A2BD-FB00A5632A2F}"/>
              </a:ext>
            </a:extLst>
          </p:cNvPr>
          <p:cNvCxnSpPr/>
          <p:nvPr/>
        </p:nvCxnSpPr>
        <p:spPr>
          <a:xfrm flipH="1">
            <a:off x="5039349" y="3506849"/>
            <a:ext cx="454664" cy="20454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Imagem 61">
            <a:extLst>
              <a:ext uri="{FF2B5EF4-FFF2-40B4-BE49-F238E27FC236}">
                <a16:creationId xmlns:a16="http://schemas.microsoft.com/office/drawing/2014/main" id="{0B95A1D8-3E1B-0046-8DCB-4F64A9839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549" y="5552326"/>
            <a:ext cx="609600" cy="482600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88259D9-7D60-9C4E-8132-8D4651F8610E}"/>
              </a:ext>
            </a:extLst>
          </p:cNvPr>
          <p:cNvCxnSpPr>
            <a:cxnSpLocks/>
          </p:cNvCxnSpPr>
          <p:nvPr/>
        </p:nvCxnSpPr>
        <p:spPr>
          <a:xfrm>
            <a:off x="2993922" y="2092465"/>
            <a:ext cx="1902542" cy="34598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3E42CB32-E1B4-0947-ABB0-91942A9C4E08}"/>
              </a:ext>
            </a:extLst>
          </p:cNvPr>
          <p:cNvSpPr txBox="1"/>
          <p:nvPr/>
        </p:nvSpPr>
        <p:spPr>
          <a:xfrm>
            <a:off x="6388702" y="4415190"/>
            <a:ext cx="5289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Escolhendo arbitrariamente o nó 4 da </a:t>
            </a:r>
            <a:r>
              <a:rPr lang="pt-BR" sz="1600" dirty="0" err="1"/>
              <a:t>subrota</a:t>
            </a:r>
            <a:r>
              <a:rPr lang="pt-BR" sz="1600" dirty="0"/>
              <a:t>, verificar quem é o nó mais próximo dele: só resta o nó 5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0D7D7EA1-D586-A845-801D-73E7CF8C065D}"/>
              </a:ext>
            </a:extLst>
          </p:cNvPr>
          <p:cNvSpPr txBox="1"/>
          <p:nvPr/>
        </p:nvSpPr>
        <p:spPr>
          <a:xfrm>
            <a:off x="6403714" y="5197271"/>
            <a:ext cx="5289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Inserir o nó 5 logo após o nó 4. Rota: 1 – 4 – 5 – 2 – 3 – 1  </a:t>
            </a:r>
          </a:p>
        </p:txBody>
      </p:sp>
      <p:sp>
        <p:nvSpPr>
          <p:cNvPr id="15" name="Forma Livre 14">
            <a:extLst>
              <a:ext uri="{FF2B5EF4-FFF2-40B4-BE49-F238E27FC236}">
                <a16:creationId xmlns:a16="http://schemas.microsoft.com/office/drawing/2014/main" id="{C9B362BE-EDB3-4041-8D91-57EFDFACEDE0}"/>
              </a:ext>
            </a:extLst>
          </p:cNvPr>
          <p:cNvSpPr/>
          <p:nvPr/>
        </p:nvSpPr>
        <p:spPr>
          <a:xfrm>
            <a:off x="1237154" y="3389292"/>
            <a:ext cx="4028020" cy="2362579"/>
          </a:xfrm>
          <a:custGeom>
            <a:avLst/>
            <a:gdLst>
              <a:gd name="connsiteX0" fmla="*/ 16459 w 4028020"/>
              <a:gd name="connsiteY0" fmla="*/ 2362579 h 2362579"/>
              <a:gd name="connsiteX1" fmla="*/ 1711 w 4028020"/>
              <a:gd name="connsiteY1" fmla="*/ 2244592 h 2362579"/>
              <a:gd name="connsiteX2" fmla="*/ 134446 w 4028020"/>
              <a:gd name="connsiteY2" fmla="*/ 2215095 h 2362579"/>
              <a:gd name="connsiteX3" fmla="*/ 222936 w 4028020"/>
              <a:gd name="connsiteY3" fmla="*/ 2244592 h 2362579"/>
              <a:gd name="connsiteX4" fmla="*/ 267181 w 4028020"/>
              <a:gd name="connsiteY4" fmla="*/ 2259340 h 2362579"/>
              <a:gd name="connsiteX5" fmla="*/ 326175 w 4028020"/>
              <a:gd name="connsiteY5" fmla="*/ 2274089 h 2362579"/>
              <a:gd name="connsiteX6" fmla="*/ 429414 w 4028020"/>
              <a:gd name="connsiteY6" fmla="*/ 2259340 h 2362579"/>
              <a:gd name="connsiteX7" fmla="*/ 488407 w 4028020"/>
              <a:gd name="connsiteY7" fmla="*/ 2141353 h 2362579"/>
              <a:gd name="connsiteX8" fmla="*/ 532652 w 4028020"/>
              <a:gd name="connsiteY8" fmla="*/ 1934876 h 2362579"/>
              <a:gd name="connsiteX9" fmla="*/ 547401 w 4028020"/>
              <a:gd name="connsiteY9" fmla="*/ 1890631 h 2362579"/>
              <a:gd name="connsiteX10" fmla="*/ 694885 w 4028020"/>
              <a:gd name="connsiteY10" fmla="*/ 1816889 h 2362579"/>
              <a:gd name="connsiteX11" fmla="*/ 842369 w 4028020"/>
              <a:gd name="connsiteY11" fmla="*/ 1831637 h 2362579"/>
              <a:gd name="connsiteX12" fmla="*/ 886614 w 4028020"/>
              <a:gd name="connsiteY12" fmla="*/ 1861134 h 2362579"/>
              <a:gd name="connsiteX13" fmla="*/ 930859 w 4028020"/>
              <a:gd name="connsiteY13" fmla="*/ 1875882 h 2362579"/>
              <a:gd name="connsiteX14" fmla="*/ 1166833 w 4028020"/>
              <a:gd name="connsiteY14" fmla="*/ 1831637 h 2362579"/>
              <a:gd name="connsiteX15" fmla="*/ 1196330 w 4028020"/>
              <a:gd name="connsiteY15" fmla="*/ 1787392 h 2362579"/>
              <a:gd name="connsiteX16" fmla="*/ 1225827 w 4028020"/>
              <a:gd name="connsiteY16" fmla="*/ 1595663 h 2362579"/>
              <a:gd name="connsiteX17" fmla="*/ 1240575 w 4028020"/>
              <a:gd name="connsiteY17" fmla="*/ 1536669 h 2362579"/>
              <a:gd name="connsiteX18" fmla="*/ 1284820 w 4028020"/>
              <a:gd name="connsiteY18" fmla="*/ 1492424 h 2362579"/>
              <a:gd name="connsiteX19" fmla="*/ 1373311 w 4028020"/>
              <a:gd name="connsiteY19" fmla="*/ 1462927 h 2362579"/>
              <a:gd name="connsiteX20" fmla="*/ 1476549 w 4028020"/>
              <a:gd name="connsiteY20" fmla="*/ 1492424 h 2362579"/>
              <a:gd name="connsiteX21" fmla="*/ 1579788 w 4028020"/>
              <a:gd name="connsiteY21" fmla="*/ 1521921 h 2362579"/>
              <a:gd name="connsiteX22" fmla="*/ 1712523 w 4028020"/>
              <a:gd name="connsiteY22" fmla="*/ 1507173 h 2362579"/>
              <a:gd name="connsiteX23" fmla="*/ 1756769 w 4028020"/>
              <a:gd name="connsiteY23" fmla="*/ 1477676 h 2362579"/>
              <a:gd name="connsiteX24" fmla="*/ 1815762 w 4028020"/>
              <a:gd name="connsiteY24" fmla="*/ 1374437 h 2362579"/>
              <a:gd name="connsiteX25" fmla="*/ 1830511 w 4028020"/>
              <a:gd name="connsiteY25" fmla="*/ 1212205 h 2362579"/>
              <a:gd name="connsiteX26" fmla="*/ 1904252 w 4028020"/>
              <a:gd name="connsiteY26" fmla="*/ 1153211 h 2362579"/>
              <a:gd name="connsiteX27" fmla="*/ 1948498 w 4028020"/>
              <a:gd name="connsiteY27" fmla="*/ 1123714 h 2362579"/>
              <a:gd name="connsiteX28" fmla="*/ 2169723 w 4028020"/>
              <a:gd name="connsiteY28" fmla="*/ 1138463 h 2362579"/>
              <a:gd name="connsiteX29" fmla="*/ 2302459 w 4028020"/>
              <a:gd name="connsiteY29" fmla="*/ 1153211 h 2362579"/>
              <a:gd name="connsiteX30" fmla="*/ 2464691 w 4028020"/>
              <a:gd name="connsiteY30" fmla="*/ 1138463 h 2362579"/>
              <a:gd name="connsiteX31" fmla="*/ 2508936 w 4028020"/>
              <a:gd name="connsiteY31" fmla="*/ 1094218 h 2362579"/>
              <a:gd name="connsiteX32" fmla="*/ 2553181 w 4028020"/>
              <a:gd name="connsiteY32" fmla="*/ 1064721 h 2362579"/>
              <a:gd name="connsiteX33" fmla="*/ 2582678 w 4028020"/>
              <a:gd name="connsiteY33" fmla="*/ 946734 h 2362579"/>
              <a:gd name="connsiteX34" fmla="*/ 2626923 w 4028020"/>
              <a:gd name="connsiteY34" fmla="*/ 784502 h 2362579"/>
              <a:gd name="connsiteX35" fmla="*/ 2715414 w 4028020"/>
              <a:gd name="connsiteY35" fmla="*/ 740256 h 2362579"/>
              <a:gd name="connsiteX36" fmla="*/ 2774407 w 4028020"/>
              <a:gd name="connsiteY36" fmla="*/ 769753 h 2362579"/>
              <a:gd name="connsiteX37" fmla="*/ 2818652 w 4028020"/>
              <a:gd name="connsiteY37" fmla="*/ 799250 h 2362579"/>
              <a:gd name="connsiteX38" fmla="*/ 2877646 w 4028020"/>
              <a:gd name="connsiteY38" fmla="*/ 813998 h 2362579"/>
              <a:gd name="connsiteX39" fmla="*/ 3069375 w 4028020"/>
              <a:gd name="connsiteY39" fmla="*/ 769753 h 2362579"/>
              <a:gd name="connsiteX40" fmla="*/ 3113620 w 4028020"/>
              <a:gd name="connsiteY40" fmla="*/ 710760 h 2362579"/>
              <a:gd name="connsiteX41" fmla="*/ 3128369 w 4028020"/>
              <a:gd name="connsiteY41" fmla="*/ 666514 h 2362579"/>
              <a:gd name="connsiteX42" fmla="*/ 3157865 w 4028020"/>
              <a:gd name="connsiteY42" fmla="*/ 474785 h 2362579"/>
              <a:gd name="connsiteX43" fmla="*/ 3202111 w 4028020"/>
              <a:gd name="connsiteY43" fmla="*/ 415792 h 2362579"/>
              <a:gd name="connsiteX44" fmla="*/ 3305349 w 4028020"/>
              <a:gd name="connsiteY44" fmla="*/ 386295 h 2362579"/>
              <a:gd name="connsiteX45" fmla="*/ 3393840 w 4028020"/>
              <a:gd name="connsiteY45" fmla="*/ 401043 h 2362579"/>
              <a:gd name="connsiteX46" fmla="*/ 3482330 w 4028020"/>
              <a:gd name="connsiteY46" fmla="*/ 430540 h 2362579"/>
              <a:gd name="connsiteX47" fmla="*/ 3703556 w 4028020"/>
              <a:gd name="connsiteY47" fmla="*/ 415792 h 2362579"/>
              <a:gd name="connsiteX48" fmla="*/ 3733052 w 4028020"/>
              <a:gd name="connsiteY48" fmla="*/ 371547 h 2362579"/>
              <a:gd name="connsiteX49" fmla="*/ 3792046 w 4028020"/>
              <a:gd name="connsiteY49" fmla="*/ 297805 h 2362579"/>
              <a:gd name="connsiteX50" fmla="*/ 3821543 w 4028020"/>
              <a:gd name="connsiteY50" fmla="*/ 194566 h 2362579"/>
              <a:gd name="connsiteX51" fmla="*/ 3836291 w 4028020"/>
              <a:gd name="connsiteY51" fmla="*/ 76579 h 2362579"/>
              <a:gd name="connsiteX52" fmla="*/ 3895285 w 4028020"/>
              <a:gd name="connsiteY52" fmla="*/ 32334 h 2362579"/>
              <a:gd name="connsiteX53" fmla="*/ 4028020 w 4028020"/>
              <a:gd name="connsiteY53" fmla="*/ 2837 h 236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028020" h="2362579">
                <a:moveTo>
                  <a:pt x="16459" y="2362579"/>
                </a:moveTo>
                <a:cubicBezTo>
                  <a:pt x="11543" y="2323250"/>
                  <a:pt x="-5379" y="2283588"/>
                  <a:pt x="1711" y="2244592"/>
                </a:cubicBezTo>
                <a:cubicBezTo>
                  <a:pt x="14824" y="2172472"/>
                  <a:pt x="100333" y="2206567"/>
                  <a:pt x="134446" y="2215095"/>
                </a:cubicBezTo>
                <a:cubicBezTo>
                  <a:pt x="164610" y="2222636"/>
                  <a:pt x="193439" y="2234760"/>
                  <a:pt x="222936" y="2244592"/>
                </a:cubicBezTo>
                <a:cubicBezTo>
                  <a:pt x="237684" y="2249508"/>
                  <a:pt x="252099" y="2255569"/>
                  <a:pt x="267181" y="2259340"/>
                </a:cubicBezTo>
                <a:lnTo>
                  <a:pt x="326175" y="2274089"/>
                </a:lnTo>
                <a:cubicBezTo>
                  <a:pt x="360588" y="2269173"/>
                  <a:pt x="398322" y="2274886"/>
                  <a:pt x="429414" y="2259340"/>
                </a:cubicBezTo>
                <a:cubicBezTo>
                  <a:pt x="470522" y="2238786"/>
                  <a:pt x="480313" y="2179124"/>
                  <a:pt x="488407" y="2141353"/>
                </a:cubicBezTo>
                <a:cubicBezTo>
                  <a:pt x="502913" y="2073659"/>
                  <a:pt x="513413" y="2002212"/>
                  <a:pt x="532652" y="1934876"/>
                </a:cubicBezTo>
                <a:cubicBezTo>
                  <a:pt x="536923" y="1919928"/>
                  <a:pt x="536408" y="1901624"/>
                  <a:pt x="547401" y="1890631"/>
                </a:cubicBezTo>
                <a:cubicBezTo>
                  <a:pt x="605933" y="1832099"/>
                  <a:pt x="628271" y="1833542"/>
                  <a:pt x="694885" y="1816889"/>
                </a:cubicBezTo>
                <a:cubicBezTo>
                  <a:pt x="744046" y="1821805"/>
                  <a:pt x="794228" y="1820528"/>
                  <a:pt x="842369" y="1831637"/>
                </a:cubicBezTo>
                <a:cubicBezTo>
                  <a:pt x="859640" y="1835623"/>
                  <a:pt x="870760" y="1853207"/>
                  <a:pt x="886614" y="1861134"/>
                </a:cubicBezTo>
                <a:cubicBezTo>
                  <a:pt x="900519" y="1868086"/>
                  <a:pt x="916111" y="1870966"/>
                  <a:pt x="930859" y="1875882"/>
                </a:cubicBezTo>
                <a:cubicBezTo>
                  <a:pt x="1012842" y="1869576"/>
                  <a:pt x="1104491" y="1893979"/>
                  <a:pt x="1166833" y="1831637"/>
                </a:cubicBezTo>
                <a:cubicBezTo>
                  <a:pt x="1179367" y="1819103"/>
                  <a:pt x="1186498" y="1802140"/>
                  <a:pt x="1196330" y="1787392"/>
                </a:cubicBezTo>
                <a:cubicBezTo>
                  <a:pt x="1229609" y="1654271"/>
                  <a:pt x="1191853" y="1816492"/>
                  <a:pt x="1225827" y="1595663"/>
                </a:cubicBezTo>
                <a:cubicBezTo>
                  <a:pt x="1228909" y="1575629"/>
                  <a:pt x="1230518" y="1554268"/>
                  <a:pt x="1240575" y="1536669"/>
                </a:cubicBezTo>
                <a:cubicBezTo>
                  <a:pt x="1250923" y="1518560"/>
                  <a:pt x="1266587" y="1502553"/>
                  <a:pt x="1284820" y="1492424"/>
                </a:cubicBezTo>
                <a:cubicBezTo>
                  <a:pt x="1312000" y="1477324"/>
                  <a:pt x="1373311" y="1462927"/>
                  <a:pt x="1373311" y="1462927"/>
                </a:cubicBezTo>
                <a:cubicBezTo>
                  <a:pt x="1479396" y="1498290"/>
                  <a:pt x="1346917" y="1455386"/>
                  <a:pt x="1476549" y="1492424"/>
                </a:cubicBezTo>
                <a:cubicBezTo>
                  <a:pt x="1624646" y="1534738"/>
                  <a:pt x="1395378" y="1475820"/>
                  <a:pt x="1579788" y="1521921"/>
                </a:cubicBezTo>
                <a:cubicBezTo>
                  <a:pt x="1624033" y="1517005"/>
                  <a:pt x="1669335" y="1517970"/>
                  <a:pt x="1712523" y="1507173"/>
                </a:cubicBezTo>
                <a:cubicBezTo>
                  <a:pt x="1729719" y="1502874"/>
                  <a:pt x="1744235" y="1490210"/>
                  <a:pt x="1756769" y="1477676"/>
                </a:cubicBezTo>
                <a:cubicBezTo>
                  <a:pt x="1777613" y="1456832"/>
                  <a:pt x="1804196" y="1397569"/>
                  <a:pt x="1815762" y="1374437"/>
                </a:cubicBezTo>
                <a:cubicBezTo>
                  <a:pt x="1820678" y="1320360"/>
                  <a:pt x="1819134" y="1265300"/>
                  <a:pt x="1830511" y="1212205"/>
                </a:cubicBezTo>
                <a:cubicBezTo>
                  <a:pt x="1842444" y="1156515"/>
                  <a:pt x="1866158" y="1172258"/>
                  <a:pt x="1904252" y="1153211"/>
                </a:cubicBezTo>
                <a:cubicBezTo>
                  <a:pt x="1920106" y="1145284"/>
                  <a:pt x="1933749" y="1133546"/>
                  <a:pt x="1948498" y="1123714"/>
                </a:cubicBezTo>
                <a:lnTo>
                  <a:pt x="2169723" y="1138463"/>
                </a:lnTo>
                <a:cubicBezTo>
                  <a:pt x="2214087" y="1142160"/>
                  <a:pt x="2257941" y="1153211"/>
                  <a:pt x="2302459" y="1153211"/>
                </a:cubicBezTo>
                <a:cubicBezTo>
                  <a:pt x="2356759" y="1153211"/>
                  <a:pt x="2410614" y="1143379"/>
                  <a:pt x="2464691" y="1138463"/>
                </a:cubicBezTo>
                <a:cubicBezTo>
                  <a:pt x="2479439" y="1123715"/>
                  <a:pt x="2492913" y="1107571"/>
                  <a:pt x="2508936" y="1094218"/>
                </a:cubicBezTo>
                <a:cubicBezTo>
                  <a:pt x="2522553" y="1082870"/>
                  <a:pt x="2545254" y="1080575"/>
                  <a:pt x="2553181" y="1064721"/>
                </a:cubicBezTo>
                <a:cubicBezTo>
                  <a:pt x="2571311" y="1028461"/>
                  <a:pt x="2577649" y="986960"/>
                  <a:pt x="2582678" y="946734"/>
                </a:cubicBezTo>
                <a:cubicBezTo>
                  <a:pt x="2591402" y="876945"/>
                  <a:pt x="2579119" y="832306"/>
                  <a:pt x="2626923" y="784502"/>
                </a:cubicBezTo>
                <a:cubicBezTo>
                  <a:pt x="2655512" y="755913"/>
                  <a:pt x="2679429" y="752251"/>
                  <a:pt x="2715414" y="740256"/>
                </a:cubicBezTo>
                <a:cubicBezTo>
                  <a:pt x="2735078" y="750088"/>
                  <a:pt x="2755318" y="758845"/>
                  <a:pt x="2774407" y="769753"/>
                </a:cubicBezTo>
                <a:cubicBezTo>
                  <a:pt x="2789797" y="778547"/>
                  <a:pt x="2802360" y="792268"/>
                  <a:pt x="2818652" y="799250"/>
                </a:cubicBezTo>
                <a:cubicBezTo>
                  <a:pt x="2837283" y="807235"/>
                  <a:pt x="2857981" y="809082"/>
                  <a:pt x="2877646" y="813998"/>
                </a:cubicBezTo>
                <a:cubicBezTo>
                  <a:pt x="2954655" y="806297"/>
                  <a:pt x="3015633" y="823495"/>
                  <a:pt x="3069375" y="769753"/>
                </a:cubicBezTo>
                <a:cubicBezTo>
                  <a:pt x="3086756" y="752372"/>
                  <a:pt x="3098872" y="730424"/>
                  <a:pt x="3113620" y="710760"/>
                </a:cubicBezTo>
                <a:cubicBezTo>
                  <a:pt x="3118536" y="696011"/>
                  <a:pt x="3125813" y="681849"/>
                  <a:pt x="3128369" y="666514"/>
                </a:cubicBezTo>
                <a:cubicBezTo>
                  <a:pt x="3130043" y="656470"/>
                  <a:pt x="3139292" y="511930"/>
                  <a:pt x="3157865" y="474785"/>
                </a:cubicBezTo>
                <a:cubicBezTo>
                  <a:pt x="3168858" y="452799"/>
                  <a:pt x="3183228" y="431528"/>
                  <a:pt x="3202111" y="415792"/>
                </a:cubicBezTo>
                <a:cubicBezTo>
                  <a:pt x="3211181" y="408234"/>
                  <a:pt x="3302208" y="387080"/>
                  <a:pt x="3305349" y="386295"/>
                </a:cubicBezTo>
                <a:cubicBezTo>
                  <a:pt x="3334846" y="391211"/>
                  <a:pt x="3364829" y="393790"/>
                  <a:pt x="3393840" y="401043"/>
                </a:cubicBezTo>
                <a:cubicBezTo>
                  <a:pt x="3424004" y="408584"/>
                  <a:pt x="3482330" y="430540"/>
                  <a:pt x="3482330" y="430540"/>
                </a:cubicBezTo>
                <a:cubicBezTo>
                  <a:pt x="3556072" y="425624"/>
                  <a:pt x="3631615" y="432719"/>
                  <a:pt x="3703556" y="415792"/>
                </a:cubicBezTo>
                <a:cubicBezTo>
                  <a:pt x="3720810" y="411732"/>
                  <a:pt x="3722417" y="385727"/>
                  <a:pt x="3733052" y="371547"/>
                </a:cubicBezTo>
                <a:cubicBezTo>
                  <a:pt x="3751939" y="346364"/>
                  <a:pt x="3772381" y="322386"/>
                  <a:pt x="3792046" y="297805"/>
                </a:cubicBezTo>
                <a:cubicBezTo>
                  <a:pt x="3803734" y="262741"/>
                  <a:pt x="3815371" y="231599"/>
                  <a:pt x="3821543" y="194566"/>
                </a:cubicBezTo>
                <a:cubicBezTo>
                  <a:pt x="3828059" y="155470"/>
                  <a:pt x="3819890" y="112661"/>
                  <a:pt x="3836291" y="76579"/>
                </a:cubicBezTo>
                <a:cubicBezTo>
                  <a:pt x="3846463" y="54202"/>
                  <a:pt x="3875283" y="46621"/>
                  <a:pt x="3895285" y="32334"/>
                </a:cubicBezTo>
                <a:cubicBezTo>
                  <a:pt x="3959488" y="-13525"/>
                  <a:pt x="3929435" y="2837"/>
                  <a:pt x="4028020" y="28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4842410B-7747-284E-A734-82BEBB68B152}"/>
              </a:ext>
            </a:extLst>
          </p:cNvPr>
          <p:cNvCxnSpPr>
            <a:cxnSpLocks/>
          </p:cNvCxnSpPr>
          <p:nvPr/>
        </p:nvCxnSpPr>
        <p:spPr>
          <a:xfrm>
            <a:off x="386050" y="3488381"/>
            <a:ext cx="576699" cy="20639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Imagem 65">
            <a:extLst>
              <a:ext uri="{FF2B5EF4-FFF2-40B4-BE49-F238E27FC236}">
                <a16:creationId xmlns:a16="http://schemas.microsoft.com/office/drawing/2014/main" id="{9CD5155D-F860-1342-91C2-33BC768CD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9" y="3005781"/>
            <a:ext cx="609600" cy="482600"/>
          </a:xfrm>
          <a:prstGeom prst="rect">
            <a:avLst/>
          </a:prstGeom>
        </p:spPr>
      </p:pic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75364637-9FD9-614D-B95C-186F47F17735}"/>
              </a:ext>
            </a:extLst>
          </p:cNvPr>
          <p:cNvCxnSpPr>
            <a:cxnSpLocks/>
          </p:cNvCxnSpPr>
          <p:nvPr/>
        </p:nvCxnSpPr>
        <p:spPr>
          <a:xfrm>
            <a:off x="657949" y="3203807"/>
            <a:ext cx="4542187" cy="57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0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0" grpId="0"/>
      <p:bldP spid="52" grpId="0"/>
      <p:bldP spid="57" grpId="0"/>
      <p:bldP spid="59" grpId="0"/>
      <p:bldP spid="4" grpId="0" animBg="1"/>
      <p:bldP spid="63" grpId="0"/>
      <p:bldP spid="64" grpId="0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7">
            <a:extLst>
              <a:ext uri="{FF2B5EF4-FFF2-40B4-BE49-F238E27FC236}">
                <a16:creationId xmlns:a16="http://schemas.microsoft.com/office/drawing/2014/main" id="{E424B794-16F6-E343-87DC-B1E9ED5C8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325" y="1304659"/>
            <a:ext cx="6489700" cy="51181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30671FF-0A2D-DD47-911D-1F7142F4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44325" cy="11882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PROBLEMA DO CAIXEIRO VIAJANTE – heurísticas construtivas</a:t>
            </a:r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6BDE8CE-CA20-9246-A2DC-0B0522D89882}"/>
              </a:ext>
            </a:extLst>
          </p:cNvPr>
          <p:cNvSpPr txBox="1"/>
          <p:nvPr/>
        </p:nvSpPr>
        <p:spPr>
          <a:xfrm>
            <a:off x="473334" y="1143706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5. INSERÇÃO MAIS RÁPIDA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9DB0ABD-E7F9-4F4B-BC74-F60DD0A2179D}"/>
              </a:ext>
            </a:extLst>
          </p:cNvPr>
          <p:cNvSpPr txBox="1"/>
          <p:nvPr/>
        </p:nvSpPr>
        <p:spPr>
          <a:xfrm>
            <a:off x="6429375" y="1261336"/>
            <a:ext cx="5289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Menor distância: 2, </a:t>
            </a:r>
            <a:r>
              <a:rPr lang="pt-BR" sz="1600" dirty="0" err="1"/>
              <a:t>subrota</a:t>
            </a:r>
            <a:r>
              <a:rPr lang="pt-BR" sz="1600" dirty="0"/>
              <a:t>: 1 – 2 – 1 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74033C76-B618-0242-A0C4-8E542A702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925" y="1588419"/>
            <a:ext cx="609600" cy="482600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B0DD2BC3-0F6B-0F48-96A8-EC795E1B0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136" y="2990644"/>
            <a:ext cx="609600" cy="482600"/>
          </a:xfrm>
          <a:prstGeom prst="rect">
            <a:avLst/>
          </a:prstGeom>
        </p:spPr>
      </p:pic>
      <p:sp>
        <p:nvSpPr>
          <p:cNvPr id="50" name="CaixaDeTexto 49">
            <a:extLst>
              <a:ext uri="{FF2B5EF4-FFF2-40B4-BE49-F238E27FC236}">
                <a16:creationId xmlns:a16="http://schemas.microsoft.com/office/drawing/2014/main" id="{40DB5A59-9C9E-8E4A-A871-2E64BF9A2692}"/>
              </a:ext>
            </a:extLst>
          </p:cNvPr>
          <p:cNvSpPr txBox="1"/>
          <p:nvPr/>
        </p:nvSpPr>
        <p:spPr>
          <a:xfrm>
            <a:off x="6419977" y="1750648"/>
            <a:ext cx="5289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Escolhendo arbitrariamente o nó 1 da </a:t>
            </a:r>
            <a:r>
              <a:rPr lang="pt-BR" sz="1600" dirty="0" err="1"/>
              <a:t>subrota</a:t>
            </a:r>
            <a:r>
              <a:rPr lang="pt-BR" sz="1600" dirty="0"/>
              <a:t>, verificar quem é o nó mais próximo dele: nó 4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749CCBCA-BECF-D949-AD02-A97BADC159ED}"/>
              </a:ext>
            </a:extLst>
          </p:cNvPr>
          <p:cNvSpPr txBox="1"/>
          <p:nvPr/>
        </p:nvSpPr>
        <p:spPr>
          <a:xfrm>
            <a:off x="6388701" y="2440979"/>
            <a:ext cx="5289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Inserir o nó 4 logo após o nó 1. </a:t>
            </a:r>
            <a:r>
              <a:rPr lang="pt-BR" sz="1600" dirty="0" err="1"/>
              <a:t>Subrota</a:t>
            </a:r>
            <a:r>
              <a:rPr lang="pt-BR" sz="1600" dirty="0"/>
              <a:t>: 1 – 4 – 2 – 1 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54F0BF04-79FC-D94D-AF3B-0AF3F4412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49" y="5552326"/>
            <a:ext cx="609600" cy="482600"/>
          </a:xfrm>
          <a:prstGeom prst="rect">
            <a:avLst/>
          </a:prstGeom>
        </p:spPr>
      </p:pic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CD1EA323-6F55-764C-92DC-0CFE4756E824}"/>
              </a:ext>
            </a:extLst>
          </p:cNvPr>
          <p:cNvCxnSpPr/>
          <p:nvPr/>
        </p:nvCxnSpPr>
        <p:spPr>
          <a:xfrm flipV="1">
            <a:off x="1179198" y="2092465"/>
            <a:ext cx="1685916" cy="35149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D9068FF4-04B7-D84E-BBB0-F5A6E44F98AD}"/>
              </a:ext>
            </a:extLst>
          </p:cNvPr>
          <p:cNvSpPr txBox="1"/>
          <p:nvPr/>
        </p:nvSpPr>
        <p:spPr>
          <a:xfrm>
            <a:off x="6388702" y="2990644"/>
            <a:ext cx="5289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Escolhendo arbitrariamente o nó 2 da </a:t>
            </a:r>
            <a:r>
              <a:rPr lang="pt-BR" sz="1600" dirty="0" err="1"/>
              <a:t>subrota</a:t>
            </a:r>
            <a:r>
              <a:rPr lang="pt-BR" sz="1600" dirty="0"/>
              <a:t>, verificar quem é o nó mais próximo dele: nó 3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0ABE5638-6A64-A54A-9324-1B53CA616B60}"/>
              </a:ext>
            </a:extLst>
          </p:cNvPr>
          <p:cNvSpPr txBox="1"/>
          <p:nvPr/>
        </p:nvSpPr>
        <p:spPr>
          <a:xfrm>
            <a:off x="6419978" y="3837310"/>
            <a:ext cx="5289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Inserir o nó 3 logo após o nó 2. </a:t>
            </a:r>
            <a:r>
              <a:rPr lang="pt-BR" sz="1600" dirty="0" err="1"/>
              <a:t>Subrota</a:t>
            </a:r>
            <a:r>
              <a:rPr lang="pt-BR" sz="1600" dirty="0"/>
              <a:t>: 1 – 4 – 2 – 3 – 1 </a:t>
            </a: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E2048B01-0BD8-7C4D-A2BD-FB00A5632A2F}"/>
              </a:ext>
            </a:extLst>
          </p:cNvPr>
          <p:cNvCxnSpPr/>
          <p:nvPr/>
        </p:nvCxnSpPr>
        <p:spPr>
          <a:xfrm flipH="1">
            <a:off x="5039349" y="3506849"/>
            <a:ext cx="454664" cy="20454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Imagem 61">
            <a:extLst>
              <a:ext uri="{FF2B5EF4-FFF2-40B4-BE49-F238E27FC236}">
                <a16:creationId xmlns:a16="http://schemas.microsoft.com/office/drawing/2014/main" id="{0B95A1D8-3E1B-0046-8DCB-4F64A9839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549" y="5552326"/>
            <a:ext cx="609600" cy="482600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88259D9-7D60-9C4E-8132-8D4651F8610E}"/>
              </a:ext>
            </a:extLst>
          </p:cNvPr>
          <p:cNvCxnSpPr>
            <a:cxnSpLocks/>
          </p:cNvCxnSpPr>
          <p:nvPr/>
        </p:nvCxnSpPr>
        <p:spPr>
          <a:xfrm>
            <a:off x="2993922" y="2092465"/>
            <a:ext cx="1902542" cy="34598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3E42CB32-E1B4-0947-ABB0-91942A9C4E08}"/>
              </a:ext>
            </a:extLst>
          </p:cNvPr>
          <p:cNvSpPr txBox="1"/>
          <p:nvPr/>
        </p:nvSpPr>
        <p:spPr>
          <a:xfrm>
            <a:off x="6388702" y="4415190"/>
            <a:ext cx="5289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Escolhendo arbitrariamente o nó 4 da </a:t>
            </a:r>
            <a:r>
              <a:rPr lang="pt-BR" sz="1600" dirty="0" err="1"/>
              <a:t>subrota</a:t>
            </a:r>
            <a:r>
              <a:rPr lang="pt-BR" sz="1600" dirty="0"/>
              <a:t>, verificar quem é o nó mais próximo dele: só resta o nó 5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0D7D7EA1-D586-A845-801D-73E7CF8C065D}"/>
              </a:ext>
            </a:extLst>
          </p:cNvPr>
          <p:cNvSpPr txBox="1"/>
          <p:nvPr/>
        </p:nvSpPr>
        <p:spPr>
          <a:xfrm>
            <a:off x="6403714" y="5197271"/>
            <a:ext cx="5289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Inserir o nó 5 logo após o nó 4. Rota: 1 – 4 – 5 – 2 – 3 – 1  </a:t>
            </a:r>
          </a:p>
        </p:txBody>
      </p: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4842410B-7747-284E-A734-82BEBB68B152}"/>
              </a:ext>
            </a:extLst>
          </p:cNvPr>
          <p:cNvCxnSpPr>
            <a:cxnSpLocks/>
          </p:cNvCxnSpPr>
          <p:nvPr/>
        </p:nvCxnSpPr>
        <p:spPr>
          <a:xfrm>
            <a:off x="386050" y="3488381"/>
            <a:ext cx="576699" cy="20639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Imagem 65">
            <a:extLst>
              <a:ext uri="{FF2B5EF4-FFF2-40B4-BE49-F238E27FC236}">
                <a16:creationId xmlns:a16="http://schemas.microsoft.com/office/drawing/2014/main" id="{9CD5155D-F860-1342-91C2-33BC768CD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9" y="3005781"/>
            <a:ext cx="609600" cy="482600"/>
          </a:xfrm>
          <a:prstGeom prst="rect">
            <a:avLst/>
          </a:prstGeom>
        </p:spPr>
      </p:pic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75364637-9FD9-614D-B95C-186F47F17735}"/>
              </a:ext>
            </a:extLst>
          </p:cNvPr>
          <p:cNvCxnSpPr>
            <a:cxnSpLocks/>
          </p:cNvCxnSpPr>
          <p:nvPr/>
        </p:nvCxnSpPr>
        <p:spPr>
          <a:xfrm>
            <a:off x="657949" y="3203807"/>
            <a:ext cx="4542187" cy="57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852CF18-A376-3E47-BBD9-6637D79E472C}"/>
              </a:ext>
            </a:extLst>
          </p:cNvPr>
          <p:cNvSpPr txBox="1"/>
          <p:nvPr/>
        </p:nvSpPr>
        <p:spPr>
          <a:xfrm>
            <a:off x="6403714" y="6264538"/>
            <a:ext cx="405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Custo: 3 + 3 + 8 + 4 + 5 = 23</a:t>
            </a:r>
          </a:p>
        </p:txBody>
      </p:sp>
    </p:spTree>
    <p:extLst>
      <p:ext uri="{BB962C8B-B14F-4D97-AF65-F5344CB8AC3E}">
        <p14:creationId xmlns:p14="http://schemas.microsoft.com/office/powerpoint/2010/main" val="4118240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Algoritmos de Mínima Arborescência</a:t>
            </a:r>
            <a:br>
              <a:rPr lang="pt-BR" b="1" dirty="0"/>
            </a:br>
            <a:r>
              <a:rPr lang="pt-BR" b="1" dirty="0"/>
              <a:t>(árvore de custo mínimo)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0557" y="1690688"/>
            <a:ext cx="11063243" cy="44862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b="1" dirty="0"/>
              <a:t>Objetivo</a:t>
            </a:r>
            <a:r>
              <a:rPr lang="pt-BR" dirty="0"/>
              <a:t>: Encontrar uma árvore que conecta todos os nós, sem formar ciclos.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Algumas aplicações podem ser vistas em:</a:t>
            </a:r>
          </a:p>
          <a:p>
            <a:pPr>
              <a:buNone/>
            </a:pPr>
            <a:r>
              <a:rPr lang="pt-BR" dirty="0"/>
              <a:t> - Projetos de redes de telecomunicação, redes de computadores, redes de fibra ótica, redes de telefonia, redes de TV a cabo </a:t>
            </a:r>
            <a:r>
              <a:rPr lang="pt-BR" dirty="0" err="1"/>
              <a:t>etc</a:t>
            </a:r>
            <a:r>
              <a:rPr lang="pt-BR" dirty="0"/>
              <a:t>; </a:t>
            </a:r>
          </a:p>
          <a:p>
            <a:pPr>
              <a:buFontTx/>
              <a:buChar char="-"/>
            </a:pPr>
            <a:r>
              <a:rPr lang="pt-BR" dirty="0"/>
              <a:t>Projetos de rodovias e ferrovias; </a:t>
            </a:r>
          </a:p>
          <a:p>
            <a:pPr>
              <a:buNone/>
            </a:pPr>
            <a:r>
              <a:rPr lang="pt-BR" dirty="0"/>
              <a:t>- Projetos de redes de transmissão de energias.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Algoritmos para grafos não orientados:</a:t>
            </a:r>
          </a:p>
          <a:p>
            <a:pPr marL="514350" indent="-514350">
              <a:buAutoNum type="arabicParenR"/>
            </a:pPr>
            <a:r>
              <a:rPr lang="pt-BR" dirty="0"/>
              <a:t>PRIM</a:t>
            </a:r>
          </a:p>
          <a:p>
            <a:pPr marL="514350" indent="-514350">
              <a:buAutoNum type="arabicParenR"/>
            </a:pPr>
            <a:r>
              <a:rPr lang="pt-BR" dirty="0"/>
              <a:t>KRUSKAL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Algoritmos de Mínima Arborescência</a:t>
            </a:r>
            <a:br>
              <a:rPr lang="pt-BR" b="1" dirty="0"/>
            </a:br>
            <a:r>
              <a:rPr lang="pt-BR" b="1" dirty="0"/>
              <a:t>(árvore de custo mínimo)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286" y="1825625"/>
            <a:ext cx="11553914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pt-BR" dirty="0"/>
              <a:t>PRIM</a:t>
            </a:r>
          </a:p>
          <a:p>
            <a:r>
              <a:rPr lang="pt-BR" dirty="0"/>
              <a:t>Escolha um nó e marque-o como analisado.</a:t>
            </a:r>
          </a:p>
          <a:p>
            <a:r>
              <a:rPr lang="pt-BR" dirty="0"/>
              <a:t>Enquanto houver nós não analisados, marque como analisado o nó cujo arco tem o menor custo dentre todos os arcos adjacentes a todos os nós analisados (sem formar ciclos).</a:t>
            </a:r>
          </a:p>
          <a:p>
            <a:r>
              <a:rPr lang="pt-BR" dirty="0"/>
              <a:t>Ligue os nós correspondentes.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2) KRUSKAL</a:t>
            </a:r>
          </a:p>
          <a:p>
            <a:r>
              <a:rPr lang="pt-BR" dirty="0"/>
              <a:t>Dentre todas as arestas não marcadas, escolha aquela com menor custo e ligue os nós correspondentes (sem formar ciclos) até que todos os nós formem uma árvore.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300" b="1" dirty="0" err="1"/>
              <a:t>Dijkstra</a:t>
            </a:r>
            <a:r>
              <a:rPr lang="pt-BR" b="1" dirty="0"/>
              <a:t> </a:t>
            </a:r>
            <a:br>
              <a:rPr lang="pt-BR" b="1" dirty="0"/>
            </a:br>
            <a:r>
              <a:rPr lang="pt-BR" sz="3600" b="1" dirty="0"/>
              <a:t>Dado um nó inicial, calcular a menor distância a todos os outros nós de um grafo orientado ou não.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76777" y="2060314"/>
                <a:ext cx="4572204" cy="38193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b="1" dirty="0"/>
                  <a:t>Algoritmo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pt-BR" dirty="0"/>
                  <a:t> é o nó inicial</a:t>
                </a:r>
              </a:p>
              <a:p>
                <a:pPr marL="0" indent="0">
                  <a:buNone/>
                </a:pPr>
                <a:r>
                  <a:rPr lang="pt-BR" dirty="0"/>
                  <a:t>Para todo vértice (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dirty="0"/>
                  <a:t>) do grafo: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dirty="0" err="1"/>
                  <a:t>_custo</a:t>
                </a:r>
                <a:r>
                  <a:rPr lang="pt-BR" dirty="0"/>
                  <a:t> = ∞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dirty="0" err="1"/>
                  <a:t>_ant</a:t>
                </a:r>
                <a:r>
                  <a:rPr lang="pt-BR" dirty="0"/>
                  <a:t> = “ “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dirty="0" err="1"/>
                  <a:t>_cor</a:t>
                </a:r>
                <a:r>
                  <a:rPr lang="pt-BR" dirty="0"/>
                  <a:t> = branco</a:t>
                </a:r>
              </a:p>
              <a:p>
                <a:pPr marL="0" lvl="1" indent="0">
                  <a:buNone/>
                </a:pP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pt-BR" dirty="0" err="1"/>
                  <a:t>_custo</a:t>
                </a:r>
                <a:r>
                  <a:rPr lang="pt-BR" dirty="0"/>
                  <a:t> = 0</a:t>
                </a:r>
              </a:p>
              <a:p>
                <a:pPr marL="0" lvl="1" indent="0">
                  <a:buNone/>
                </a:pPr>
                <a:r>
                  <a:rPr lang="pt-BR" dirty="0"/>
                  <a:t>Colocar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pt-BR" dirty="0"/>
                  <a:t> na lista</a:t>
                </a:r>
              </a:p>
              <a:p>
                <a:pPr marL="457200" lvl="1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777" y="2060314"/>
                <a:ext cx="4572204" cy="3819376"/>
              </a:xfrm>
              <a:blipFill>
                <a:blip r:embed="rId2"/>
                <a:stretch>
                  <a:fillRect l="-2800" t="-2711" r="-14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2">
                <a:extLst>
                  <a:ext uri="{FF2B5EF4-FFF2-40B4-BE49-F238E27FC236}">
                    <a16:creationId xmlns:a16="http://schemas.microsoft.com/office/drawing/2014/main" id="{FED17C2D-85BB-41D3-E6C7-2B0697904F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48981" y="2060313"/>
                <a:ext cx="7443019" cy="46944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pt-BR" dirty="0"/>
                  <a:t>Enquanto lista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BR" b="0" dirty="0"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pt-BR" dirty="0"/>
                  <a:t>     Selecionar o nó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t-BR" dirty="0"/>
                  <a:t> da lista com menor custo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pt-BR" dirty="0"/>
                  <a:t>     Para todos os nós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t-BR" dirty="0"/>
                  <a:t> adjacentes a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t-BR" dirty="0"/>
                  <a:t> tal que a cor seja branco: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pt-BR" dirty="0"/>
                  <a:t>	Colocar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t-BR" dirty="0"/>
                  <a:t> na lista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pt-BR" dirty="0"/>
                  <a:t>	soma =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t-BR" dirty="0" err="1"/>
                  <a:t>_custo</a:t>
                </a:r>
                <a:r>
                  <a:rPr lang="pt-BR" dirty="0"/>
                  <a:t> + custo de ir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t-BR" dirty="0"/>
                  <a:t> para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pt-BR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pt-BR" dirty="0"/>
                  <a:t>	se soma &lt;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t-BR" dirty="0" err="1"/>
                  <a:t>_custo</a:t>
                </a:r>
                <a:endParaRPr lang="pt-BR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pt-BR" dirty="0"/>
                  <a:t>	   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t-BR" dirty="0" err="1"/>
                  <a:t>_custo</a:t>
                </a:r>
                <a:r>
                  <a:rPr lang="pt-BR" dirty="0"/>
                  <a:t> = soma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pt-BR" dirty="0"/>
                  <a:t>	   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t-BR" dirty="0" err="1"/>
                  <a:t>_ant</a:t>
                </a:r>
                <a:r>
                  <a:rPr lang="pt-BR" dirty="0"/>
                  <a:t> =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pt-BR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pt-BR" dirty="0"/>
                  <a:t>   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t-BR" dirty="0" err="1"/>
                  <a:t>_cor</a:t>
                </a:r>
                <a:r>
                  <a:rPr lang="pt-BR" dirty="0"/>
                  <a:t> = preto e tirar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pt-BR" dirty="0"/>
                  <a:t> da lista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pt-BR" dirty="0"/>
                  <a:t>    </a:t>
                </a:r>
              </a:p>
              <a:p>
                <a:pPr marL="0" lvl="1" indent="0">
                  <a:buFont typeface="Arial" panose="020B0604020202020204" pitchFamily="34" charset="0"/>
                  <a:buNone/>
                </a:pPr>
                <a:r>
                  <a:rPr lang="pt-BR" dirty="0"/>
                  <a:t>Encontrar o caminho por meio do vetor de antecessores e calcular o custo da rota.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4" name="Espaço Reservado para Conteúdo 2">
                <a:extLst>
                  <a:ext uri="{FF2B5EF4-FFF2-40B4-BE49-F238E27FC236}">
                    <a16:creationId xmlns:a16="http://schemas.microsoft.com/office/drawing/2014/main" id="{FED17C2D-85BB-41D3-E6C7-2B0697904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81" y="2060313"/>
                <a:ext cx="7443019" cy="4694447"/>
              </a:xfrm>
              <a:prstGeom prst="rect">
                <a:avLst/>
              </a:prstGeom>
              <a:blipFill>
                <a:blip r:embed="rId3"/>
                <a:stretch>
                  <a:fillRect l="-1229" t="-29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75B16E11-6053-7B9D-6C70-02039EB57F40}"/>
              </a:ext>
            </a:extLst>
          </p:cNvPr>
          <p:cNvCxnSpPr/>
          <p:nvPr/>
        </p:nvCxnSpPr>
        <p:spPr>
          <a:xfrm>
            <a:off x="4630992" y="1818968"/>
            <a:ext cx="0" cy="48079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E1C94542-2142-F920-744C-E2036A033B6B}"/>
              </a:ext>
            </a:extLst>
          </p:cNvPr>
          <p:cNvCxnSpPr/>
          <p:nvPr/>
        </p:nvCxnSpPr>
        <p:spPr>
          <a:xfrm>
            <a:off x="285135" y="1818968"/>
            <a:ext cx="1158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9971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300" b="1" dirty="0"/>
              <a:t>Floyd</a:t>
            </a:r>
            <a:r>
              <a:rPr lang="pt-BR" b="1" dirty="0"/>
              <a:t> </a:t>
            </a:r>
            <a:br>
              <a:rPr lang="pt-BR" b="1" dirty="0"/>
            </a:br>
            <a:r>
              <a:rPr lang="pt-BR" sz="3600" b="1" dirty="0"/>
              <a:t>Calcular a menor distância entre todos os </a:t>
            </a:r>
            <a:r>
              <a:rPr lang="pt-BR" sz="3600" b="1"/>
              <a:t>nós </a:t>
            </a:r>
            <a:br>
              <a:rPr lang="pt-BR" sz="3600" b="1"/>
            </a:br>
            <a:r>
              <a:rPr lang="pt-BR" sz="3600" b="1"/>
              <a:t>(</a:t>
            </a:r>
            <a:r>
              <a:rPr lang="pt-BR" sz="3600" b="1" dirty="0"/>
              <a:t>sem precisar especificar o nó inicial)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76777" y="2060313"/>
                <a:ext cx="11759584" cy="46256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b="1" dirty="0"/>
                  <a:t>Algoritmo – para casa</a:t>
                </a:r>
              </a:p>
              <a:p>
                <a:pPr marL="0" indent="0">
                  <a:buNone/>
                </a:pPr>
                <a:r>
                  <a:rPr lang="pt-BR" dirty="0"/>
                  <a:t>Montar as matrizes de custo (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pt-BR" dirty="0"/>
                  <a:t>) e precedente (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pt-BR" dirty="0"/>
                  <a:t>)</a:t>
                </a:r>
              </a:p>
              <a:p>
                <a:pPr marL="0" indent="0">
                  <a:buNone/>
                </a:pPr>
                <a:r>
                  <a:rPr lang="pt-BR" dirty="0"/>
                  <a:t>Para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pt-BR" dirty="0"/>
                  <a:t> até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dirty="0"/>
                  <a:t>							</a:t>
                </a:r>
                <a:r>
                  <a:rPr lang="pt-BR" dirty="0">
                    <a:latin typeface="+mj-lt"/>
                  </a:rPr>
                  <a:t>‘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dirty="0"/>
                  <a:t>: iteração</a:t>
                </a:r>
              </a:p>
              <a:p>
                <a:pPr marL="0" indent="0">
                  <a:buNone/>
                </a:pPr>
                <a:r>
                  <a:rPr lang="pt-BR" dirty="0"/>
                  <a:t>     Para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pt-BR" dirty="0"/>
                  <a:t> até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dirty="0"/>
                  <a:t>							‘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dirty="0"/>
                  <a:t>: linha</a:t>
                </a:r>
              </a:p>
              <a:p>
                <a:pPr marL="0" indent="0">
                  <a:buNone/>
                </a:pPr>
                <a:r>
                  <a:rPr lang="pt-BR" dirty="0"/>
                  <a:t>	Para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pt-BR" dirty="0"/>
                  <a:t> até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dirty="0"/>
                  <a:t>						‘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t-BR" dirty="0"/>
                  <a:t>: coluna</a:t>
                </a:r>
              </a:p>
              <a:p>
                <a:pPr marL="0" indent="0">
                  <a:buNone/>
                </a:pPr>
                <a:r>
                  <a:rPr lang="pt-BR" dirty="0"/>
                  <a:t>	     Se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		Se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 &gt;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		   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		   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777" y="2060313"/>
                <a:ext cx="11759584" cy="4625621"/>
              </a:xfrm>
              <a:blipFill>
                <a:blip r:embed="rId2"/>
                <a:stretch>
                  <a:fillRect l="-1089" t="-22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752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300" b="1" dirty="0"/>
              <a:t>Problema de Designação</a:t>
            </a:r>
            <a:br>
              <a:rPr lang="pt-BR" b="1" dirty="0"/>
            </a:br>
            <a:r>
              <a:rPr lang="pt-BR" sz="3600" b="1" dirty="0"/>
              <a:t>Método Húngaro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777" y="2060313"/>
            <a:ext cx="11759584" cy="46256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>
                <a:hlinkClick r:id="rId2"/>
              </a:rPr>
              <a:t>https://docs.ufpr.br/~volmir/PO_I_12_designacao.pdf</a:t>
            </a:r>
            <a:endParaRPr lang="pt-BR" sz="4000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dirty="0"/>
              <a:t>(</a:t>
            </a:r>
            <a:r>
              <a:rPr lang="pt-BR" dirty="0" err="1"/>
              <a:t>pag</a:t>
            </a:r>
            <a:r>
              <a:rPr lang="pt-BR" dirty="0"/>
              <a:t> 18)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679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5A6BA-BC44-9E4D-A4AD-D0B9C322A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65125"/>
            <a:ext cx="11701462" cy="1325563"/>
          </a:xfrm>
        </p:spPr>
        <p:txBody>
          <a:bodyPr/>
          <a:lstStyle/>
          <a:p>
            <a:pPr algn="ctr"/>
            <a:r>
              <a:rPr lang="pt-BR" sz="4000" b="1" dirty="0"/>
              <a:t>GRAFOS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8BD6B5-8FFD-EF42-9920-F722B6B0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82" y="1254126"/>
            <a:ext cx="3736182" cy="660400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Classificação</a:t>
            </a:r>
            <a:r>
              <a:rPr lang="pt-BR" dirty="0"/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6F7411-C19C-4E48-938A-AA15E655F11B}"/>
              </a:ext>
            </a:extLst>
          </p:cNvPr>
          <p:cNvSpPr txBox="1"/>
          <p:nvPr/>
        </p:nvSpPr>
        <p:spPr>
          <a:xfrm>
            <a:off x="807243" y="1914526"/>
            <a:ext cx="1835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Dirigido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65F7E1D-8519-E546-B858-131B4A36357A}"/>
              </a:ext>
            </a:extLst>
          </p:cNvPr>
          <p:cNvSpPr txBox="1"/>
          <p:nvPr/>
        </p:nvSpPr>
        <p:spPr>
          <a:xfrm>
            <a:off x="760809" y="4177202"/>
            <a:ext cx="2253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Não dirigido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19E475D-313B-584B-865B-44EF283165D8}"/>
              </a:ext>
            </a:extLst>
          </p:cNvPr>
          <p:cNvSpPr txBox="1"/>
          <p:nvPr/>
        </p:nvSpPr>
        <p:spPr>
          <a:xfrm>
            <a:off x="4860130" y="1914526"/>
            <a:ext cx="1835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Rotulado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206993A-AC47-FC4F-88A4-4F1872D3C7E3}"/>
              </a:ext>
            </a:extLst>
          </p:cNvPr>
          <p:cNvSpPr txBox="1"/>
          <p:nvPr/>
        </p:nvSpPr>
        <p:spPr>
          <a:xfrm>
            <a:off x="4723209" y="4210051"/>
            <a:ext cx="2740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Não rotulado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F4BE908-4D46-3043-83D6-88994E5E92F3}"/>
              </a:ext>
            </a:extLst>
          </p:cNvPr>
          <p:cNvSpPr txBox="1"/>
          <p:nvPr/>
        </p:nvSpPr>
        <p:spPr>
          <a:xfrm>
            <a:off x="8343900" y="1914525"/>
            <a:ext cx="38480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Valorado ou ponderado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FBD4C95-0A84-2546-B855-21B328294F41}"/>
              </a:ext>
            </a:extLst>
          </p:cNvPr>
          <p:cNvSpPr txBox="1"/>
          <p:nvPr/>
        </p:nvSpPr>
        <p:spPr>
          <a:xfrm>
            <a:off x="7656511" y="4182454"/>
            <a:ext cx="4876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Não valorado ou não ponderado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419D5E5-430D-2748-8A6A-FDC1ADCE3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36" y="4815076"/>
            <a:ext cx="2387600" cy="8763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9095A7D-C719-C247-9D3C-6B1A0F33E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302" y="2145357"/>
            <a:ext cx="2387600" cy="8763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0127AC7-298E-FE48-A79A-24AC73040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36" y="2090149"/>
            <a:ext cx="2438400" cy="101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E7B3BFF-7A6E-B54B-998B-B7B4A250E681}"/>
                  </a:ext>
                </a:extLst>
              </p:cNvPr>
              <p:cNvSpPr txBox="1"/>
              <p:nvPr/>
            </p:nvSpPr>
            <p:spPr>
              <a:xfrm>
                <a:off x="1306711" y="2820106"/>
                <a:ext cx="977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AB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pt-BR" dirty="0"/>
                  <a:t>BA</a:t>
                </a: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7B3BFF-7A6E-B54B-998B-B7B4A250E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711" y="2820106"/>
                <a:ext cx="977504" cy="369332"/>
              </a:xfrm>
              <a:prstGeom prst="rect">
                <a:avLst/>
              </a:prstGeom>
              <a:blipFill>
                <a:blip r:embed="rId4"/>
                <a:stretch>
                  <a:fillRect l="-5128" t="-10000" b="-2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5AD78B0-AD3F-814D-A380-1DB242CC3B8C}"/>
                  </a:ext>
                </a:extLst>
              </p:cNvPr>
              <p:cNvSpPr txBox="1"/>
              <p:nvPr/>
            </p:nvSpPr>
            <p:spPr>
              <a:xfrm>
                <a:off x="1306711" y="5595390"/>
                <a:ext cx="977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AB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/>
                  <a:t>BA</a:t>
                </a: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5AD78B0-AD3F-814D-A380-1DB242CC3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711" y="5595390"/>
                <a:ext cx="977504" cy="369332"/>
              </a:xfrm>
              <a:prstGeom prst="rect">
                <a:avLst/>
              </a:prstGeom>
              <a:blipFill>
                <a:blip r:embed="rId5"/>
                <a:stretch>
                  <a:fillRect l="-5128" t="-6667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BF0F2C7E-38A1-F048-8C62-1AE01FFF0B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6057" y="2820106"/>
            <a:ext cx="2514600" cy="106680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6C049F29-8096-D149-8DEE-8792565C6A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8607" y="5255270"/>
            <a:ext cx="2349500" cy="5715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B07E5582-E487-6C4F-B632-5D2D2CDF68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0161" y="5255270"/>
            <a:ext cx="2349500" cy="5715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17B7E6C2-1D75-5640-8DCD-419629E472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7761" y="2192601"/>
            <a:ext cx="25019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5A6BA-BC44-9E4D-A4AD-D0B9C322A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65125"/>
            <a:ext cx="11701462" cy="1325563"/>
          </a:xfrm>
        </p:spPr>
        <p:txBody>
          <a:bodyPr/>
          <a:lstStyle/>
          <a:p>
            <a:pPr algn="ctr"/>
            <a:r>
              <a:rPr lang="pt-BR" sz="4000" b="1" dirty="0"/>
              <a:t>GRAFOS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8BD6B5-8FFD-EF42-9920-F722B6B0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82" y="1254125"/>
            <a:ext cx="2235994" cy="688975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Adjacência</a:t>
            </a:r>
            <a:r>
              <a:rPr lang="pt-BR" dirty="0"/>
              <a:t> 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A0E388A8-C92F-1847-BFBE-A72575AEC43E}"/>
              </a:ext>
            </a:extLst>
          </p:cNvPr>
          <p:cNvSpPr txBox="1">
            <a:spLocks/>
          </p:cNvSpPr>
          <p:nvPr/>
        </p:nvSpPr>
        <p:spPr>
          <a:xfrm>
            <a:off x="307182" y="1857376"/>
            <a:ext cx="11337132" cy="631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Dois vértices são </a:t>
            </a:r>
            <a:r>
              <a:rPr lang="pt-BR" u="sng" dirty="0"/>
              <a:t>adjacentes</a:t>
            </a:r>
            <a:r>
              <a:rPr lang="pt-BR" dirty="0"/>
              <a:t> se existe uma aresta que incide no 2º vértice.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1C2FC7-8FF3-EC4F-9EEF-68E9EA24F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2236361"/>
            <a:ext cx="3098800" cy="18161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ECC1257-BA54-6B48-9470-0CF5819F92D2}"/>
              </a:ext>
            </a:extLst>
          </p:cNvPr>
          <p:cNvSpPr txBox="1"/>
          <p:nvPr/>
        </p:nvSpPr>
        <p:spPr>
          <a:xfrm>
            <a:off x="5172075" y="2586037"/>
            <a:ext cx="4157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 e </a:t>
            </a:r>
            <a:r>
              <a:rPr lang="pt-BR" sz="2400" dirty="0" err="1"/>
              <a:t>B</a:t>
            </a:r>
            <a:r>
              <a:rPr lang="pt-BR" sz="2400" dirty="0"/>
              <a:t> não são adjacentes</a:t>
            </a:r>
          </a:p>
          <a:p>
            <a:r>
              <a:rPr lang="pt-BR" sz="2400" dirty="0" err="1"/>
              <a:t>B</a:t>
            </a:r>
            <a:r>
              <a:rPr lang="pt-BR" sz="2400" dirty="0"/>
              <a:t> e A são adjacentes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A10ED95E-1B22-B446-88D5-93CA0DDC86BF}"/>
              </a:ext>
            </a:extLst>
          </p:cNvPr>
          <p:cNvSpPr txBox="1">
            <a:spLocks/>
          </p:cNvSpPr>
          <p:nvPr/>
        </p:nvSpPr>
        <p:spPr>
          <a:xfrm>
            <a:off x="425053" y="4599202"/>
            <a:ext cx="11337132" cy="631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Duas arestas são </a:t>
            </a:r>
            <a:r>
              <a:rPr lang="pt-BR" u="sng" dirty="0"/>
              <a:t>adjacentes</a:t>
            </a:r>
            <a:r>
              <a:rPr lang="pt-BR" dirty="0"/>
              <a:t> se são incidentes a um mesmo vértice.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C4603CD-A651-EE42-A56D-E616AA218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0" y="5436122"/>
            <a:ext cx="4330700" cy="1231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FC13FFF-B9A0-8145-8E40-7A89F409E50E}"/>
                  </a:ext>
                </a:extLst>
              </p:cNvPr>
              <p:cNvSpPr txBox="1"/>
              <p:nvPr/>
            </p:nvSpPr>
            <p:spPr>
              <a:xfrm>
                <a:off x="6101557" y="5498459"/>
                <a:ext cx="4157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400" b="0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pt-BR" sz="24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400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pt-BR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/>
                  <a:t> são adjacentes</a:t>
                </a: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C13FFF-B9A0-8145-8E40-7A89F409E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557" y="5498459"/>
                <a:ext cx="4157662" cy="461665"/>
              </a:xfrm>
              <a:prstGeom prst="rect">
                <a:avLst/>
              </a:prstGeom>
              <a:blipFill>
                <a:blip r:embed="rId4"/>
                <a:stretch>
                  <a:fillRect t="-5263" b="-28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632D501-08C6-104E-801D-997B74197358}"/>
                  </a:ext>
                </a:extLst>
              </p:cNvPr>
              <p:cNvSpPr txBox="1"/>
              <p:nvPr/>
            </p:nvSpPr>
            <p:spPr>
              <a:xfrm>
                <a:off x="8981768" y="2488774"/>
                <a:ext cx="278041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/>
                  <a:t>Lista de adjacências:</a:t>
                </a:r>
              </a:p>
              <a:p>
                <a:r>
                  <a:rPr lang="pt-BR" sz="2000" dirty="0"/>
                  <a:t>A: </a:t>
                </a:r>
                <a14:m>
                  <m:oMath xmlns:m="http://schemas.openxmlformats.org/officeDocument/2006/math">
                    <m:r>
                      <a:rPr lang="pt-B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pt-BR" sz="2000" dirty="0">
                  <a:ea typeface="Cambria Math" panose="02040503050406030204" pitchFamily="18" charset="0"/>
                </a:endParaRPr>
              </a:p>
              <a:p>
                <a:r>
                  <a:rPr lang="pt-BR" sz="2000" dirty="0" err="1"/>
                  <a:t>B</a:t>
                </a:r>
                <a:r>
                  <a:rPr lang="pt-BR" sz="2000" dirty="0"/>
                  <a:t>: A e C</a:t>
                </a:r>
              </a:p>
              <a:p>
                <a:r>
                  <a:rPr lang="pt-BR" sz="2000" dirty="0"/>
                  <a:t>C: </a:t>
                </a:r>
                <a:r>
                  <a:rPr lang="pt-BR" sz="2000" dirty="0" err="1"/>
                  <a:t>B</a:t>
                </a:r>
                <a:endParaRPr lang="pt-BR" sz="20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xmlns="" id="{4632D501-08C6-104E-801D-997B74197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768" y="2488774"/>
                <a:ext cx="2780417" cy="1323439"/>
              </a:xfrm>
              <a:prstGeom prst="rect">
                <a:avLst/>
              </a:prstGeom>
              <a:blipFill>
                <a:blip r:embed="rId5"/>
                <a:stretch>
                  <a:fillRect l="-2283" t="-1905" b="-76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27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0" grpId="0"/>
      <p:bldP spid="11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5A6BA-BC44-9E4D-A4AD-D0B9C322A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65125"/>
            <a:ext cx="11701462" cy="1325563"/>
          </a:xfrm>
        </p:spPr>
        <p:txBody>
          <a:bodyPr/>
          <a:lstStyle/>
          <a:p>
            <a:pPr algn="ctr"/>
            <a:r>
              <a:rPr lang="pt-BR" sz="4000" b="1" dirty="0"/>
              <a:t>GRAFOS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8BD6B5-8FFD-EF42-9920-F722B6B0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94" y="2740025"/>
            <a:ext cx="4982368" cy="688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Matriz de Adjacência</a:t>
            </a:r>
            <a:r>
              <a:rPr lang="pt-BR" dirty="0"/>
              <a:t> </a:t>
            </a:r>
          </a:p>
        </p:txBody>
      </p:sp>
      <p:pic>
        <p:nvPicPr>
          <p:cNvPr id="9" name="Imagem 8" descr="Forma&#10;&#10;Descrição gerada automaticamente">
            <a:extLst>
              <a:ext uri="{FF2B5EF4-FFF2-40B4-BE49-F238E27FC236}">
                <a16:creationId xmlns:a16="http://schemas.microsoft.com/office/drawing/2014/main" id="{684311BC-1470-F349-BD33-2B840F481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205" y="2196921"/>
            <a:ext cx="3291538" cy="3505274"/>
          </a:xfrm>
          <a:prstGeom prst="rect">
            <a:avLst/>
          </a:prstGeom>
        </p:spPr>
      </p:pic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8FB27545-7431-4943-8F29-9C692C42251B}"/>
              </a:ext>
            </a:extLst>
          </p:cNvPr>
          <p:cNvSpPr txBox="1">
            <a:spLocks/>
          </p:cNvSpPr>
          <p:nvPr/>
        </p:nvSpPr>
        <p:spPr>
          <a:xfrm>
            <a:off x="8539373" y="2681781"/>
            <a:ext cx="4982368" cy="68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/>
              <a:t>Matriz de Custos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8ED33924-FC06-CE40-A8E8-51AC6C2A52B0}"/>
                  </a:ext>
                </a:extLst>
              </p:cNvPr>
              <p:cNvSpPr txBox="1"/>
              <p:nvPr/>
            </p:nvSpPr>
            <p:spPr>
              <a:xfrm>
                <a:off x="817256" y="3878262"/>
                <a:ext cx="2794098" cy="1732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BR" sz="3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BR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pt-BR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BR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BR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BR" sz="3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BR" sz="3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BR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sz="3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BR" sz="3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BR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BR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BR" sz="3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BR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pt-BR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ED33924-FC06-CE40-A8E8-51AC6C2A5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56" y="3878262"/>
                <a:ext cx="2794098" cy="1732654"/>
              </a:xfrm>
              <a:prstGeom prst="rect">
                <a:avLst/>
              </a:prstGeom>
              <a:blipFill>
                <a:blip r:embed="rId3"/>
                <a:stretch>
                  <a:fillRect t="-1460" b="-72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ED2B1F-4CE5-DA4C-AC14-075BD1F4D24F}"/>
              </a:ext>
            </a:extLst>
          </p:cNvPr>
          <p:cNvSpPr txBox="1"/>
          <p:nvPr/>
        </p:nvSpPr>
        <p:spPr>
          <a:xfrm>
            <a:off x="614363" y="3863974"/>
            <a:ext cx="67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91C0425-2283-3341-870B-93DE268ABD65}"/>
              </a:ext>
            </a:extLst>
          </p:cNvPr>
          <p:cNvSpPr txBox="1"/>
          <p:nvPr/>
        </p:nvSpPr>
        <p:spPr>
          <a:xfrm>
            <a:off x="1081572" y="3474242"/>
            <a:ext cx="67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6352B09-5D1E-D64D-86A8-0E8285C84E3D}"/>
              </a:ext>
            </a:extLst>
          </p:cNvPr>
          <p:cNvSpPr txBox="1"/>
          <p:nvPr/>
        </p:nvSpPr>
        <p:spPr>
          <a:xfrm>
            <a:off x="1695932" y="3471215"/>
            <a:ext cx="67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B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F6C6EB1-5C8A-114A-A926-2602FF8011A9}"/>
              </a:ext>
            </a:extLst>
          </p:cNvPr>
          <p:cNvSpPr txBox="1"/>
          <p:nvPr/>
        </p:nvSpPr>
        <p:spPr>
          <a:xfrm>
            <a:off x="2346463" y="3468188"/>
            <a:ext cx="67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</a:t>
            </a:r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0B5EAE7-282F-E443-AAA1-0E63D6DABDEF}"/>
              </a:ext>
            </a:extLst>
          </p:cNvPr>
          <p:cNvSpPr txBox="1"/>
          <p:nvPr/>
        </p:nvSpPr>
        <p:spPr>
          <a:xfrm>
            <a:off x="2996994" y="3468188"/>
            <a:ext cx="67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</a:t>
            </a:r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361963A-EEFD-864A-A800-3D30F03265EF}"/>
              </a:ext>
            </a:extLst>
          </p:cNvPr>
          <p:cNvSpPr txBox="1"/>
          <p:nvPr/>
        </p:nvSpPr>
        <p:spPr>
          <a:xfrm>
            <a:off x="614363" y="4298948"/>
            <a:ext cx="67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B</a:t>
            </a:r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89BF083-1E4B-124C-B3C8-ACD038B9FED5}"/>
              </a:ext>
            </a:extLst>
          </p:cNvPr>
          <p:cNvSpPr txBox="1"/>
          <p:nvPr/>
        </p:nvSpPr>
        <p:spPr>
          <a:xfrm>
            <a:off x="613882" y="4742503"/>
            <a:ext cx="67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</a:t>
            </a:r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29922C4-ACEB-FF43-AC17-5A8F20DA017F}"/>
              </a:ext>
            </a:extLst>
          </p:cNvPr>
          <p:cNvSpPr txBox="1"/>
          <p:nvPr/>
        </p:nvSpPr>
        <p:spPr>
          <a:xfrm>
            <a:off x="638179" y="5212749"/>
            <a:ext cx="67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3252320-B124-C54E-9CF5-661265080E05}"/>
                  </a:ext>
                </a:extLst>
              </p:cNvPr>
              <p:cNvSpPr txBox="1"/>
              <p:nvPr/>
            </p:nvSpPr>
            <p:spPr>
              <a:xfrm>
                <a:off x="8523496" y="3832569"/>
                <a:ext cx="3186833" cy="1752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BR" sz="3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∞</m:t>
                                      </m:r>
                                    </m:e>
                                    <m:e>
                                      <m:r>
                                        <a:rPr lang="pt-BR" sz="32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pt-BR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BR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BR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BR" sz="3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∞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BR" sz="3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∞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sz="32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BR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BR" sz="3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∞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BR" sz="3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BR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BR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BR" sz="3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BR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pt-BR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252320-B124-C54E-9CF5-661265080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496" y="3832569"/>
                <a:ext cx="3186833" cy="1752275"/>
              </a:xfrm>
              <a:prstGeom prst="rect">
                <a:avLst/>
              </a:prstGeom>
              <a:blipFill>
                <a:blip r:embed="rId4"/>
                <a:stretch>
                  <a:fillRect t="-719" b="-57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ixaDeTexto 23">
            <a:extLst>
              <a:ext uri="{FF2B5EF4-FFF2-40B4-BE49-F238E27FC236}">
                <a16:creationId xmlns:a16="http://schemas.microsoft.com/office/drawing/2014/main" id="{5EB7026C-8F40-2C41-B98E-DF633EEED42E}"/>
              </a:ext>
            </a:extLst>
          </p:cNvPr>
          <p:cNvSpPr txBox="1"/>
          <p:nvPr/>
        </p:nvSpPr>
        <p:spPr>
          <a:xfrm>
            <a:off x="8320603" y="3818281"/>
            <a:ext cx="67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</a:t>
            </a:r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0E3EE8A-C5AF-C343-AEE1-7C7C0F6EA05D}"/>
              </a:ext>
            </a:extLst>
          </p:cNvPr>
          <p:cNvSpPr txBox="1"/>
          <p:nvPr/>
        </p:nvSpPr>
        <p:spPr>
          <a:xfrm>
            <a:off x="8787812" y="3428549"/>
            <a:ext cx="67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</a:t>
            </a:r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F271522-D263-6B4B-B8EF-8A6C8559B118}"/>
              </a:ext>
            </a:extLst>
          </p:cNvPr>
          <p:cNvSpPr txBox="1"/>
          <p:nvPr/>
        </p:nvSpPr>
        <p:spPr>
          <a:xfrm>
            <a:off x="9576040" y="3408207"/>
            <a:ext cx="67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B</a:t>
            </a:r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E31CC99-3596-E74A-9B18-2E4086C16B94}"/>
              </a:ext>
            </a:extLst>
          </p:cNvPr>
          <p:cNvSpPr txBox="1"/>
          <p:nvPr/>
        </p:nvSpPr>
        <p:spPr>
          <a:xfrm>
            <a:off x="10265791" y="3421847"/>
            <a:ext cx="67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</a:t>
            </a:r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7A55736-0A90-AA48-8209-E3F60CF97825}"/>
              </a:ext>
            </a:extLst>
          </p:cNvPr>
          <p:cNvSpPr txBox="1"/>
          <p:nvPr/>
        </p:nvSpPr>
        <p:spPr>
          <a:xfrm>
            <a:off x="10998626" y="3417808"/>
            <a:ext cx="67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</a:t>
            </a:r>
            <a:endParaRPr lang="pt-BR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D6CD59B-445A-D14A-BBCD-AE7D79DEF179}"/>
              </a:ext>
            </a:extLst>
          </p:cNvPr>
          <p:cNvSpPr txBox="1"/>
          <p:nvPr/>
        </p:nvSpPr>
        <p:spPr>
          <a:xfrm>
            <a:off x="8320603" y="4253255"/>
            <a:ext cx="67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B</a:t>
            </a:r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DD12427-C7F5-B74B-9001-F058459E868A}"/>
              </a:ext>
            </a:extLst>
          </p:cNvPr>
          <p:cNvSpPr txBox="1"/>
          <p:nvPr/>
        </p:nvSpPr>
        <p:spPr>
          <a:xfrm>
            <a:off x="8320122" y="4696810"/>
            <a:ext cx="67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</a:t>
            </a:r>
            <a:endParaRPr lang="pt-BR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0EB3392-C6C6-9944-9F0F-7503D15A25E6}"/>
              </a:ext>
            </a:extLst>
          </p:cNvPr>
          <p:cNvSpPr txBox="1"/>
          <p:nvPr/>
        </p:nvSpPr>
        <p:spPr>
          <a:xfrm>
            <a:off x="8344419" y="5167056"/>
            <a:ext cx="67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</a:t>
            </a:r>
            <a:endParaRPr lang="pt-BR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392A80F-F689-6643-883A-B1EFE0366DCF}"/>
              </a:ext>
            </a:extLst>
          </p:cNvPr>
          <p:cNvSpPr txBox="1"/>
          <p:nvPr/>
        </p:nvSpPr>
        <p:spPr>
          <a:xfrm>
            <a:off x="278601" y="6157913"/>
            <a:ext cx="11922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Se o grafo não é dirigido, então as matrizes de adjacência e custos são simétricas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31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5A6BA-BC44-9E4D-A4AD-D0B9C322A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65125"/>
            <a:ext cx="11701462" cy="1325563"/>
          </a:xfrm>
        </p:spPr>
        <p:txBody>
          <a:bodyPr/>
          <a:lstStyle/>
          <a:p>
            <a:pPr algn="ctr"/>
            <a:r>
              <a:rPr lang="pt-BR" sz="4000" b="1" dirty="0"/>
              <a:t>GRAFOS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8BD6B5-8FFD-EF42-9920-F722B6B0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81" y="1254125"/>
            <a:ext cx="11572875" cy="1431925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Mais algumas definições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7954C6C-9442-3949-BC52-E011791A0827}"/>
              </a:ext>
            </a:extLst>
          </p:cNvPr>
          <p:cNvSpPr txBox="1"/>
          <p:nvPr/>
        </p:nvSpPr>
        <p:spPr>
          <a:xfrm>
            <a:off x="242888" y="1666905"/>
            <a:ext cx="117014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Número de nós de </a:t>
            </a:r>
            <a:r>
              <a:rPr lang="pt-BR" sz="3200" dirty="0" err="1"/>
              <a:t>G</a:t>
            </a:r>
            <a:r>
              <a:rPr lang="pt-BR" sz="3200" dirty="0"/>
              <a:t>: </a:t>
            </a:r>
            <a:r>
              <a:rPr lang="pt-BR" sz="3200" dirty="0" err="1"/>
              <a:t>n</a:t>
            </a:r>
            <a:endParaRPr lang="pt-BR" sz="3200" dirty="0"/>
          </a:p>
          <a:p>
            <a:r>
              <a:rPr lang="pt-BR" sz="3200" dirty="0"/>
              <a:t>Número de arestas de </a:t>
            </a:r>
            <a:r>
              <a:rPr lang="pt-BR" sz="3200" dirty="0" err="1"/>
              <a:t>G</a:t>
            </a:r>
            <a:r>
              <a:rPr lang="pt-BR" sz="3200" dirty="0"/>
              <a:t>: m</a:t>
            </a:r>
          </a:p>
          <a:p>
            <a:endParaRPr lang="pt-BR" sz="3200" dirty="0"/>
          </a:p>
          <a:p>
            <a:r>
              <a:rPr lang="pt-BR" sz="3200" dirty="0"/>
              <a:t>Então a Ordem(</a:t>
            </a:r>
            <a:r>
              <a:rPr lang="pt-BR" sz="3200" dirty="0" err="1"/>
              <a:t>G</a:t>
            </a:r>
            <a:r>
              <a:rPr lang="pt-BR" sz="3200" dirty="0"/>
              <a:t>)=</a:t>
            </a:r>
            <a:r>
              <a:rPr lang="pt-BR" sz="3200" dirty="0" err="1"/>
              <a:t>n</a:t>
            </a:r>
            <a:endParaRPr lang="pt-BR" sz="3200" dirty="0"/>
          </a:p>
          <a:p>
            <a:r>
              <a:rPr lang="pt-BR" sz="3200" dirty="0"/>
              <a:t>Se </a:t>
            </a:r>
            <a:r>
              <a:rPr lang="pt-BR" sz="3200" dirty="0" err="1"/>
              <a:t>n</a:t>
            </a:r>
            <a:r>
              <a:rPr lang="pt-BR" sz="3200" dirty="0"/>
              <a:t> e m são finitos, o grafo é finito.</a:t>
            </a:r>
          </a:p>
          <a:p>
            <a:endParaRPr lang="pt-BR" sz="3200" dirty="0"/>
          </a:p>
          <a:p>
            <a:r>
              <a:rPr lang="pt-BR" sz="3200" dirty="0"/>
              <a:t>Número de arestas incidentes em um vértice é o grau do vértice: </a:t>
            </a:r>
            <a:r>
              <a:rPr lang="pt-BR" sz="3200" dirty="0" err="1"/>
              <a:t>d</a:t>
            </a:r>
            <a:r>
              <a:rPr lang="pt-BR" sz="3200" dirty="0"/>
              <a:t>(</a:t>
            </a:r>
            <a:r>
              <a:rPr lang="pt-BR" sz="3200" dirty="0" err="1"/>
              <a:t>v</a:t>
            </a:r>
            <a:r>
              <a:rPr lang="pt-BR" sz="3200" dirty="0"/>
              <a:t>)</a:t>
            </a:r>
          </a:p>
          <a:p>
            <a:r>
              <a:rPr lang="pt-BR" sz="3200" dirty="0"/>
              <a:t>Vértice </a:t>
            </a:r>
            <a:r>
              <a:rPr lang="pt-BR" sz="3200" u="sng" dirty="0"/>
              <a:t>isolado</a:t>
            </a:r>
            <a:r>
              <a:rPr lang="pt-BR" sz="3200" dirty="0"/>
              <a:t> quando </a:t>
            </a:r>
            <a:r>
              <a:rPr lang="pt-BR" sz="3200" dirty="0" err="1"/>
              <a:t>d</a:t>
            </a:r>
            <a:r>
              <a:rPr lang="pt-BR" sz="3200" dirty="0"/>
              <a:t>(</a:t>
            </a:r>
            <a:r>
              <a:rPr lang="pt-BR" sz="3200" dirty="0" err="1"/>
              <a:t>v</a:t>
            </a:r>
            <a:r>
              <a:rPr lang="pt-BR" sz="3200" dirty="0"/>
              <a:t>)=0</a:t>
            </a:r>
          </a:p>
          <a:p>
            <a:r>
              <a:rPr lang="pt-BR" sz="3200" dirty="0"/>
              <a:t>Vértice </a:t>
            </a:r>
            <a:r>
              <a:rPr lang="pt-BR" sz="3200" u="sng" dirty="0"/>
              <a:t>folha</a:t>
            </a:r>
            <a:r>
              <a:rPr lang="pt-BR" sz="3200" dirty="0"/>
              <a:t> quando </a:t>
            </a:r>
            <a:r>
              <a:rPr lang="pt-BR" sz="3200" dirty="0" err="1"/>
              <a:t>d</a:t>
            </a:r>
            <a:r>
              <a:rPr lang="pt-BR" sz="3200" dirty="0"/>
              <a:t>(</a:t>
            </a:r>
            <a:r>
              <a:rPr lang="pt-BR" sz="3200" dirty="0" err="1"/>
              <a:t>v</a:t>
            </a:r>
            <a:r>
              <a:rPr lang="pt-BR" sz="3200" dirty="0"/>
              <a:t>)=1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F3E7DC0-CC8B-E14D-88B2-257D89284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212" y="5049742"/>
            <a:ext cx="4080667" cy="18082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D070A86-9561-474A-B16A-28E7585BA4D1}"/>
                  </a:ext>
                </a:extLst>
              </p:cNvPr>
              <p:cNvSpPr txBox="1"/>
              <p:nvPr/>
            </p:nvSpPr>
            <p:spPr>
              <a:xfrm>
                <a:off x="6557963" y="1690688"/>
                <a:ext cx="2171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dirty="0"/>
                  <a:t>Esparso: </a:t>
                </a:r>
                <a:r>
                  <a:rPr lang="pt-BR" sz="2400" dirty="0" err="1"/>
                  <a:t>n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pt-BR" sz="2400" dirty="0"/>
                  <a:t>m</a:t>
                </a:r>
              </a:p>
              <a:p>
                <a:r>
                  <a:rPr lang="pt-BR" sz="2400" dirty="0"/>
                  <a:t>Denso: </a:t>
                </a:r>
                <a:r>
                  <a:rPr lang="pt-BR" sz="2400" dirty="0" err="1"/>
                  <a:t>n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dirty="0"/>
                  <a:t>m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D070A86-9561-474A-B16A-28E7585BA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963" y="1690688"/>
                <a:ext cx="2171700" cy="830997"/>
              </a:xfrm>
              <a:prstGeom prst="rect">
                <a:avLst/>
              </a:prstGeom>
              <a:blipFill>
                <a:blip r:embed="rId3"/>
                <a:stretch>
                  <a:fillRect l="-4651" t="-2985" b="-149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39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5A6BA-BC44-9E4D-A4AD-D0B9C322A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65125"/>
            <a:ext cx="11701462" cy="1325563"/>
          </a:xfrm>
        </p:spPr>
        <p:txBody>
          <a:bodyPr/>
          <a:lstStyle/>
          <a:p>
            <a:pPr algn="ctr"/>
            <a:r>
              <a:rPr lang="pt-BR" sz="4000" b="1" dirty="0"/>
              <a:t>GRAFOS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8BD6B5-8FFD-EF42-9920-F722B6B0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81" y="1254125"/>
            <a:ext cx="11572875" cy="1431925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Mais algumas definições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7954C6C-9442-3949-BC52-E011791A0827}"/>
              </a:ext>
            </a:extLst>
          </p:cNvPr>
          <p:cNvSpPr txBox="1"/>
          <p:nvPr/>
        </p:nvSpPr>
        <p:spPr>
          <a:xfrm>
            <a:off x="242888" y="1666905"/>
            <a:ext cx="1170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u="sng" dirty="0"/>
              <a:t>Caminho</a:t>
            </a:r>
            <a:r>
              <a:rPr lang="pt-BR" sz="3200" dirty="0"/>
              <a:t>: sequência de vértices, sem repetição de arestas.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E98E8C2-4DF5-A34A-80F1-0C5343ABA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79688"/>
            <a:ext cx="4191000" cy="33274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3886BD9-41C5-F54D-8ECA-FA36F95DDCB3}"/>
              </a:ext>
            </a:extLst>
          </p:cNvPr>
          <p:cNvSpPr txBox="1"/>
          <p:nvPr/>
        </p:nvSpPr>
        <p:spPr>
          <a:xfrm>
            <a:off x="5411391" y="3261072"/>
            <a:ext cx="59340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Ex.: A – C – </a:t>
            </a:r>
            <a:r>
              <a:rPr lang="pt-BR" sz="3200" dirty="0" err="1"/>
              <a:t>B</a:t>
            </a:r>
            <a:r>
              <a:rPr lang="pt-BR" sz="3200" dirty="0"/>
              <a:t> – E – </a:t>
            </a:r>
            <a:r>
              <a:rPr lang="pt-BR" sz="3200" dirty="0" err="1"/>
              <a:t>G</a:t>
            </a:r>
            <a:r>
              <a:rPr lang="pt-BR" sz="3200" dirty="0"/>
              <a:t> – </a:t>
            </a:r>
            <a:r>
              <a:rPr lang="pt-BR" sz="3200" dirty="0" err="1"/>
              <a:t>B</a:t>
            </a:r>
            <a:r>
              <a:rPr lang="pt-BR" sz="3200" dirty="0"/>
              <a:t> – </a:t>
            </a:r>
            <a:r>
              <a:rPr lang="pt-BR" sz="3200" dirty="0" err="1"/>
              <a:t>D</a:t>
            </a:r>
            <a:r>
              <a:rPr lang="pt-BR" sz="3200" dirty="0"/>
              <a:t> é um caminho.</a:t>
            </a:r>
          </a:p>
          <a:p>
            <a:endParaRPr lang="pt-BR" sz="3200" dirty="0"/>
          </a:p>
          <a:p>
            <a:r>
              <a:rPr lang="pt-BR" sz="3200" dirty="0"/>
              <a:t>Ex.: A – C – </a:t>
            </a:r>
            <a:r>
              <a:rPr lang="pt-BR" sz="3200" dirty="0" err="1"/>
              <a:t>G</a:t>
            </a:r>
            <a:r>
              <a:rPr lang="pt-BR" sz="3200" dirty="0"/>
              <a:t> – H é um caminho simples, pois não repete vértices.</a:t>
            </a:r>
          </a:p>
        </p:txBody>
      </p:sp>
    </p:spTree>
    <p:extLst>
      <p:ext uri="{BB962C8B-B14F-4D97-AF65-F5344CB8AC3E}">
        <p14:creationId xmlns:p14="http://schemas.microsoft.com/office/powerpoint/2010/main" val="32050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5A6BA-BC44-9E4D-A4AD-D0B9C322A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65125"/>
            <a:ext cx="11701462" cy="1325563"/>
          </a:xfrm>
        </p:spPr>
        <p:txBody>
          <a:bodyPr/>
          <a:lstStyle/>
          <a:p>
            <a:pPr algn="ctr"/>
            <a:r>
              <a:rPr lang="pt-BR" sz="4000" b="1" dirty="0"/>
              <a:t>GRAFOS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8BD6B5-8FFD-EF42-9920-F722B6B0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81" y="1254125"/>
            <a:ext cx="11572875" cy="1431925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Mais algumas definições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7954C6C-9442-3949-BC52-E011791A0827}"/>
              </a:ext>
            </a:extLst>
          </p:cNvPr>
          <p:cNvSpPr txBox="1"/>
          <p:nvPr/>
        </p:nvSpPr>
        <p:spPr>
          <a:xfrm>
            <a:off x="242888" y="1666905"/>
            <a:ext cx="11701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u="sng" dirty="0"/>
              <a:t>Comprimento</a:t>
            </a:r>
            <a:r>
              <a:rPr lang="pt-BR" sz="3200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Arcos não valorados: número de arcos no caminho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Arcos valorados: soma dos valores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3886BD9-41C5-F54D-8ECA-FA36F95DDCB3}"/>
              </a:ext>
            </a:extLst>
          </p:cNvPr>
          <p:cNvSpPr txBox="1"/>
          <p:nvPr/>
        </p:nvSpPr>
        <p:spPr>
          <a:xfrm>
            <a:off x="307181" y="3429000"/>
            <a:ext cx="110382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u="sng" dirty="0"/>
              <a:t>Ciclo</a:t>
            </a:r>
            <a:r>
              <a:rPr lang="pt-BR" sz="3200" dirty="0"/>
              <a:t>: é um caminho fechado.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Simples: não tem vértices repetidos, exceto pelo último que coincide com o primeiro.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Hamiltoniano: passa por todos os vértices não repetindo nenhum, exceto o último.</a:t>
            </a:r>
          </a:p>
        </p:txBody>
      </p:sp>
    </p:spTree>
    <p:extLst>
      <p:ext uri="{BB962C8B-B14F-4D97-AF65-F5344CB8AC3E}">
        <p14:creationId xmlns:p14="http://schemas.microsoft.com/office/powerpoint/2010/main" val="288111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13787</TotalTime>
  <Words>3505</Words>
  <Application>Microsoft Office PowerPoint</Application>
  <PresentationFormat>Widescreen</PresentationFormat>
  <Paragraphs>405</Paragraphs>
  <Slides>38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Tema do Office</vt:lpstr>
      <vt:lpstr>TECNOLOGIA DA DECISÃO III</vt:lpstr>
      <vt:lpstr>GRAFOS</vt:lpstr>
      <vt:lpstr>GRAFOS</vt:lpstr>
      <vt:lpstr>GRAFOS</vt:lpstr>
      <vt:lpstr>GRAFOS</vt:lpstr>
      <vt:lpstr>GRAFOS</vt:lpstr>
      <vt:lpstr>GRAFOS</vt:lpstr>
      <vt:lpstr>GRAFOS</vt:lpstr>
      <vt:lpstr>GRAFOS</vt:lpstr>
      <vt:lpstr>GRAFOS</vt:lpstr>
      <vt:lpstr>GRAFOS</vt:lpstr>
      <vt:lpstr>GRAFOS</vt:lpstr>
      <vt:lpstr>PROBLEMA DO CAIXEIRO VIAJANTE (PCV)</vt:lpstr>
      <vt:lpstr>PROBLEMA DO CAIXEIRO VIAJANTE</vt:lpstr>
      <vt:lpstr>PROBLEMA DO CAIXEIRO VIAJANTE</vt:lpstr>
      <vt:lpstr>PROBLEMA DO CAIXEIRO VIAJANTE</vt:lpstr>
      <vt:lpstr>PROBLEMA DO CAIXEIRO VIAJANTE</vt:lpstr>
      <vt:lpstr>PROBLEMA DO CAIXEIRO VIAJANTE</vt:lpstr>
      <vt:lpstr>PROBLEMA DO CAIXEIRO VIAJANTE</vt:lpstr>
      <vt:lpstr>PROBLEMA DO CAIXEIRO VIAJANTE - heurísticas</vt:lpstr>
      <vt:lpstr>PROBLEMA DO CAIXEIRO VIAJANTE – heurísticas construtivas</vt:lpstr>
      <vt:lpstr>PROBLEMA DO CAIXEIRO VIAJANTE – heurísticas construtivas</vt:lpstr>
      <vt:lpstr>PROBLEMA DO CAIXEIRO VIAJANTE – heurísticas construtivas</vt:lpstr>
      <vt:lpstr>PROBLEMA DO CAIXEIRO VIAJANTE – heurísticas construtivas</vt:lpstr>
      <vt:lpstr>PROBLEMA DO CAIXEIRO VIAJANTE – heurísticas construtivas</vt:lpstr>
      <vt:lpstr>PROBLEMA DO CAIXEIRO VIAJANTE – heurísticas construtivas</vt:lpstr>
      <vt:lpstr>PROBLEMA DO CAIXEIRO VIAJANTE – heurísticas construtivas</vt:lpstr>
      <vt:lpstr>PROBLEMA DO CAIXEIRO VIAJANTE – heurísticas construtivas</vt:lpstr>
      <vt:lpstr>PROBLEMA DO CAIXEIRO VIAJANTE – heurísticas construtivas</vt:lpstr>
      <vt:lpstr>PROBLEMA DO CAIXEIRO VIAJANTE – heurísticas construtivas</vt:lpstr>
      <vt:lpstr>PROBLEMA DO CAIXEIRO VIAJANTE – heurísticas construtivas</vt:lpstr>
      <vt:lpstr>PROBLEMA DO CAIXEIRO VIAJANTE – heurísticas construtivas</vt:lpstr>
      <vt:lpstr>PROBLEMA DO CAIXEIRO VIAJANTE – heurísticas construtivas</vt:lpstr>
      <vt:lpstr>Algoritmos de Mínima Arborescência (árvore de custo mínimo)</vt:lpstr>
      <vt:lpstr>Algoritmos de Mínima Arborescência (árvore de custo mínimo)</vt:lpstr>
      <vt:lpstr>Dijkstra  Dado um nó inicial, calcular a menor distância a todos os outros nós de um grafo orientado ou não.</vt:lpstr>
      <vt:lpstr>Floyd  Calcular a menor distância entre todos os nós  (sem precisar especificar o nó inicial)</vt:lpstr>
      <vt:lpstr>Problema de Designação Método Húngaro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 DA DECISÃO III</dc:title>
  <dc:creator>Mariana Kleina</dc:creator>
  <cp:lastModifiedBy>Mariana Kleina</cp:lastModifiedBy>
  <cp:revision>43</cp:revision>
  <dcterms:created xsi:type="dcterms:W3CDTF">2022-01-18T20:02:09Z</dcterms:created>
  <dcterms:modified xsi:type="dcterms:W3CDTF">2023-02-08T12:20:29Z</dcterms:modified>
</cp:coreProperties>
</file>