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8" r:id="rId3"/>
    <p:sldId id="363" r:id="rId4"/>
    <p:sldId id="364" r:id="rId5"/>
    <p:sldId id="365" r:id="rId6"/>
    <p:sldId id="366" r:id="rId7"/>
    <p:sldId id="362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57" r:id="rId20"/>
    <p:sldId id="270" r:id="rId21"/>
    <p:sldId id="271" r:id="rId22"/>
    <p:sldId id="272" r:id="rId23"/>
    <p:sldId id="273" r:id="rId24"/>
    <p:sldId id="274" r:id="rId25"/>
    <p:sldId id="269" r:id="rId26"/>
    <p:sldId id="261" r:id="rId27"/>
    <p:sldId id="256" r:id="rId28"/>
    <p:sldId id="258" r:id="rId29"/>
    <p:sldId id="259" r:id="rId30"/>
    <p:sldId id="260" r:id="rId31"/>
    <p:sldId id="262" r:id="rId32"/>
    <p:sldId id="264" r:id="rId33"/>
    <p:sldId id="265" r:id="rId34"/>
    <p:sldId id="266" r:id="rId35"/>
    <p:sldId id="267" r:id="rId36"/>
    <p:sldId id="268" r:id="rId37"/>
    <p:sldId id="275" r:id="rId38"/>
    <p:sldId id="276" r:id="rId39"/>
    <p:sldId id="367" r:id="rId40"/>
    <p:sldId id="368" r:id="rId41"/>
    <p:sldId id="310" r:id="rId42"/>
    <p:sldId id="305" r:id="rId43"/>
    <p:sldId id="308" r:id="rId44"/>
    <p:sldId id="306" r:id="rId45"/>
    <p:sldId id="325" r:id="rId46"/>
    <p:sldId id="309" r:id="rId47"/>
    <p:sldId id="307" r:id="rId48"/>
    <p:sldId id="311" r:id="rId49"/>
    <p:sldId id="312" r:id="rId50"/>
    <p:sldId id="369" r:id="rId51"/>
    <p:sldId id="313" r:id="rId52"/>
    <p:sldId id="314" r:id="rId53"/>
    <p:sldId id="315" r:id="rId54"/>
    <p:sldId id="316" r:id="rId55"/>
    <p:sldId id="317" r:id="rId56"/>
    <p:sldId id="370" r:id="rId57"/>
    <p:sldId id="371" r:id="rId58"/>
    <p:sldId id="373" r:id="rId59"/>
    <p:sldId id="374" r:id="rId60"/>
    <p:sldId id="372" r:id="rId61"/>
    <p:sldId id="297" r:id="rId62"/>
    <p:sldId id="375" r:id="rId63"/>
    <p:sldId id="323" r:id="rId64"/>
    <p:sldId id="324" r:id="rId65"/>
    <p:sldId id="326" r:id="rId66"/>
    <p:sldId id="327" r:id="rId67"/>
    <p:sldId id="376" r:id="rId68"/>
    <p:sldId id="328" r:id="rId69"/>
    <p:sldId id="329" r:id="rId70"/>
    <p:sldId id="334" r:id="rId71"/>
    <p:sldId id="335" r:id="rId72"/>
    <p:sldId id="330" r:id="rId73"/>
    <p:sldId id="382" r:id="rId74"/>
    <p:sldId id="377" r:id="rId75"/>
    <p:sldId id="331" r:id="rId76"/>
    <p:sldId id="378" r:id="rId77"/>
    <p:sldId id="336" r:id="rId78"/>
    <p:sldId id="337" r:id="rId79"/>
    <p:sldId id="338" r:id="rId80"/>
    <p:sldId id="379" r:id="rId81"/>
    <p:sldId id="380" r:id="rId82"/>
    <p:sldId id="381" r:id="rId83"/>
    <p:sldId id="383" r:id="rId84"/>
    <p:sldId id="340" r:id="rId85"/>
    <p:sldId id="343" r:id="rId86"/>
    <p:sldId id="384" r:id="rId87"/>
    <p:sldId id="385" r:id="rId88"/>
    <p:sldId id="341" r:id="rId89"/>
    <p:sldId id="345" r:id="rId90"/>
    <p:sldId id="346" r:id="rId91"/>
    <p:sldId id="355" r:id="rId92"/>
    <p:sldId id="356" r:id="rId93"/>
    <p:sldId id="357" r:id="rId94"/>
    <p:sldId id="347" r:id="rId95"/>
    <p:sldId id="348" r:id="rId96"/>
    <p:sldId id="386" r:id="rId97"/>
    <p:sldId id="351" r:id="rId98"/>
    <p:sldId id="352" r:id="rId99"/>
    <p:sldId id="359" r:id="rId100"/>
    <p:sldId id="388" r:id="rId101"/>
    <p:sldId id="387" r:id="rId102"/>
    <p:sldId id="389" r:id="rId103"/>
    <p:sldId id="390" r:id="rId104"/>
    <p:sldId id="391" r:id="rId105"/>
    <p:sldId id="392" r:id="rId106"/>
    <p:sldId id="393" r:id="rId107"/>
    <p:sldId id="394" r:id="rId10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DBB33-13B0-417E-89F5-B00F04905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D45A2D-6BD0-420A-9AE8-6F74A899B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F8D3C2-3011-4604-BBF3-696C23853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5D0FC8-7B25-45DF-80C8-41E579E8D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81E7C1-49B5-4284-8448-1A7FC4BD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0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6831F-E57D-494F-8A71-823BF705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23736C-7F74-4D29-B14E-BDC2E30D8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31F16A-8E3F-44BB-AFA9-4FF215CD7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687CF4-85DD-4649-9233-B199F210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8A3D66-86AA-482A-B4F4-E172D9D1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5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5C19B02-3DB6-4001-B224-88571DD2C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3282ED-D953-4179-BEE9-C46184782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F86FF-F363-4559-8550-E1775EC10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816BD0-5092-4344-9AB8-9F4D15CF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6FC394-3004-44A9-BEA2-503A50A2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E385A-D3DF-4F0E-9C75-BE2D7ACE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28AB8B-A840-4418-92EB-476D9D0D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2FC164-D110-4803-AA25-71F69E1C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12F973-6631-4F39-9223-4FD92B052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32A9E2-7B1A-491A-871B-58CE8484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5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A8225-42B6-4E43-B928-F6C0C238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6BF395-41E6-42B6-A81B-D13CC5E12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0EF9742-F01F-41C3-A5E2-886139D0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CA454F-1018-46F1-8810-9C673D05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3985F6-0100-47F1-A513-3960905B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9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A07F2-96E9-4973-BC55-75F89F54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50ADA7-B259-4B15-87B0-718B90AD1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563B64-92CA-418D-BDD4-7DD7E18A7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A668B3-FD42-46CC-A32E-0209087C1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635FA1-0B5C-4A7C-9129-A7C17BEB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6D57DF5-9240-4179-A909-7161BFDC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8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DBF517-23B9-42EE-A8CA-8659373B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0D5FBA-BABB-4112-8E5B-35FAAB54C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2E53FC-6584-4F46-A412-45B9B76E3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D825BA3-D25E-4E1A-B2BA-3FD9ED743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470A8F2-377D-41D7-A438-2BDB6242B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A756A67-8780-4158-93C8-4A31172D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2BFEDAA-59A5-44E1-A671-F0380754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8182F31-B13F-4439-A2AF-DB23D6AE2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8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296A1-C992-4728-BD45-C699EDCD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4E00BDE-EDDC-4DA9-AA99-D8D096BD3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3352AE-BCCE-41DD-BB8C-7E0B47A6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32BC5AE-B2AE-4C01-B4F9-56C1D40D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1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99E305B-5618-4EBA-9F43-7765D49C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F8C83D7-CDCE-4777-837B-146BDCD0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A75574-7139-4DFC-BE6C-D517CA9B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67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C7CE9-A076-44EC-A3CA-72AE7A58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C6CF7E-8D5A-4953-92A4-ADC5EE9E0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12C392-CEF1-4E64-8A44-0795A4601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0A8FE5-5233-4813-8B30-B958A2640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DD90F1-89EC-4BBA-8616-E8AE3AE9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D0C494-3786-4D35-A2F8-FFEAED9A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C07E52-F599-4762-A472-B0F5A310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3844DC6-396C-4637-B66B-B771F1E63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BA27E7-30EA-403B-A2EB-6170FDD9C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EF6B2B-E74A-4F81-996A-17DBAF4D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86173D-00D6-4009-9DA8-77966A7A2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CC6863-CFA7-44F5-BAED-5E335E9F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9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AA6D32D-AD13-4C6E-ABD4-B8858620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020156-1BEB-4F60-ADD0-A5967294A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0A397C-B611-429A-ABDE-9F175E193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5D294-D8CB-4A8F-92C4-E6E0946A7089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C854E4-36A0-42F6-9B58-9530307A6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EE722F-446E-471B-9534-0AF28AA76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05300-151D-4776-B4F8-DB5F72AB74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0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1  </a:t>
            </a:r>
            <a:br>
              <a:rPr lang="pt-BR" sz="4000" dirty="0"/>
            </a:br>
            <a:r>
              <a:rPr lang="pt-BR" sz="4000" dirty="0"/>
              <a:t>14/06/2022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5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25" y="517062"/>
            <a:ext cx="2725435" cy="105613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INTEGER</a:t>
            </a:r>
            <a:endParaRPr lang="en-US" dirty="0"/>
          </a:p>
        </p:txBody>
      </p:sp>
      <p:pic>
        <p:nvPicPr>
          <p:cNvPr id="14338" name="Picture 2" descr="Bolas infláveis de futebol BESPORTBLE, 4 peças, bola de futebol clássico,  bola de plástico, esportes, bola, brincos, aniversário, verão, praia,  piscina, festa, suprimentos de cor aleatória | Amazon.com.br">
            <a:extLst>
              <a:ext uri="{FF2B5EF4-FFF2-40B4-BE49-F238E27FC236}">
                <a16:creationId xmlns:a16="http://schemas.microsoft.com/office/drawing/2014/main" id="{B6584C67-085B-4A26-9CCD-ED8F69874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26" y="2628297"/>
            <a:ext cx="1379738" cy="18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C782B55-DA96-4361-9524-0845EFE43CA1}"/>
              </a:ext>
            </a:extLst>
          </p:cNvPr>
          <p:cNvSpPr txBox="1">
            <a:spLocks/>
          </p:cNvSpPr>
          <p:nvPr/>
        </p:nvSpPr>
        <p:spPr>
          <a:xfrm>
            <a:off x="7651987" y="517062"/>
            <a:ext cx="2725435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/>
              <a:t>LONG</a:t>
            </a:r>
            <a:endParaRPr lang="en-US" dirty="0"/>
          </a:p>
        </p:txBody>
      </p:sp>
      <p:pic>
        <p:nvPicPr>
          <p:cNvPr id="14342" name="Picture 6" descr="Piscina de bolinhas gigante recebe adultos em horário especial em Curitiba  - Mundo das Bolinhas">
            <a:extLst>
              <a:ext uri="{FF2B5EF4-FFF2-40B4-BE49-F238E27FC236}">
                <a16:creationId xmlns:a16="http://schemas.microsoft.com/office/drawing/2014/main" id="{2EAE7CC5-7FDE-422E-B24E-953647633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17" y="1682073"/>
            <a:ext cx="6974675" cy="465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8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20  30/08/2022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5273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2FAC8396-AEF8-EB73-CF4A-11ACB389C5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770387"/>
              </p:ext>
            </p:extLst>
          </p:nvPr>
        </p:nvGraphicFramePr>
        <p:xfrm>
          <a:off x="266218" y="300942"/>
          <a:ext cx="11262167" cy="6533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1955">
                  <a:extLst>
                    <a:ext uri="{9D8B030D-6E8A-4147-A177-3AD203B41FA5}">
                      <a16:colId xmlns:a16="http://schemas.microsoft.com/office/drawing/2014/main" val="1187832572"/>
                    </a:ext>
                  </a:extLst>
                </a:gridCol>
                <a:gridCol w="8350212">
                  <a:extLst>
                    <a:ext uri="{9D8B030D-6E8A-4147-A177-3AD203B41FA5}">
                      <a16:colId xmlns:a16="http://schemas.microsoft.com/office/drawing/2014/main" val="2129020133"/>
                    </a:ext>
                  </a:extLst>
                </a:gridCol>
              </a:tblGrid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FUNÇÃO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SIGNIFICADO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0575288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&amp;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Concatena números e strings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1677534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Len(x)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Número de caracteres de x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7158364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Mid(x,n)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Extrai de x a n-ésima componente em diante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1810583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Mid(x,n,c)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Extrai de x a n-ésima componente em diante, porém de comprimento 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236084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Left(x,n)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Extrai de x as n primeiras componentes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6528281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Right(x,n)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Extrai de x as n últimas componentes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498843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InStr(x,y)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Primeiro índice onde aparece a string y em x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3423497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Replace(x, y, z)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Substitui em x todos as ocorrências da string y pela string z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6041457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LTrim(x)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Retira espaços em branco de x à esquerda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9194761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RTrim(x)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Retira espaços em branco de x à direita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2489320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LCase(x)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Transforma todos os caracteres de x em letra minúscula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8442879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UCase(x)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Transforma todos os caracteres de x em letra maiúscula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31410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Asc(y)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Retorna um número inteiro correspondente a string y na tabela ASCII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4707810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Chr(n)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Retorna o caractere correspondente ao número n na tabela ASCII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3252550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Val("n")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Transforma "n</a:t>
                      </a:r>
                      <a:r>
                        <a:rPr lang="pt-BR" sz="1800">
                          <a:effectLst/>
                        </a:rPr>
                        <a:t> </a:t>
                      </a:r>
                      <a:r>
                        <a:rPr lang="pt-BR" sz="2000">
                          <a:effectLst/>
                        </a:rPr>
                        <a:t>" em valor numérico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7295050"/>
                  </a:ext>
                </a:extLst>
              </a:tr>
              <a:tr h="291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CStr(n)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Transforma o valor numérico n em string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4862705"/>
                  </a:ext>
                </a:extLst>
              </a:tr>
              <a:tr h="597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Split(x,y)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Separa x pela </a:t>
                      </a:r>
                      <a:r>
                        <a:rPr lang="pt-BR" sz="2000" dirty="0" err="1">
                          <a:effectLst/>
                        </a:rPr>
                        <a:t>string</a:t>
                      </a:r>
                      <a:r>
                        <a:rPr lang="pt-BR" sz="2000" dirty="0">
                          <a:effectLst/>
                        </a:rPr>
                        <a:t> y (o resultado é um vetor com índice começando no 0)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0964198"/>
                  </a:ext>
                </a:extLst>
              </a:tr>
              <a:tr h="597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Join(v,y)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Junta o conteúdo de um vetor v, agrupando os elementos, colocando como agregador a </a:t>
                      </a:r>
                      <a:r>
                        <a:rPr lang="pt-BR" sz="2000" dirty="0" err="1">
                          <a:effectLst/>
                        </a:rPr>
                        <a:t>string</a:t>
                      </a:r>
                      <a:r>
                        <a:rPr lang="pt-BR" sz="2000" dirty="0">
                          <a:effectLst/>
                        </a:rPr>
                        <a:t> y (o resultado é uma </a:t>
                      </a:r>
                      <a:r>
                        <a:rPr lang="pt-BR" sz="2000" dirty="0" err="1">
                          <a:effectLst/>
                        </a:rPr>
                        <a:t>string</a:t>
                      </a:r>
                      <a:r>
                        <a:rPr lang="pt-BR" sz="20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4583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5015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402" y="0"/>
            <a:ext cx="10515600" cy="1325563"/>
          </a:xfrm>
        </p:spPr>
        <p:txBody>
          <a:bodyPr/>
          <a:lstStyle/>
          <a:p>
            <a:r>
              <a:rPr lang="pt-BR" dirty="0"/>
              <a:t>EXERCÍCIOS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06" y="1354062"/>
            <a:ext cx="11261651" cy="4940411"/>
          </a:xfrm>
        </p:spPr>
        <p:txBody>
          <a:bodyPr>
            <a:noAutofit/>
          </a:bodyPr>
          <a:lstStyle/>
          <a:p>
            <a:pPr marL="742950" indent="-742950">
              <a:buAutoNum type="arabicParenR"/>
            </a:pPr>
            <a:r>
              <a:rPr lang="pt-BR" sz="3600" dirty="0"/>
              <a:t>Contar a quantidade de estudantes que se chamam Ana.</a:t>
            </a:r>
          </a:p>
          <a:p>
            <a:pPr marL="742950" indent="-742950">
              <a:buAutoNum type="arabicParenR"/>
            </a:pPr>
            <a:r>
              <a:rPr lang="pt-BR" sz="3600" dirty="0"/>
              <a:t>Contar a quantidade de estudantes que tem no sobrenome a palavra Silva (não necessariamente o último nome).</a:t>
            </a:r>
          </a:p>
          <a:p>
            <a:pPr marL="742950" indent="-742950">
              <a:buAutoNum type="arabicParenR"/>
            </a:pPr>
            <a:r>
              <a:rPr lang="pt-BR" sz="3600" dirty="0"/>
              <a:t>Extrair e colocar em uma nova coluna do Excel somente o primeiro nome de cada estudante.</a:t>
            </a:r>
          </a:p>
          <a:p>
            <a:pPr marL="742950" indent="-742950">
              <a:buAutoNum type="arabicParenR"/>
            </a:pPr>
            <a:r>
              <a:rPr lang="pt-BR" sz="3600" dirty="0"/>
              <a:t>Extrair nome, semestre e curso de todos os alunos que cursam qualquer engenharia e colocar esses dados em outra planilha.</a:t>
            </a:r>
          </a:p>
        </p:txBody>
      </p:sp>
    </p:spTree>
    <p:extLst>
      <p:ext uri="{BB962C8B-B14F-4D97-AF65-F5344CB8AC3E}">
        <p14:creationId xmlns:p14="http://schemas.microsoft.com/office/powerpoint/2010/main" val="26112515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20  01/09/2022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259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402" y="0"/>
            <a:ext cx="10515600" cy="1325563"/>
          </a:xfrm>
        </p:spPr>
        <p:txBody>
          <a:bodyPr/>
          <a:lstStyle/>
          <a:p>
            <a:r>
              <a:rPr lang="pt-BR" dirty="0"/>
              <a:t>EXERCÍCIOS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6" y="1068636"/>
            <a:ext cx="11706702" cy="5225837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Escreva uma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subrotina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faça a leitura de duas variáveis por </a:t>
            </a:r>
            <a:r>
              <a:rPr lang="pt-B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InputBox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 nome completo de uma pessoa e a idade.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nome e a idade devem ser impressos em um arquivo de texto. As duas informações das pessoas com idade inferior a 50 anos devem ser impressas em um arquivo chamado “PessoasMaisNovas.txt” e as informações das pessoas com idade maior ou igual a 50 devem ser impressas em um arquivo chamado “PessoasMaisVelhas.txt”.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processo de leitura do nome e idade deve ser repetido diversas vezes, até que uma idade negativa seja digitada. As informações dessa pessoa com idade negativa não devem ser impressas em nenhum arquivo.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Exemplo de resultado:</a:t>
            </a:r>
          </a:p>
        </p:txBody>
      </p:sp>
      <p:pic>
        <p:nvPicPr>
          <p:cNvPr id="7" name="Imagem 6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D338599E-8D4A-CC7D-124D-17685B9E9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604" y="4119007"/>
            <a:ext cx="3420175" cy="2467610"/>
          </a:xfrm>
          <a:prstGeom prst="rect">
            <a:avLst/>
          </a:prstGeom>
        </p:spPr>
      </p:pic>
      <p:pic>
        <p:nvPicPr>
          <p:cNvPr id="8" name="Imagem 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4CA91361-098E-0B70-63A8-8939E8941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523" y="4119007"/>
            <a:ext cx="3449526" cy="246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685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402" y="0"/>
            <a:ext cx="10515600" cy="1325563"/>
          </a:xfrm>
        </p:spPr>
        <p:txBody>
          <a:bodyPr/>
          <a:lstStyle/>
          <a:p>
            <a:r>
              <a:rPr lang="pt-BR" dirty="0"/>
              <a:t>EXERCÍCIOS</a:t>
            </a:r>
            <a:endParaRPr lang="en-US" dirty="0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D7CA4CC9-E547-BE94-027E-CE2938FA4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48" y="1374755"/>
            <a:ext cx="10660106" cy="10771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604A203-A182-EF4B-D6AC-6BADDDBAB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48" y="2757229"/>
            <a:ext cx="11753318" cy="1077188"/>
          </a:xfrm>
          <a:prstGeom prst="rect">
            <a:avLst/>
          </a:prstGeom>
        </p:spPr>
      </p:pic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DC31A827-C175-6089-116D-2730FFB40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7" y="4037913"/>
            <a:ext cx="11113115" cy="27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544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402" y="0"/>
            <a:ext cx="10515600" cy="1325563"/>
          </a:xfrm>
        </p:spPr>
        <p:txBody>
          <a:bodyPr/>
          <a:lstStyle/>
          <a:p>
            <a:r>
              <a:rPr lang="pt-BR" dirty="0"/>
              <a:t>EXERCÍCIOS</a:t>
            </a:r>
            <a:endParaRPr lang="en-US" dirty="0"/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40A4CC5D-55A1-4805-606B-39AAF4E17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1" y="1325563"/>
            <a:ext cx="9421793" cy="55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54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402" y="0"/>
            <a:ext cx="10515600" cy="1325563"/>
          </a:xfrm>
        </p:spPr>
        <p:txBody>
          <a:bodyPr/>
          <a:lstStyle/>
          <a:p>
            <a:r>
              <a:rPr lang="pt-BR" dirty="0"/>
              <a:t>EXERCÍCIOS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D9797BE4-8601-2EDC-F810-3BB9FCE3BC6F}"/>
                  </a:ext>
                </a:extLst>
              </p:cNvPr>
              <p:cNvSpPr txBox="1"/>
              <p:nvPr/>
            </p:nvSpPr>
            <p:spPr>
              <a:xfrm>
                <a:off x="970402" y="2019625"/>
                <a:ext cx="931301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4000" dirty="0"/>
                  <a:t>Calcule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pt-BR" sz="40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4000" dirty="0" err="1"/>
                  <a:t>onde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pt-BR" sz="4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BR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é </a:t>
                </a:r>
                <a:r>
                  <a:rPr lang="en-US" sz="4000" dirty="0" err="1"/>
                  <a:t>uma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matriz</a:t>
                </a:r>
                <a:r>
                  <a:rPr lang="en-US" sz="4000" dirty="0"/>
                  <a:t> </a:t>
                </a:r>
                <a:r>
                  <a:rPr lang="en-US" sz="4000" dirty="0" err="1"/>
                  <a:t>quadrada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D9797BE4-8601-2EDC-F810-3BB9FCE3B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402" y="2019625"/>
                <a:ext cx="9313018" cy="707886"/>
              </a:xfrm>
              <a:prstGeom prst="rect">
                <a:avLst/>
              </a:prstGeom>
              <a:blipFill>
                <a:blip r:embed="rId2"/>
                <a:stretch>
                  <a:fillRect l="-2291"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766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25" y="517062"/>
            <a:ext cx="2725435" cy="1056130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SINGLE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C782B55-DA96-4361-9524-0845EFE43CA1}"/>
              </a:ext>
            </a:extLst>
          </p:cNvPr>
          <p:cNvSpPr txBox="1">
            <a:spLocks/>
          </p:cNvSpPr>
          <p:nvPr/>
        </p:nvSpPr>
        <p:spPr>
          <a:xfrm>
            <a:off x="7651987" y="517062"/>
            <a:ext cx="2725435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/>
              <a:t>DOUBLE</a:t>
            </a:r>
            <a:endParaRPr lang="en-US" dirty="0"/>
          </a:p>
        </p:txBody>
      </p:sp>
      <p:pic>
        <p:nvPicPr>
          <p:cNvPr id="17412" name="Picture 4" descr="Diário de Petrópolis">
            <a:extLst>
              <a:ext uri="{FF2B5EF4-FFF2-40B4-BE49-F238E27FC236}">
                <a16:creationId xmlns:a16="http://schemas.microsoft.com/office/drawing/2014/main" id="{C19FAF89-3987-44F0-8481-0BB3C4901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49" y="2031901"/>
            <a:ext cx="2952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Por qual razão o número Pi fascina tanta gente?">
            <a:extLst>
              <a:ext uri="{FF2B5EF4-FFF2-40B4-BE49-F238E27FC236}">
                <a16:creationId xmlns:a16="http://schemas.microsoft.com/office/drawing/2014/main" id="{CDDE01F1-5746-466E-9630-4C8CD94C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152168"/>
            <a:ext cx="66675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511A9874-E441-4E18-BEAC-EB212C53BB4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070791" y="1771704"/>
                <a:ext cx="10444269" cy="1056130"/>
              </a:xfrm>
            </p:spPr>
            <p:txBody>
              <a:bodyPr>
                <a:normAutofit fontScale="90000"/>
              </a:bodyPr>
              <a:lstStyle/>
              <a:p>
                <a:pPr algn="l"/>
                <a:r>
                  <a:rPr lang="pt-BR" dirty="0"/>
                  <a:t>BOOLEAN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𝐸𝑅𝐷𝐴𝐷𝐸𝐼𝑅𝑂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𝑆𝐼𝑀</m:t>
                              </m:r>
                            </m:e>
                          </m:mr>
                          <m:m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𝐹𝐴𝐿𝑆𝑂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Ã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511A9874-E441-4E18-BEAC-EB212C53BB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070791" y="1771704"/>
                <a:ext cx="10444269" cy="1056130"/>
              </a:xfrm>
              <a:blipFill>
                <a:blip r:embed="rId2"/>
                <a:stretch>
                  <a:fillRect l="-3152" t="-6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ítulo 1">
            <a:extLst>
              <a:ext uri="{FF2B5EF4-FFF2-40B4-BE49-F238E27FC236}">
                <a16:creationId xmlns:a16="http://schemas.microsoft.com/office/drawing/2014/main" id="{3C782B55-DA96-4361-9524-0845EFE43CA1}"/>
              </a:ext>
            </a:extLst>
          </p:cNvPr>
          <p:cNvSpPr txBox="1">
            <a:spLocks/>
          </p:cNvSpPr>
          <p:nvPr/>
        </p:nvSpPr>
        <p:spPr>
          <a:xfrm>
            <a:off x="7651987" y="517062"/>
            <a:ext cx="2725435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3DE225B5-0B03-41A3-8DC5-168672126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1" y="3429000"/>
            <a:ext cx="4584505" cy="305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A065535-2571-41EE-BD0D-552850F5899C}"/>
              </a:ext>
            </a:extLst>
          </p:cNvPr>
          <p:cNvSpPr txBox="1"/>
          <p:nvPr/>
        </p:nvSpPr>
        <p:spPr>
          <a:xfrm>
            <a:off x="2511707" y="5654340"/>
            <a:ext cx="3321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É QUENTE?</a:t>
            </a:r>
            <a:endParaRPr lang="en-US" sz="4800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C15EF10-A21B-4056-9E65-6D37F40B8DFE}"/>
              </a:ext>
            </a:extLst>
          </p:cNvPr>
          <p:cNvSpPr txBox="1"/>
          <p:nvPr/>
        </p:nvSpPr>
        <p:spPr>
          <a:xfrm>
            <a:off x="6715246" y="4695571"/>
            <a:ext cx="397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VERDADEIRO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913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25" y="517062"/>
            <a:ext cx="2725435" cy="1056130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STRING</a:t>
            </a:r>
            <a:endParaRPr lang="en-US" dirty="0"/>
          </a:p>
        </p:txBody>
      </p:sp>
      <p:pic>
        <p:nvPicPr>
          <p:cNvPr id="2052" name="Picture 4" descr="4 dicas de como usar as aspas em sua monografia |">
            <a:extLst>
              <a:ext uri="{FF2B5EF4-FFF2-40B4-BE49-F238E27FC236}">
                <a16:creationId xmlns:a16="http://schemas.microsoft.com/office/drawing/2014/main" id="{20BFE782-3788-457B-835B-E58096CB3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376488"/>
            <a:ext cx="79914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61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225" y="517062"/>
            <a:ext cx="2725435" cy="105613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VARIANT</a:t>
            </a:r>
            <a:endParaRPr lang="en-US" dirty="0"/>
          </a:p>
        </p:txBody>
      </p:sp>
      <p:pic>
        <p:nvPicPr>
          <p:cNvPr id="4" name="Picture 2" descr="Bolas infláveis de futebol BESPORTBLE, 4 peças, bola de futebol clássico,  bola de plástico, esportes, bola, brincos, aniversário, verão, praia,  piscina, festa, suprimentos de cor aleatória | Amazon.com.br">
            <a:extLst>
              <a:ext uri="{FF2B5EF4-FFF2-40B4-BE49-F238E27FC236}">
                <a16:creationId xmlns:a16="http://schemas.microsoft.com/office/drawing/2014/main" id="{ECCD697F-5DCB-426A-85EF-076AEB94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09" y="1783345"/>
            <a:ext cx="1379738" cy="18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scina de bolinhas gigante recebe adultos em horário especial em Curitiba  - Mundo das Bolinhas">
            <a:extLst>
              <a:ext uri="{FF2B5EF4-FFF2-40B4-BE49-F238E27FC236}">
                <a16:creationId xmlns:a16="http://schemas.microsoft.com/office/drawing/2014/main" id="{59E8CB03-176B-44BF-83C2-6C8352A0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17" y="1682074"/>
            <a:ext cx="3438655" cy="22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ário de Petrópolis">
            <a:extLst>
              <a:ext uri="{FF2B5EF4-FFF2-40B4-BE49-F238E27FC236}">
                <a16:creationId xmlns:a16="http://schemas.microsoft.com/office/drawing/2014/main" id="{C1CE81E4-6E79-4AE6-BCAA-641113967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42" y="479635"/>
            <a:ext cx="2952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or qual razão o número Pi fascina tanta gente?">
            <a:extLst>
              <a:ext uri="{FF2B5EF4-FFF2-40B4-BE49-F238E27FC236}">
                <a16:creationId xmlns:a16="http://schemas.microsoft.com/office/drawing/2014/main" id="{6C96A662-7393-425B-86D7-7D7A5B27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88" y="4624894"/>
            <a:ext cx="4557049" cy="21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276C60A-8EEF-429B-AF76-644BE6C4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01" y="4624894"/>
            <a:ext cx="3349658" cy="223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AF0F4CA-C644-4BF2-AEE6-B709F7BD422D}"/>
              </a:ext>
            </a:extLst>
          </p:cNvPr>
          <p:cNvSpPr txBox="1"/>
          <p:nvPr/>
        </p:nvSpPr>
        <p:spPr>
          <a:xfrm>
            <a:off x="7752658" y="5962866"/>
            <a:ext cx="3349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É QUENTE?</a:t>
            </a:r>
            <a:endParaRPr lang="en-US" sz="4800" b="1" dirty="0"/>
          </a:p>
        </p:txBody>
      </p:sp>
      <p:pic>
        <p:nvPicPr>
          <p:cNvPr id="10" name="Picture 4" descr="4 dicas de como usar as aspas em sua monografia |">
            <a:extLst>
              <a:ext uri="{FF2B5EF4-FFF2-40B4-BE49-F238E27FC236}">
                <a16:creationId xmlns:a16="http://schemas.microsoft.com/office/drawing/2014/main" id="{FB64937E-4617-44DF-BA6F-C50425E5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14" y="3718493"/>
            <a:ext cx="3168877" cy="83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5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137" y="1022535"/>
            <a:ext cx="8881641" cy="1056130"/>
          </a:xfrm>
        </p:spPr>
        <p:txBody>
          <a:bodyPr>
            <a:normAutofit/>
          </a:bodyPr>
          <a:lstStyle/>
          <a:p>
            <a:r>
              <a:rPr lang="pt-BR" dirty="0"/>
              <a:t>OPERADOR DE ATRIBUIÇÃO</a:t>
            </a:r>
            <a:endParaRPr lang="en-US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9613770-3F39-4D88-94B3-34E8E78FFDE0}"/>
              </a:ext>
            </a:extLst>
          </p:cNvPr>
          <p:cNvSpPr txBox="1">
            <a:spLocks/>
          </p:cNvSpPr>
          <p:nvPr/>
        </p:nvSpPr>
        <p:spPr>
          <a:xfrm>
            <a:off x="4805916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dirty="0"/>
              <a:t>=</a:t>
            </a:r>
            <a:endParaRPr lang="en-US" sz="10000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CEB2F70-8037-4A02-8352-75A4A2B70092}"/>
              </a:ext>
            </a:extLst>
          </p:cNvPr>
          <p:cNvSpPr txBox="1">
            <a:spLocks/>
          </p:cNvSpPr>
          <p:nvPr/>
        </p:nvSpPr>
        <p:spPr>
          <a:xfrm>
            <a:off x="1981200" y="3896833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/>
              <a:t>Nome da variável</a:t>
            </a:r>
            <a:endParaRPr lang="en-US" sz="50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/>
              <a:t>Valor da variável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9652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2137" y="1022535"/>
            <a:ext cx="8881641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DECLARAÇÃO DE VARIÁVEIS E CONSTANTES NO VBA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CEB2F70-8037-4A02-8352-75A4A2B70092}"/>
              </a:ext>
            </a:extLst>
          </p:cNvPr>
          <p:cNvSpPr txBox="1">
            <a:spLocks/>
          </p:cNvSpPr>
          <p:nvPr/>
        </p:nvSpPr>
        <p:spPr>
          <a:xfrm>
            <a:off x="1772137" y="2900935"/>
            <a:ext cx="820479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 err="1"/>
              <a:t>Dim</a:t>
            </a:r>
            <a:r>
              <a:rPr lang="pt-BR" sz="5000" dirty="0"/>
              <a:t> </a:t>
            </a:r>
            <a:r>
              <a:rPr lang="pt-BR" sz="5000" dirty="0" err="1"/>
              <a:t>nome_variavel</a:t>
            </a:r>
            <a:r>
              <a:rPr lang="pt-BR" sz="5000" dirty="0"/>
              <a:t> As Tipo</a:t>
            </a:r>
            <a:endParaRPr lang="en-US" sz="50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881CCD1-07B5-460E-BA4D-7BAC1487FE50}"/>
              </a:ext>
            </a:extLst>
          </p:cNvPr>
          <p:cNvSpPr txBox="1">
            <a:spLocks/>
          </p:cNvSpPr>
          <p:nvPr/>
        </p:nvSpPr>
        <p:spPr>
          <a:xfrm>
            <a:off x="1352128" y="4251270"/>
            <a:ext cx="10343686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 err="1"/>
              <a:t>Const</a:t>
            </a:r>
            <a:r>
              <a:rPr lang="pt-BR" sz="5000" dirty="0"/>
              <a:t> </a:t>
            </a:r>
            <a:r>
              <a:rPr lang="pt-BR" sz="5000" dirty="0" err="1"/>
              <a:t>nome_constante</a:t>
            </a:r>
            <a:r>
              <a:rPr lang="pt-BR" sz="5000" dirty="0"/>
              <a:t> As Tipo = valor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09221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1262" y="1075698"/>
            <a:ext cx="8881641" cy="1056130"/>
          </a:xfrm>
        </p:spPr>
        <p:txBody>
          <a:bodyPr>
            <a:normAutofit/>
          </a:bodyPr>
          <a:lstStyle/>
          <a:p>
            <a:r>
              <a:rPr lang="pt-BR" dirty="0"/>
              <a:t>OPERADORES ARITMÉTICOS</a:t>
            </a:r>
            <a:endParaRPr lang="en-US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881FF70-45FE-4FD3-AB47-B139FFE61F58}"/>
              </a:ext>
            </a:extLst>
          </p:cNvPr>
          <p:cNvSpPr txBox="1">
            <a:spLocks/>
          </p:cNvSpPr>
          <p:nvPr/>
        </p:nvSpPr>
        <p:spPr>
          <a:xfrm>
            <a:off x="1095197" y="2900935"/>
            <a:ext cx="104549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+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153EF2D-EC9C-4A7B-902F-8F535A14F742}"/>
              </a:ext>
            </a:extLst>
          </p:cNvPr>
          <p:cNvSpPr txBox="1">
            <a:spLocks/>
          </p:cNvSpPr>
          <p:nvPr/>
        </p:nvSpPr>
        <p:spPr>
          <a:xfrm>
            <a:off x="2679448" y="2909814"/>
            <a:ext cx="104549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-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B684B3-32B4-4A05-BD65-00364C0E8824}"/>
              </a:ext>
            </a:extLst>
          </p:cNvPr>
          <p:cNvSpPr txBox="1">
            <a:spLocks/>
          </p:cNvSpPr>
          <p:nvPr/>
        </p:nvSpPr>
        <p:spPr>
          <a:xfrm>
            <a:off x="4387724" y="3092321"/>
            <a:ext cx="104549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*</a:t>
            </a:r>
            <a:endParaRPr lang="en-U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6641692-5D9D-450F-AA16-CDE3C53FCAF6}"/>
              </a:ext>
            </a:extLst>
          </p:cNvPr>
          <p:cNvSpPr txBox="1">
            <a:spLocks/>
          </p:cNvSpPr>
          <p:nvPr/>
        </p:nvSpPr>
        <p:spPr>
          <a:xfrm>
            <a:off x="5713296" y="2952344"/>
            <a:ext cx="104549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/</a:t>
            </a:r>
            <a:endParaRPr lang="en-US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2ADEA2E-F31F-4968-81C6-A08880CBE8C9}"/>
              </a:ext>
            </a:extLst>
          </p:cNvPr>
          <p:cNvSpPr txBox="1">
            <a:spLocks/>
          </p:cNvSpPr>
          <p:nvPr/>
        </p:nvSpPr>
        <p:spPr>
          <a:xfrm>
            <a:off x="7038868" y="2925818"/>
            <a:ext cx="104549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^</a:t>
            </a:r>
            <a:endParaRPr lang="en-US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C536D77-D190-4DF1-AADE-9A0877C2CEA5}"/>
              </a:ext>
            </a:extLst>
          </p:cNvPr>
          <p:cNvSpPr txBox="1">
            <a:spLocks/>
          </p:cNvSpPr>
          <p:nvPr/>
        </p:nvSpPr>
        <p:spPr>
          <a:xfrm>
            <a:off x="8364440" y="2952344"/>
            <a:ext cx="104549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\</a:t>
            </a:r>
            <a:endParaRPr lang="en-US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FB45816-D901-47E1-8362-A0F5383F7C86}"/>
              </a:ext>
            </a:extLst>
          </p:cNvPr>
          <p:cNvSpPr txBox="1">
            <a:spLocks/>
          </p:cNvSpPr>
          <p:nvPr/>
        </p:nvSpPr>
        <p:spPr>
          <a:xfrm>
            <a:off x="9907933" y="2899182"/>
            <a:ext cx="1490355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Mod</a:t>
            </a:r>
            <a:endParaRPr lang="en-US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1F0AFE4-E1A0-46BA-B279-CCDFE8E5A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5" y="4296218"/>
            <a:ext cx="2386812" cy="2096702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F1AC14F-990A-47E6-978A-53DFE70911BF}"/>
              </a:ext>
            </a:extLst>
          </p:cNvPr>
          <p:cNvSpPr txBox="1">
            <a:spLocks/>
          </p:cNvSpPr>
          <p:nvPr/>
        </p:nvSpPr>
        <p:spPr>
          <a:xfrm>
            <a:off x="6096000" y="5782302"/>
            <a:ext cx="104549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\</a:t>
            </a:r>
            <a:endParaRPr lang="en-US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707C542-3125-4DE5-AEA8-24CA7B781102}"/>
              </a:ext>
            </a:extLst>
          </p:cNvPr>
          <p:cNvSpPr txBox="1">
            <a:spLocks/>
          </p:cNvSpPr>
          <p:nvPr/>
        </p:nvSpPr>
        <p:spPr>
          <a:xfrm>
            <a:off x="3420114" y="5782302"/>
            <a:ext cx="1490355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Mod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9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</a:t>
            </a:r>
            <a:r>
              <a:rPr lang="pt-BR" sz="4000"/>
              <a:t>4  28/06/2022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193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179" y="3191577"/>
            <a:ext cx="8881641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OPERADORES DE COMPARAÇÃO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7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08" y="374574"/>
            <a:ext cx="10741445" cy="1542360"/>
          </a:xfrm>
        </p:spPr>
        <p:txBody>
          <a:bodyPr>
            <a:normAutofit fontScale="90000"/>
          </a:bodyPr>
          <a:lstStyle/>
          <a:p>
            <a:r>
              <a:rPr lang="pt-BR" dirty="0"/>
              <a:t>Site da disciplina:</a:t>
            </a:r>
            <a:br>
              <a:rPr lang="pt-BR" dirty="0"/>
            </a:br>
            <a:r>
              <a:rPr lang="pt-BR" dirty="0"/>
              <a:t>docs.ufpr.br/~</a:t>
            </a:r>
            <a:r>
              <a:rPr lang="pt-BR" dirty="0" err="1"/>
              <a:t>marianakleina</a:t>
            </a:r>
            <a:r>
              <a:rPr lang="pt-BR" dirty="0"/>
              <a:t>/TP060</a:t>
            </a:r>
            <a:endParaRPr lang="en-US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6CAC839-36E6-33D6-CEB6-CA5394159FA6}"/>
              </a:ext>
            </a:extLst>
          </p:cNvPr>
          <p:cNvSpPr txBox="1">
            <a:spLocks/>
          </p:cNvSpPr>
          <p:nvPr/>
        </p:nvSpPr>
        <p:spPr>
          <a:xfrm>
            <a:off x="150562" y="2157470"/>
            <a:ext cx="6294306" cy="41111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b="1" dirty="0"/>
              <a:t>Conteúdo</a:t>
            </a:r>
            <a:r>
              <a:rPr lang="pt-BR" dirty="0"/>
              <a:t>: 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pt-BR" dirty="0"/>
              <a:t>Tipo de dados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pt-BR" dirty="0"/>
              <a:t>Declaração de variáveis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dirty="0" err="1"/>
              <a:t>Operadores</a:t>
            </a:r>
            <a:endParaRPr lang="en-U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dirty="0" err="1"/>
              <a:t>Estruturas</a:t>
            </a:r>
            <a:r>
              <a:rPr lang="en-US" dirty="0"/>
              <a:t> </a:t>
            </a:r>
            <a:r>
              <a:rPr lang="en-US" dirty="0" err="1"/>
              <a:t>condicionais</a:t>
            </a:r>
            <a:endParaRPr lang="en-U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dirty="0" err="1"/>
              <a:t>Estruturas</a:t>
            </a:r>
            <a:r>
              <a:rPr lang="en-US" dirty="0"/>
              <a:t> de </a:t>
            </a:r>
            <a:r>
              <a:rPr lang="en-US" dirty="0" err="1"/>
              <a:t>repetição</a:t>
            </a:r>
            <a:endParaRPr lang="en-U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dirty="0" err="1"/>
              <a:t>Variáveis</a:t>
            </a:r>
            <a:r>
              <a:rPr lang="en-US" dirty="0"/>
              <a:t> arrays e </a:t>
            </a:r>
            <a:r>
              <a:rPr lang="en-US" dirty="0" err="1"/>
              <a:t>matrizes</a:t>
            </a:r>
            <a:endParaRPr lang="en-U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dirty="0" err="1"/>
              <a:t>Procedimentos</a:t>
            </a:r>
            <a:r>
              <a:rPr lang="en-US" dirty="0"/>
              <a:t> e </a:t>
            </a:r>
            <a:r>
              <a:rPr lang="en-US" dirty="0" err="1"/>
              <a:t>funções</a:t>
            </a:r>
            <a:endParaRPr lang="en-US" dirty="0"/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arquivos</a:t>
            </a:r>
            <a:r>
              <a:rPr lang="en-US" dirty="0"/>
              <a:t> de </a:t>
            </a:r>
            <a:r>
              <a:rPr lang="en-US" dirty="0" err="1"/>
              <a:t>texto</a:t>
            </a:r>
            <a:endParaRPr lang="en-U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BDED00F-631A-AC7D-AF44-E358F3F6906C}"/>
              </a:ext>
            </a:extLst>
          </p:cNvPr>
          <p:cNvSpPr txBox="1">
            <a:spLocks/>
          </p:cNvSpPr>
          <p:nvPr/>
        </p:nvSpPr>
        <p:spPr>
          <a:xfrm>
            <a:off x="7227065" y="2061071"/>
            <a:ext cx="4660135" cy="43039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b="1" dirty="0"/>
              <a:t>Avaliação</a:t>
            </a:r>
            <a:r>
              <a:rPr lang="pt-BR" dirty="0"/>
              <a:t>:</a:t>
            </a:r>
          </a:p>
          <a:p>
            <a:pPr algn="l"/>
            <a:r>
              <a:rPr lang="pt-BR" dirty="0"/>
              <a:t>2 provas (no papel) e 1 trabalho (arquivo)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pt-BR" dirty="0"/>
              <a:t>Prova 1: 26/07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pt-BR" dirty="0"/>
              <a:t>Prova 2: 06/09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pt-BR" dirty="0"/>
              <a:t>Entrega do trabalho: 08/09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pt-BR" dirty="0"/>
              <a:t>Exame final: 15/09</a:t>
            </a:r>
          </a:p>
          <a:p>
            <a:pPr algn="l"/>
            <a:r>
              <a:rPr lang="en-US" dirty="0" err="1"/>
              <a:t>Obs</a:t>
            </a:r>
            <a:r>
              <a:rPr lang="en-US" dirty="0"/>
              <a:t>: as </a:t>
            </a:r>
            <a:r>
              <a:rPr lang="en-US" dirty="0" err="1"/>
              <a:t>datas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sofrer</a:t>
            </a:r>
            <a:r>
              <a:rPr lang="en-US" dirty="0"/>
              <a:t> </a:t>
            </a:r>
            <a:r>
              <a:rPr lang="en-US" dirty="0" err="1"/>
              <a:t>alterações</a:t>
            </a:r>
            <a:r>
              <a:rPr lang="en-US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982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9022"/>
            <a:ext cx="8881641" cy="1056130"/>
          </a:xfrm>
        </p:spPr>
        <p:txBody>
          <a:bodyPr>
            <a:noAutofit/>
          </a:bodyPr>
          <a:lstStyle/>
          <a:p>
            <a:r>
              <a:rPr lang="pt-BR" sz="8800" dirty="0"/>
              <a:t>=</a:t>
            </a:r>
            <a:endParaRPr lang="en-US" sz="8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D1EA8F-CB5C-4DD4-8F13-2F4B2473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3" y="0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7F51492-6416-4E6A-A726-C36215177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17" y="0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C5297D8-DECA-4070-9D81-6BED4BC181BC}"/>
              </a:ext>
            </a:extLst>
          </p:cNvPr>
          <p:cNvSpPr txBox="1"/>
          <p:nvPr/>
        </p:nvSpPr>
        <p:spPr>
          <a:xfrm>
            <a:off x="9210554" y="1288559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4AFFF1F-7C5B-4F92-B71B-A4D3CEC6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9" y="3429000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B68F33E8-D65B-4B5F-8B4E-ABE58C98F900}"/>
              </a:ext>
            </a:extLst>
          </p:cNvPr>
          <p:cNvSpPr txBox="1">
            <a:spLocks/>
          </p:cNvSpPr>
          <p:nvPr/>
        </p:nvSpPr>
        <p:spPr>
          <a:xfrm>
            <a:off x="0" y="4747610"/>
            <a:ext cx="888164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=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5195682-995B-431C-94FC-DFEF0CB8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25" y="3611301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6D094F9-979E-4C5F-8D6A-668540A46226}"/>
              </a:ext>
            </a:extLst>
          </p:cNvPr>
          <p:cNvSpPr txBox="1"/>
          <p:nvPr/>
        </p:nvSpPr>
        <p:spPr>
          <a:xfrm>
            <a:off x="9210553" y="4553778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9022"/>
            <a:ext cx="8881641" cy="1056130"/>
          </a:xfrm>
        </p:spPr>
        <p:txBody>
          <a:bodyPr>
            <a:noAutofit/>
          </a:bodyPr>
          <a:lstStyle/>
          <a:p>
            <a:r>
              <a:rPr lang="pt-BR" sz="8800" dirty="0"/>
              <a:t>&lt;&gt;</a:t>
            </a:r>
            <a:endParaRPr lang="en-US" sz="8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D1EA8F-CB5C-4DD4-8F13-2F4B2473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3" y="0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7F51492-6416-4E6A-A726-C36215177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17" y="0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C5297D8-DECA-4070-9D81-6BED4BC181BC}"/>
              </a:ext>
            </a:extLst>
          </p:cNvPr>
          <p:cNvSpPr txBox="1"/>
          <p:nvPr/>
        </p:nvSpPr>
        <p:spPr>
          <a:xfrm>
            <a:off x="9210554" y="1288559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4AFFF1F-7C5B-4F92-B71B-A4D3CEC6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9" y="3429000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B68F33E8-D65B-4B5F-8B4E-ABE58C98F900}"/>
              </a:ext>
            </a:extLst>
          </p:cNvPr>
          <p:cNvSpPr txBox="1">
            <a:spLocks/>
          </p:cNvSpPr>
          <p:nvPr/>
        </p:nvSpPr>
        <p:spPr>
          <a:xfrm>
            <a:off x="0" y="4747610"/>
            <a:ext cx="888164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&lt;&gt;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5195682-995B-431C-94FC-DFEF0CB8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25" y="3611301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6D094F9-979E-4C5F-8D6A-668540A46226}"/>
              </a:ext>
            </a:extLst>
          </p:cNvPr>
          <p:cNvSpPr txBox="1"/>
          <p:nvPr/>
        </p:nvSpPr>
        <p:spPr>
          <a:xfrm>
            <a:off x="9210553" y="4553778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2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9022"/>
            <a:ext cx="8881641" cy="1056130"/>
          </a:xfrm>
        </p:spPr>
        <p:txBody>
          <a:bodyPr>
            <a:noAutofit/>
          </a:bodyPr>
          <a:lstStyle/>
          <a:p>
            <a:r>
              <a:rPr lang="pt-BR" sz="8800" dirty="0"/>
              <a:t>&gt;</a:t>
            </a:r>
            <a:endParaRPr lang="en-US" sz="88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5297D8-DECA-4070-9D81-6BED4BC181BC}"/>
              </a:ext>
            </a:extLst>
          </p:cNvPr>
          <p:cNvSpPr txBox="1"/>
          <p:nvPr/>
        </p:nvSpPr>
        <p:spPr>
          <a:xfrm>
            <a:off x="9210554" y="1288559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68F33E8-D65B-4B5F-8B4E-ABE58C98F900}"/>
              </a:ext>
            </a:extLst>
          </p:cNvPr>
          <p:cNvSpPr txBox="1">
            <a:spLocks/>
          </p:cNvSpPr>
          <p:nvPr/>
        </p:nvSpPr>
        <p:spPr>
          <a:xfrm>
            <a:off x="0" y="4747610"/>
            <a:ext cx="888164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&gt;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5195682-995B-431C-94FC-DFEF0CB8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25" y="3611301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6D094F9-979E-4C5F-8D6A-668540A46226}"/>
              </a:ext>
            </a:extLst>
          </p:cNvPr>
          <p:cNvSpPr txBox="1"/>
          <p:nvPr/>
        </p:nvSpPr>
        <p:spPr>
          <a:xfrm>
            <a:off x="9210553" y="4553778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56F3D21-FD81-4613-8D7E-FCB5D37C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30" y="111436"/>
            <a:ext cx="2397503" cy="36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nJur - Dono de cachorro terá de indenizar casal que encontrou o animal">
            <a:extLst>
              <a:ext uri="{FF2B5EF4-FFF2-40B4-BE49-F238E27FC236}">
                <a16:creationId xmlns:a16="http://schemas.microsoft.com/office/drawing/2014/main" id="{D830847F-A767-4103-91DC-340DE8BC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75" y="840069"/>
            <a:ext cx="3734041" cy="210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oo, cão 'mais fofo do mundo', morre de 'coração partido' - Revista Galileu  | Curiosidade">
            <a:extLst>
              <a:ext uri="{FF2B5EF4-FFF2-40B4-BE49-F238E27FC236}">
                <a16:creationId xmlns:a16="http://schemas.microsoft.com/office/drawing/2014/main" id="{315C5C6B-021B-40E4-8C86-CB847E90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6" y="3753604"/>
            <a:ext cx="3044142" cy="304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4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71353" y="625093"/>
            <a:ext cx="8881641" cy="1056130"/>
          </a:xfrm>
        </p:spPr>
        <p:txBody>
          <a:bodyPr>
            <a:noAutofit/>
          </a:bodyPr>
          <a:lstStyle/>
          <a:p>
            <a:r>
              <a:rPr lang="pt-BR" sz="8800" dirty="0"/>
              <a:t>&gt;=</a:t>
            </a:r>
            <a:endParaRPr lang="en-US" sz="88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5297D8-DECA-4070-9D81-6BED4BC181BC}"/>
              </a:ext>
            </a:extLst>
          </p:cNvPr>
          <p:cNvSpPr txBox="1"/>
          <p:nvPr/>
        </p:nvSpPr>
        <p:spPr>
          <a:xfrm>
            <a:off x="7497501" y="546807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68F33E8-D65B-4B5F-8B4E-ABE58C98F900}"/>
              </a:ext>
            </a:extLst>
          </p:cNvPr>
          <p:cNvSpPr txBox="1">
            <a:spLocks/>
          </p:cNvSpPr>
          <p:nvPr/>
        </p:nvSpPr>
        <p:spPr>
          <a:xfrm>
            <a:off x="1499099" y="3221211"/>
            <a:ext cx="888164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&gt;=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5195682-995B-431C-94FC-DFEF0CB8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33" y="2423664"/>
            <a:ext cx="2456121" cy="245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6D094F9-979E-4C5F-8D6A-668540A46226}"/>
              </a:ext>
            </a:extLst>
          </p:cNvPr>
          <p:cNvSpPr txBox="1"/>
          <p:nvPr/>
        </p:nvSpPr>
        <p:spPr>
          <a:xfrm>
            <a:off x="9301868" y="3194834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56F3D21-FD81-4613-8D7E-FCB5D37C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31" y="111436"/>
            <a:ext cx="1643726" cy="247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nJur - Dono de cachorro terá de indenizar casal que encontrou o animal">
            <a:extLst>
              <a:ext uri="{FF2B5EF4-FFF2-40B4-BE49-F238E27FC236}">
                <a16:creationId xmlns:a16="http://schemas.microsoft.com/office/drawing/2014/main" id="{D830847F-A767-4103-91DC-340DE8BC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41" y="369425"/>
            <a:ext cx="2784706" cy="15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oo, cão 'mais fofo do mundo', morre de 'coração partido' - Revista Galileu  | Curiosidade">
            <a:extLst>
              <a:ext uri="{FF2B5EF4-FFF2-40B4-BE49-F238E27FC236}">
                <a16:creationId xmlns:a16="http://schemas.microsoft.com/office/drawing/2014/main" id="{315C5C6B-021B-40E4-8C86-CB847E90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43" y="2697901"/>
            <a:ext cx="2009531" cy="200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onJur - Dono de cachorro terá de indenizar casal que encontrou o animal">
            <a:extLst>
              <a:ext uri="{FF2B5EF4-FFF2-40B4-BE49-F238E27FC236}">
                <a16:creationId xmlns:a16="http://schemas.microsoft.com/office/drawing/2014/main" id="{38ED3D5E-5DA0-4AB7-B781-103AC82A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48" y="5229220"/>
            <a:ext cx="2784706" cy="15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nJur - Dono de cachorro terá de indenizar casal que encontrou o animal">
            <a:extLst>
              <a:ext uri="{FF2B5EF4-FFF2-40B4-BE49-F238E27FC236}">
                <a16:creationId xmlns:a16="http://schemas.microsoft.com/office/drawing/2014/main" id="{57952602-148B-4EEF-9500-5782DBD6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690" y="5229220"/>
            <a:ext cx="2784706" cy="15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490A16C4-985C-487D-9185-BFAB9612ECF5}"/>
              </a:ext>
            </a:extLst>
          </p:cNvPr>
          <p:cNvSpPr txBox="1">
            <a:spLocks/>
          </p:cNvSpPr>
          <p:nvPr/>
        </p:nvSpPr>
        <p:spPr>
          <a:xfrm>
            <a:off x="1036223" y="5655584"/>
            <a:ext cx="8881641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&gt;=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06AD46E-E59D-476B-B379-34CB184399A5}"/>
              </a:ext>
            </a:extLst>
          </p:cNvPr>
          <p:cNvSpPr txBox="1"/>
          <p:nvPr/>
        </p:nvSpPr>
        <p:spPr>
          <a:xfrm>
            <a:off x="9200004" y="5437005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46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103" y="3429000"/>
            <a:ext cx="2068383" cy="790623"/>
          </a:xfrm>
        </p:spPr>
        <p:txBody>
          <a:bodyPr>
            <a:noAutofit/>
          </a:bodyPr>
          <a:lstStyle/>
          <a:p>
            <a:r>
              <a:rPr lang="pt-BR" sz="8800" dirty="0"/>
              <a:t>&lt;</a:t>
            </a:r>
            <a:endParaRPr lang="en-US" sz="88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6D094F9-979E-4C5F-8D6A-668540A46226}"/>
              </a:ext>
            </a:extLst>
          </p:cNvPr>
          <p:cNvSpPr txBox="1"/>
          <p:nvPr/>
        </p:nvSpPr>
        <p:spPr>
          <a:xfrm>
            <a:off x="9922935" y="299565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LOUD e MIBR: conheça mansões e casas de luxo de times brasileiros de  esports | Times | TechTudo">
            <a:extLst>
              <a:ext uri="{FF2B5EF4-FFF2-40B4-BE49-F238E27FC236}">
                <a16:creationId xmlns:a16="http://schemas.microsoft.com/office/drawing/2014/main" id="{EDDD9651-F206-4CDC-8D39-25D68CF10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4" y="2261692"/>
            <a:ext cx="4427252" cy="248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asinha De Boneca De Verão | Mercado Livre">
            <a:extLst>
              <a:ext uri="{FF2B5EF4-FFF2-40B4-BE49-F238E27FC236}">
                <a16:creationId xmlns:a16="http://schemas.microsoft.com/office/drawing/2014/main" id="{BC934F78-EF64-4C1F-A5C1-4800D39FF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5518"/>
            <a:ext cx="3565226" cy="338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54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179" y="3191577"/>
            <a:ext cx="8881641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OPERADOR LÓGICO </a:t>
            </a:r>
            <a:r>
              <a:rPr lang="pt-BR" sz="8000" b="1" dirty="0"/>
              <a:t>OU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4219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4070"/>
            <a:ext cx="8881641" cy="1056130"/>
          </a:xfrm>
        </p:spPr>
        <p:txBody>
          <a:bodyPr/>
          <a:lstStyle/>
          <a:p>
            <a:r>
              <a:rPr lang="pt-BR" dirty="0"/>
              <a:t>ESSE FUSCA É BONITO?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AEFC1D-4F49-42F6-83D0-13B69413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1846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CF36E8B-1818-41D2-B2A3-3CBCC80FADCC}"/>
              </a:ext>
            </a:extLst>
          </p:cNvPr>
          <p:cNvSpPr txBox="1"/>
          <p:nvPr/>
        </p:nvSpPr>
        <p:spPr>
          <a:xfrm>
            <a:off x="9080205" y="361507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1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4070"/>
            <a:ext cx="8881641" cy="1056130"/>
          </a:xfrm>
        </p:spPr>
        <p:txBody>
          <a:bodyPr/>
          <a:lstStyle/>
          <a:p>
            <a:r>
              <a:rPr lang="pt-BR" dirty="0"/>
              <a:t>ESSE FUSCA É VERDE?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E02E443-431E-4AE2-8A51-A32026607C3B}"/>
              </a:ext>
            </a:extLst>
          </p:cNvPr>
          <p:cNvSpPr txBox="1"/>
          <p:nvPr/>
        </p:nvSpPr>
        <p:spPr>
          <a:xfrm>
            <a:off x="9080205" y="361507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C3427FB-3FBB-4C68-8A2B-BB66AE29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1846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6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4070"/>
            <a:ext cx="10409499" cy="1056130"/>
          </a:xfrm>
        </p:spPr>
        <p:txBody>
          <a:bodyPr>
            <a:normAutofit/>
          </a:bodyPr>
          <a:lstStyle/>
          <a:p>
            <a:r>
              <a:rPr lang="pt-BR" dirty="0"/>
              <a:t>ESSE FUSCA É VERDE </a:t>
            </a:r>
            <a:r>
              <a:rPr lang="pt-BR" b="1" u="sng" dirty="0"/>
              <a:t>OU</a:t>
            </a:r>
            <a:r>
              <a:rPr lang="pt-BR" dirty="0"/>
              <a:t> AZUL?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6B397C-5068-436E-8A05-1BE77FA0104E}"/>
              </a:ext>
            </a:extLst>
          </p:cNvPr>
          <p:cNvSpPr txBox="1"/>
          <p:nvPr/>
        </p:nvSpPr>
        <p:spPr>
          <a:xfrm>
            <a:off x="9080205" y="361507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1B4E42A-109C-4450-8BBF-09EDA8DF7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1846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6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4070"/>
            <a:ext cx="10478947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ESSE FUSCA É VERDE </a:t>
            </a:r>
            <a:r>
              <a:rPr lang="pt-BR" b="1" u="sng" dirty="0"/>
              <a:t>OU</a:t>
            </a:r>
            <a:r>
              <a:rPr lang="pt-BR" b="1" dirty="0"/>
              <a:t> </a:t>
            </a:r>
            <a:r>
              <a:rPr lang="pt-BR" dirty="0"/>
              <a:t>AMARELO?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6B397C-5068-436E-8A05-1BE77FA0104E}"/>
              </a:ext>
            </a:extLst>
          </p:cNvPr>
          <p:cNvSpPr txBox="1"/>
          <p:nvPr/>
        </p:nvSpPr>
        <p:spPr>
          <a:xfrm>
            <a:off x="9080205" y="361507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11BFF49-358D-4F45-AF4A-CC5C8589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1846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2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08" y="372002"/>
            <a:ext cx="10741445" cy="947450"/>
          </a:xfrm>
        </p:spPr>
        <p:txBody>
          <a:bodyPr>
            <a:normAutofit/>
          </a:bodyPr>
          <a:lstStyle/>
          <a:p>
            <a:r>
              <a:rPr lang="pt-BR" dirty="0"/>
              <a:t>Preparando seu Excel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212F8D-E7C3-3715-D704-4F52544336BB}"/>
              </a:ext>
            </a:extLst>
          </p:cNvPr>
          <p:cNvSpPr txBox="1"/>
          <p:nvPr/>
        </p:nvSpPr>
        <p:spPr>
          <a:xfrm>
            <a:off x="301128" y="2057536"/>
            <a:ext cx="11589744" cy="395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Habilitar Macro no Excel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Excel 2007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Botão do Microsoft Office &gt;&gt; Opções do Excel &gt;&gt; Central de Confiabilidade &gt;&gt; Configurações da Central de Confiabilidade &gt;&gt; Configurações de Macro &gt;&gt; Habilitar todas as Macros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Excel 2013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Arquivo &gt;&gt; Opções &gt;&gt; Central de Confiabilidade &gt;&gt; Configurações da Central de Confiabilidade &gt;&gt; Configurações de Macro &gt;&gt; Habilitar todas as Macros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Habilitar guia Desenvolvedor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Excel 2007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Botão do Microsoft Office &gt;&gt; Opções do Excel &gt;&gt; Mais Usados &gt;&gt; Mostrar guia Desenvolvedor na Faixa de Opções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Excel 2013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Arquivo &gt;&gt; Opções &gt;&gt; Personalizar Faixa de Opções &gt;&gt; Em Guias Principais, marcar a caixa de seleção Desenvolvedor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398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4070"/>
            <a:ext cx="10478947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ESSE FUSCA É VERDE </a:t>
            </a:r>
            <a:r>
              <a:rPr lang="pt-BR" b="1" u="sng" dirty="0"/>
              <a:t>OU</a:t>
            </a:r>
            <a:r>
              <a:rPr lang="pt-BR" b="1" dirty="0"/>
              <a:t> </a:t>
            </a:r>
            <a:r>
              <a:rPr lang="pt-BR" dirty="0"/>
              <a:t>AMARELO </a:t>
            </a:r>
            <a:r>
              <a:rPr lang="pt-BR" b="1" u="sng" dirty="0"/>
              <a:t>OU</a:t>
            </a:r>
            <a:r>
              <a:rPr lang="pt-BR" dirty="0"/>
              <a:t> ROSA </a:t>
            </a:r>
            <a:r>
              <a:rPr lang="pt-BR" b="1" u="sng" dirty="0"/>
              <a:t>OU</a:t>
            </a:r>
            <a:r>
              <a:rPr lang="pt-BR" dirty="0"/>
              <a:t> AZUL </a:t>
            </a:r>
            <a:r>
              <a:rPr lang="pt-BR" b="1" u="sng" dirty="0"/>
              <a:t>OU</a:t>
            </a:r>
            <a:r>
              <a:rPr lang="pt-BR" dirty="0"/>
              <a:t> LARANJA?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6B397C-5068-436E-8A05-1BE77FA0104E}"/>
              </a:ext>
            </a:extLst>
          </p:cNvPr>
          <p:cNvSpPr txBox="1"/>
          <p:nvPr/>
        </p:nvSpPr>
        <p:spPr>
          <a:xfrm>
            <a:off x="9080205" y="361507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11BFF49-358D-4F45-AF4A-CC5C8589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1846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0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179" y="3191577"/>
            <a:ext cx="8881641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OPERADOR LÓGICO </a:t>
            </a:r>
            <a:r>
              <a:rPr lang="pt-BR" sz="8000" b="1" dirty="0"/>
              <a:t>E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3682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4070"/>
            <a:ext cx="10512056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ESSE FUSCA É AZUL </a:t>
            </a:r>
            <a:r>
              <a:rPr lang="pt-BR" b="1" u="sng" dirty="0"/>
              <a:t>E</a:t>
            </a:r>
            <a:r>
              <a:rPr lang="pt-BR" dirty="0"/>
              <a:t> TEM VOLANTE?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AEFC1D-4F49-42F6-83D0-13B69413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1846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5AC846C-7276-4BD3-B1A4-F2BD737BAC2E}"/>
              </a:ext>
            </a:extLst>
          </p:cNvPr>
          <p:cNvSpPr txBox="1"/>
          <p:nvPr/>
        </p:nvSpPr>
        <p:spPr>
          <a:xfrm>
            <a:off x="9080205" y="361507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4070"/>
            <a:ext cx="12036056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ESSE FUSCA É AZUL </a:t>
            </a:r>
            <a:r>
              <a:rPr lang="pt-BR" b="1" u="sng" dirty="0"/>
              <a:t>E</a:t>
            </a:r>
            <a:r>
              <a:rPr lang="pt-BR" dirty="0"/>
              <a:t> TEM VOLANTE </a:t>
            </a:r>
            <a:r>
              <a:rPr lang="pt-BR" b="1" u="sng" dirty="0"/>
              <a:t>E</a:t>
            </a:r>
            <a:r>
              <a:rPr lang="pt-BR" dirty="0"/>
              <a:t> TEM TURBINA?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AEFC1D-4F49-42F6-83D0-13B69413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1846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5AC846C-7276-4BD3-B1A4-F2BD737BAC2E}"/>
              </a:ext>
            </a:extLst>
          </p:cNvPr>
          <p:cNvSpPr txBox="1"/>
          <p:nvPr/>
        </p:nvSpPr>
        <p:spPr>
          <a:xfrm>
            <a:off x="9080205" y="361507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4070"/>
            <a:ext cx="12036056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ESSE FUSCA É VERDE </a:t>
            </a:r>
            <a:r>
              <a:rPr lang="pt-BR" b="1" u="sng" dirty="0"/>
              <a:t>E</a:t>
            </a:r>
            <a:r>
              <a:rPr lang="pt-BR" dirty="0"/>
              <a:t> TEM CARROCERIA </a:t>
            </a:r>
            <a:r>
              <a:rPr lang="pt-BR" b="1" u="sng" dirty="0"/>
              <a:t>E</a:t>
            </a:r>
            <a:r>
              <a:rPr lang="pt-BR" dirty="0"/>
              <a:t> TEM TURBINA?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AEFC1D-4F49-42F6-83D0-13B69413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1846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5AC846C-7276-4BD3-B1A4-F2BD737BAC2E}"/>
              </a:ext>
            </a:extLst>
          </p:cNvPr>
          <p:cNvSpPr txBox="1"/>
          <p:nvPr/>
        </p:nvSpPr>
        <p:spPr>
          <a:xfrm>
            <a:off x="9080205" y="361507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7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179" y="3191577"/>
            <a:ext cx="8881641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OPERADOR LÓGICO </a:t>
            </a:r>
            <a:r>
              <a:rPr lang="pt-BR" sz="8000" b="1" dirty="0"/>
              <a:t>NÃO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574468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4070"/>
            <a:ext cx="12036056" cy="1056130"/>
          </a:xfrm>
        </p:spPr>
        <p:txBody>
          <a:bodyPr>
            <a:normAutofit/>
          </a:bodyPr>
          <a:lstStyle/>
          <a:p>
            <a:r>
              <a:rPr lang="pt-BR" dirty="0"/>
              <a:t>ESSE FUSCA </a:t>
            </a:r>
            <a:r>
              <a:rPr lang="pt-BR" b="1" u="sng" dirty="0"/>
              <a:t>NÃO</a:t>
            </a:r>
            <a:r>
              <a:rPr lang="pt-BR" dirty="0"/>
              <a:t> É VERDE?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AEFC1D-4F49-42F6-83D0-13B69413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0" y="1846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5AC846C-7276-4BD3-B1A4-F2BD737BAC2E}"/>
              </a:ext>
            </a:extLst>
          </p:cNvPr>
          <p:cNvSpPr txBox="1"/>
          <p:nvPr/>
        </p:nvSpPr>
        <p:spPr>
          <a:xfrm>
            <a:off x="9080205" y="3615070"/>
            <a:ext cx="2456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13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179" y="3191577"/>
            <a:ext cx="8881641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COMBINANDO OPERADORES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44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EC5D786-BFF3-4433-8790-5F90C3324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73" y="2074492"/>
            <a:ext cx="1830011" cy="183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A484BAD-9954-42B1-BB8B-95D06349C637}"/>
              </a:ext>
            </a:extLst>
          </p:cNvPr>
          <p:cNvSpPr txBox="1">
            <a:spLocks/>
          </p:cNvSpPr>
          <p:nvPr/>
        </p:nvSpPr>
        <p:spPr>
          <a:xfrm>
            <a:off x="341523" y="2682336"/>
            <a:ext cx="12526178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x=          &lt;&gt;            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8" descr="Boo, cão 'mais fofo do mundo', morre de 'coração partido' - Revista Galileu  | Curiosidade">
            <a:extLst>
              <a:ext uri="{FF2B5EF4-FFF2-40B4-BE49-F238E27FC236}">
                <a16:creationId xmlns:a16="http://schemas.microsoft.com/office/drawing/2014/main" id="{39256CCD-1717-438E-A5C2-73088594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03" y="2385043"/>
            <a:ext cx="1650715" cy="165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EF852EB-77B4-4153-8860-9E216FAF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384" y="2385043"/>
            <a:ext cx="2440015" cy="183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451C2BA-661D-46EE-94C5-A4258409CEA2}"/>
              </a:ext>
            </a:extLst>
          </p:cNvPr>
          <p:cNvSpPr txBox="1"/>
          <p:nvPr/>
        </p:nvSpPr>
        <p:spPr>
          <a:xfrm>
            <a:off x="3966072" y="5133860"/>
            <a:ext cx="5023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= FALSO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D8F0D1-F8B1-45D9-895C-1B19B36F7D34}"/>
              </a:ext>
            </a:extLst>
          </p:cNvPr>
          <p:cNvSpPr txBox="1"/>
          <p:nvPr/>
        </p:nvSpPr>
        <p:spPr>
          <a:xfrm>
            <a:off x="8350785" y="1656432"/>
            <a:ext cx="502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fusca é rosa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6  05/07/2022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81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08" y="372002"/>
            <a:ext cx="10741445" cy="947450"/>
          </a:xfrm>
        </p:spPr>
        <p:txBody>
          <a:bodyPr>
            <a:normAutofit fontScale="90000"/>
          </a:bodyPr>
          <a:lstStyle/>
          <a:p>
            <a:r>
              <a:rPr lang="pt-BR" dirty="0"/>
              <a:t>Executar tarefas repetidas -&gt; MACRO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212F8D-E7C3-3715-D704-4F52544336BB}"/>
              </a:ext>
            </a:extLst>
          </p:cNvPr>
          <p:cNvSpPr txBox="1"/>
          <p:nvPr/>
        </p:nvSpPr>
        <p:spPr>
          <a:xfrm>
            <a:off x="301128" y="2057536"/>
            <a:ext cx="11589744" cy="2461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Exemplo 1: gravar uma macro para registrar o ponto de um funcionário.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 Fazer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cálculo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matemático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Limpar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conteúdo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planilha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5B0EB69-6144-BDE0-3E60-D6966D3AC1E0}"/>
              </a:ext>
            </a:extLst>
          </p:cNvPr>
          <p:cNvSpPr txBox="1"/>
          <p:nvPr/>
        </p:nvSpPr>
        <p:spPr>
          <a:xfrm>
            <a:off x="3529070" y="5520663"/>
            <a:ext cx="449733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Atribuir um botão a uma macro.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6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533" y="-102467"/>
            <a:ext cx="8881641" cy="1056130"/>
          </a:xfrm>
        </p:spPr>
        <p:txBody>
          <a:bodyPr>
            <a:normAutofit/>
          </a:bodyPr>
          <a:lstStyle/>
          <a:p>
            <a:r>
              <a:rPr lang="pt-BR" dirty="0"/>
              <a:t>EXERCÍCIOS</a:t>
            </a:r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AF6E37E-F826-95A2-1F19-E2883BFFFF25}"/>
              </a:ext>
            </a:extLst>
          </p:cNvPr>
          <p:cNvSpPr txBox="1"/>
          <p:nvPr/>
        </p:nvSpPr>
        <p:spPr>
          <a:xfrm>
            <a:off x="240889" y="953663"/>
            <a:ext cx="1171022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1) Faça um programa que leia três números e ordene esses números em ordem crescente. </a:t>
            </a:r>
            <a:r>
              <a:rPr lang="pt-BR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(Na 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planilha usada em sala, estão disponíveis três versões de resolução deste exercício)</a:t>
            </a:r>
            <a:b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2) Escreva um algoritmo que lê um valor em reais e calcule o menor número possível de notas de 100, 50, 10, 5 e 1 em que o valor lido pode ser decomposto.</a:t>
            </a:r>
          </a:p>
          <a:p>
            <a:pPr algn="l" rtl="0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Exemplo: R$327 precisa de 3 notas de 100, 2 notas de 10, 1 nota de 5 e 2 notas de 1.</a:t>
            </a:r>
          </a:p>
          <a:p>
            <a:pPr algn="l" rtl="0"/>
            <a:b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3) Faça um algoritmo que, dados três números inteiros representando dia, mês e ano de uma data, imprima qual é o dia seguinte:</a:t>
            </a:r>
          </a:p>
          <a:p>
            <a:pPr algn="l" rtl="0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Dica: um ano é bissexto quando ele é divisível por 4.</a:t>
            </a:r>
          </a:p>
          <a:p>
            <a:pPr algn="l" rtl="0"/>
            <a:b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4) Faça um algoritmo que leia dois números reais. Após isso, apresente o seguinte menu e execute a operação escolhida. Escreva uma mensagem de erro se a opção for inválida.</a:t>
            </a:r>
          </a:p>
          <a:p>
            <a:pPr algn="l" rtl="0"/>
            <a:r>
              <a:rPr lang="pt-BR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Escolha a opção:</a:t>
            </a: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pt-BR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1 - Soma de dois números</a:t>
            </a: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pt-BR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2 - Diferença entre dois números (maior pelo menor)</a:t>
            </a: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pt-BR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3 - Produto entre dois números</a:t>
            </a: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pt-BR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4 - Divisão entre dois números (o denominador não pode ser zero)</a:t>
            </a: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pt-BR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Digite a opção:</a:t>
            </a:r>
            <a:endParaRPr lang="pt-B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53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7  07/07/2022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250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BED1820-F64F-483D-A0C4-5925AC275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8" y="520994"/>
            <a:ext cx="11291776" cy="5964865"/>
          </a:xfrm>
        </p:spPr>
        <p:txBody>
          <a:bodyPr>
            <a:noAutofit/>
          </a:bodyPr>
          <a:lstStyle/>
          <a:p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COMANDOS DE REPETIÇÃO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3200" dirty="0"/>
          </a:p>
        </p:txBody>
      </p:sp>
      <p:pic>
        <p:nvPicPr>
          <p:cNvPr id="6" name="Imagem 5" descr="Tela de jogo de vídeo game com imagem de pássaro&#10;&#10;Descrição gerada automaticamente com confiança média">
            <a:extLst>
              <a:ext uri="{FF2B5EF4-FFF2-40B4-BE49-F238E27FC236}">
                <a16:creationId xmlns:a16="http://schemas.microsoft.com/office/drawing/2014/main" id="{39253CAD-42CC-46B1-A230-3F8AE432C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03" y="1483242"/>
            <a:ext cx="7006856" cy="525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62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BED1820-F64F-483D-A0C4-5925AC275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7" y="520994"/>
            <a:ext cx="11334307" cy="6134987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Quando se sabe quantas repetições vão acontecer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dirty="0">
                <a:solidFill>
                  <a:srgbClr val="000000"/>
                </a:solidFill>
                <a:latin typeface="Calibri" panose="020F0502020204030204" pitchFamily="34" charset="0"/>
              </a:rPr>
              <a:t>For i=</a:t>
            </a:r>
            <a:r>
              <a:rPr lang="pt-BR" sz="4400" u="sng" dirty="0">
                <a:solidFill>
                  <a:srgbClr val="000000"/>
                </a:solidFill>
                <a:latin typeface="Calibri" panose="020F0502020204030204" pitchFamily="34" charset="0"/>
              </a:rPr>
              <a:t>inicio</a:t>
            </a:r>
            <a:r>
              <a:rPr lang="pt-BR" sz="4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pt-BR" sz="4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pt-BR" sz="4400" u="sng" dirty="0">
                <a:solidFill>
                  <a:srgbClr val="000000"/>
                </a:solidFill>
                <a:latin typeface="Calibri" panose="020F0502020204030204" pitchFamily="34" charset="0"/>
              </a:rPr>
              <a:t>fim</a:t>
            </a:r>
            <a:r>
              <a:rPr lang="pt-BR" sz="4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pt-BR" sz="4400" dirty="0" err="1">
                <a:solidFill>
                  <a:srgbClr val="FF0000"/>
                </a:solidFill>
                <a:latin typeface="Calibri" panose="020F0502020204030204" pitchFamily="34" charset="0"/>
              </a:rPr>
              <a:t>Step</a:t>
            </a:r>
            <a:r>
              <a:rPr lang="pt-BR" sz="4400" dirty="0">
                <a:solidFill>
                  <a:srgbClr val="FF0000"/>
                </a:solidFill>
                <a:latin typeface="Calibri" panose="020F0502020204030204" pitchFamily="34" charset="0"/>
              </a:rPr>
              <a:t> 1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comandos a serem repetidos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Next </a:t>
            </a:r>
            <a:r>
              <a:rPr lang="pt-BR" sz="4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i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32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E0240D-6F44-42DF-B901-A33F7A7B9B65}"/>
              </a:ext>
            </a:extLst>
          </p:cNvPr>
          <p:cNvSpPr txBox="1"/>
          <p:nvPr/>
        </p:nvSpPr>
        <p:spPr>
          <a:xfrm>
            <a:off x="1158948" y="4912242"/>
            <a:ext cx="1031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 é chamado contador e é uma variável inteira (precisa ser definida); 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inicio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e 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fim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são valores inteiros onde o i vai variar (geralmente 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inicio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é menor ou igual a 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fim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exceto quando se está fazendo um laço remissivo)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Comandos em vermelho são opcionais. No caso do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Step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é possível alterar o tamanho do passo.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68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99770A5-1801-4E7C-97AD-26FD2ED4D814}"/>
              </a:ext>
            </a:extLst>
          </p:cNvPr>
          <p:cNvSpPr txBox="1">
            <a:spLocks/>
          </p:cNvSpPr>
          <p:nvPr/>
        </p:nvSpPr>
        <p:spPr>
          <a:xfrm>
            <a:off x="4919374" y="0"/>
            <a:ext cx="3044412" cy="105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EXERCÍCIOS: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9E4054-DE4C-460B-B555-AC276C189005}"/>
              </a:ext>
            </a:extLst>
          </p:cNvPr>
          <p:cNvSpPr txBox="1"/>
          <p:nvPr/>
        </p:nvSpPr>
        <p:spPr>
          <a:xfrm>
            <a:off x="632659" y="846163"/>
            <a:ext cx="1161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Imprimir os 10 primeiros números naturais.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B7A9F99-19EF-4903-976C-8FBABD8C44FB}"/>
              </a:ext>
            </a:extLst>
          </p:cNvPr>
          <p:cNvSpPr txBox="1"/>
          <p:nvPr/>
        </p:nvSpPr>
        <p:spPr>
          <a:xfrm>
            <a:off x="632659" y="1413987"/>
            <a:ext cx="1161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Imprimir os 100 primeiros números naturais.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5BB2D77-E491-48D0-B6CF-E03DD5127250}"/>
              </a:ext>
            </a:extLst>
          </p:cNvPr>
          <p:cNvSpPr txBox="1"/>
          <p:nvPr/>
        </p:nvSpPr>
        <p:spPr>
          <a:xfrm>
            <a:off x="574158" y="2024201"/>
            <a:ext cx="1161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Somar os 100 primeiros números naturais.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2B59A22-1934-4F32-88A4-FDF5BD9875D4}"/>
              </a:ext>
            </a:extLst>
          </p:cNvPr>
          <p:cNvSpPr txBox="1"/>
          <p:nvPr/>
        </p:nvSpPr>
        <p:spPr>
          <a:xfrm>
            <a:off x="574158" y="2599067"/>
            <a:ext cx="1161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Somar todos os números pares de 1 a 100.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7FD4AE-49A1-46B0-8BFD-8038FB14C6BD}"/>
              </a:ext>
            </a:extLst>
          </p:cNvPr>
          <p:cNvSpPr txBox="1"/>
          <p:nvPr/>
        </p:nvSpPr>
        <p:spPr>
          <a:xfrm>
            <a:off x="574158" y="3227420"/>
            <a:ext cx="1161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Calcular o fatorial de um número.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34F9C30-5367-4C8A-BF65-A1B100183B50}"/>
                  </a:ext>
                </a:extLst>
              </p:cNvPr>
              <p:cNvSpPr txBox="1"/>
              <p:nvPr/>
            </p:nvSpPr>
            <p:spPr>
              <a:xfrm>
                <a:off x="574158" y="4897506"/>
                <a:ext cx="11617842" cy="1324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Calcular o número de Euler por meio de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pt-BR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𝑒</m:t>
                    </m:r>
                    <m:r>
                      <a:rPr kumimoji="0" lang="pt-BR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nary>
                      <m:naryPr>
                        <m:chr m:val="∑"/>
                        <m:ctrlPr>
                          <a:rPr kumimoji="0" lang="pt-B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0" lang="pt-B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kumimoji="0" lang="pt-B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kumimoji="0" lang="pt-B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  <m:e>
                        <m:f>
                          <m:fPr>
                            <m:ctrlP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  <m:r>
                          <a:rPr kumimoji="0" lang="pt-B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0!</m:t>
                            </m:r>
                          </m:den>
                        </m:f>
                        <m:r>
                          <a:rPr kumimoji="0" lang="pt-B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1!</m:t>
                            </m:r>
                          </m:den>
                        </m:f>
                        <m:r>
                          <a:rPr kumimoji="0" lang="pt-BR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+…+</m:t>
                        </m:r>
                        <m:f>
                          <m:fPr>
                            <m:ctrlP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pt-BR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10!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pt-B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634F9C30-5367-4C8A-BF65-A1B100183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58" y="4897506"/>
                <a:ext cx="11617842" cy="1324786"/>
              </a:xfrm>
              <a:prstGeom prst="rect">
                <a:avLst/>
              </a:prstGeom>
              <a:blipFill>
                <a:blip r:embed="rId2"/>
                <a:stretch>
                  <a:fillRect l="-1207" t="-5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8B34632-8577-6213-3EDF-95FCFA86E977}"/>
                  </a:ext>
                </a:extLst>
              </p:cNvPr>
              <p:cNvSpPr txBox="1"/>
              <p:nvPr/>
            </p:nvSpPr>
            <p:spPr>
              <a:xfrm>
                <a:off x="574158" y="3899351"/>
                <a:ext cx="11617842" cy="79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Calcular:</a:t>
                </a:r>
                <a:r>
                  <a:rPr kumimoji="0" lang="pt-BR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pt-BR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pt-BR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5!+1</m:t>
                        </m:r>
                      </m:num>
                      <m:den>
                        <m:r>
                          <a:rPr kumimoji="0" lang="pt-BR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7+3∗6!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D8B34632-8577-6213-3EDF-95FCFA86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58" y="3899351"/>
                <a:ext cx="11617842" cy="795795"/>
              </a:xfrm>
              <a:prstGeom prst="rect">
                <a:avLst/>
              </a:prstGeom>
              <a:blipFill>
                <a:blip r:embed="rId3"/>
                <a:stretch>
                  <a:fillRect l="-1207" b="-1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3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8  12/07/2022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968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BED1820-F64F-483D-A0C4-5925AC275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362" y="393404"/>
            <a:ext cx="11398103" cy="5560828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Quando </a:t>
            </a:r>
            <a:r>
              <a:rPr lang="pt-BR" sz="44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não</a:t>
            </a: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se sabe quantas repetições vão acontecer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dirty="0" err="1">
                <a:solidFill>
                  <a:srgbClr val="000000"/>
                </a:solidFill>
                <a:latin typeface="Calibri" panose="020F0502020204030204" pitchFamily="34" charset="0"/>
              </a:rPr>
              <a:t>W</a:t>
            </a:r>
            <a:r>
              <a:rPr lang="pt-BR" sz="4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hile</a:t>
            </a: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4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condição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comandos a serem repetidos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Wend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Enquanto </a:t>
            </a:r>
            <a:r>
              <a:rPr lang="pt-BR" sz="24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condição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for verdadeira, os comandos a serem repetidos serão executados. Poré</a:t>
            </a: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</a:rPr>
              <a:t>m, dentro dos comandos, a </a:t>
            </a:r>
            <a:r>
              <a:rPr lang="pt-BR" sz="2400" u="sng" dirty="0">
                <a:solidFill>
                  <a:srgbClr val="000000"/>
                </a:solidFill>
                <a:latin typeface="Calibri" panose="020F0502020204030204" pitchFamily="34" charset="0"/>
              </a:rPr>
              <a:t>condição</a:t>
            </a: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</a:rPr>
              <a:t> em algum momento precisa se tornar falsa para sair do laço.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6645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99770A5-1801-4E7C-97AD-26FD2ED4D814}"/>
              </a:ext>
            </a:extLst>
          </p:cNvPr>
          <p:cNvSpPr txBox="1">
            <a:spLocks/>
          </p:cNvSpPr>
          <p:nvPr/>
        </p:nvSpPr>
        <p:spPr>
          <a:xfrm>
            <a:off x="4919374" y="0"/>
            <a:ext cx="3044412" cy="105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EXERCÍCIOS: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9E4054-DE4C-460B-B555-AC276C189005}"/>
              </a:ext>
            </a:extLst>
          </p:cNvPr>
          <p:cNvSpPr txBox="1"/>
          <p:nvPr/>
        </p:nvSpPr>
        <p:spPr>
          <a:xfrm>
            <a:off x="632659" y="1158950"/>
            <a:ext cx="11617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Somar números positivos informados por </a:t>
            </a:r>
            <a:r>
              <a:rPr kumimoji="0" lang="pt-B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InputBox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até que um valor negativo seja digitado.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0299E0B-5B0A-4785-9019-6A8BE1D8B9E3}"/>
              </a:ext>
            </a:extLst>
          </p:cNvPr>
          <p:cNvSpPr txBox="1"/>
          <p:nvPr/>
        </p:nvSpPr>
        <p:spPr>
          <a:xfrm>
            <a:off x="593651" y="2828244"/>
            <a:ext cx="110046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Dado um país A, com 5000000 habitantes e uma taxa de natalidade de 3% ao ano, e um país B com 7000000 habitantes e uma taxa de natalidade de 2% ao ano, escrever um algoritmo que seja capaz de calcular iterativamente e no fim imprimir o tempo necessário para que a população do país A ultrapasse a população do país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0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99770A5-1801-4E7C-97AD-26FD2ED4D814}"/>
              </a:ext>
            </a:extLst>
          </p:cNvPr>
          <p:cNvSpPr txBox="1">
            <a:spLocks/>
          </p:cNvSpPr>
          <p:nvPr/>
        </p:nvSpPr>
        <p:spPr>
          <a:xfrm>
            <a:off x="3208880" y="150471"/>
            <a:ext cx="5472134" cy="105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EXERCÍCIO PARA CASA: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B7A9F99-19EF-4903-976C-8FBABD8C44FB}"/>
              </a:ext>
            </a:extLst>
          </p:cNvPr>
          <p:cNvSpPr txBox="1"/>
          <p:nvPr/>
        </p:nvSpPr>
        <p:spPr>
          <a:xfrm>
            <a:off x="462538" y="1336606"/>
            <a:ext cx="11617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Calcular o menor inteiro positivo cujo quadrado é superior a um número X lido (inteiro e positivo).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3D4416BD-1F17-456A-B1C4-CB8451FAA754}"/>
                  </a:ext>
                </a:extLst>
              </p:cNvPr>
              <p:cNvSpPr txBox="1"/>
              <p:nvPr/>
            </p:nvSpPr>
            <p:spPr>
              <a:xfrm>
                <a:off x="462538" y="3209200"/>
                <a:ext cx="1161784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EX: se X=17,  então o menor inteiro positivo cujo quadrado é superior a 17 é 5 (pois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t-BR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pt-BR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e>
                      <m:sup>
                        <m:r>
                          <a:rPr kumimoji="0" lang="pt-BR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pt-BR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=16 </m:t>
                    </m:r>
                    <m:r>
                      <m:rPr>
                        <m:sty m:val="p"/>
                      </m:rPr>
                      <a:rPr kumimoji="0" lang="pt-BR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e</m:t>
                    </m:r>
                    <m:r>
                      <a:rPr kumimoji="0" lang="pt-BR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pt-BR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pt-BR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e>
                      <m:sup>
                        <m:r>
                          <a:rPr kumimoji="0" lang="pt-BR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pt-BR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=25</m:t>
                    </m:r>
                  </m:oMath>
                </a14:m>
                <a:r>
                  <a:rPr kumimoji="0" lang="pt-BR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3D4416BD-1F17-456A-B1C4-CB8451FAA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38" y="3209200"/>
                <a:ext cx="11617842" cy="1200329"/>
              </a:xfrm>
              <a:prstGeom prst="rect">
                <a:avLst/>
              </a:prstGeom>
              <a:blipFill>
                <a:blip r:embed="rId2"/>
                <a:stretch>
                  <a:fillRect l="-1626" t="-7614" r="-315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4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99770A5-1801-4E7C-97AD-26FD2ED4D814}"/>
              </a:ext>
            </a:extLst>
          </p:cNvPr>
          <p:cNvSpPr txBox="1">
            <a:spLocks/>
          </p:cNvSpPr>
          <p:nvPr/>
        </p:nvSpPr>
        <p:spPr>
          <a:xfrm>
            <a:off x="543402" y="1545606"/>
            <a:ext cx="7037003" cy="105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PSEUDOCÓDIGO (PORTUGOL)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B7A9F99-19EF-4903-976C-8FBABD8C44FB}"/>
              </a:ext>
            </a:extLst>
          </p:cNvPr>
          <p:cNvSpPr txBox="1"/>
          <p:nvPr/>
        </p:nvSpPr>
        <p:spPr>
          <a:xfrm>
            <a:off x="287079" y="270428"/>
            <a:ext cx="11617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Calcular o menor inteiro positivo cujo quadrado é superior a um número X lido (inteiro e positivo).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B67F4B-4340-40D2-8037-7EA92FC94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61" y="2757718"/>
            <a:ext cx="4800600" cy="33528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E98D1-8764-411B-A534-2F073250F55B}"/>
              </a:ext>
            </a:extLst>
          </p:cNvPr>
          <p:cNvSpPr txBox="1"/>
          <p:nvPr/>
        </p:nvSpPr>
        <p:spPr>
          <a:xfrm>
            <a:off x="8611486" y="1003362"/>
            <a:ext cx="2733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FLUXOGRAMA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232164-F071-4E5E-B9B2-000BE7694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684" y="1588137"/>
            <a:ext cx="22193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7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08" y="372002"/>
            <a:ext cx="10741445" cy="947450"/>
          </a:xfrm>
        </p:spPr>
        <p:txBody>
          <a:bodyPr>
            <a:normAutofit/>
          </a:bodyPr>
          <a:lstStyle/>
          <a:p>
            <a:r>
              <a:rPr lang="pt-BR" dirty="0"/>
              <a:t>Funções do Excel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212F8D-E7C3-3715-D704-4F52544336BB}"/>
              </a:ext>
            </a:extLst>
          </p:cNvPr>
          <p:cNvSpPr txBox="1"/>
          <p:nvPr/>
        </p:nvSpPr>
        <p:spPr>
          <a:xfrm>
            <a:off x="2506337" y="1881266"/>
            <a:ext cx="2045465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=SOMA(...)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=MÉDIA(...)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=MÁXIMO(...)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5B0EB69-6144-BDE0-3E60-D6966D3AC1E0}"/>
              </a:ext>
            </a:extLst>
          </p:cNvPr>
          <p:cNvSpPr txBox="1"/>
          <p:nvPr/>
        </p:nvSpPr>
        <p:spPr>
          <a:xfrm>
            <a:off x="2159307" y="4931495"/>
            <a:ext cx="7601638" cy="1465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Calcular o Índice de Massa Corporal (IMC)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Calcular a velocidade média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Escrever seu nome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8AB464-C5A7-FC3B-2D37-3E8E106AE40A}"/>
              </a:ext>
            </a:extLst>
          </p:cNvPr>
          <p:cNvSpPr txBox="1"/>
          <p:nvPr/>
        </p:nvSpPr>
        <p:spPr>
          <a:xfrm>
            <a:off x="5594735" y="1881266"/>
            <a:ext cx="2745034" cy="1465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=AGORA()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=ALEATÓRIO()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04F3E7C-F3E5-2B4A-DD7E-31C90B360E40}"/>
              </a:ext>
            </a:extLst>
          </p:cNvPr>
          <p:cNvSpPr txBox="1">
            <a:spLocks/>
          </p:cNvSpPr>
          <p:nvPr/>
        </p:nvSpPr>
        <p:spPr>
          <a:xfrm>
            <a:off x="615108" y="3984044"/>
            <a:ext cx="10741445" cy="947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Funções que o Excel não 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9  14/07/2022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027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BED1820-F64F-483D-A0C4-5925AC275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846" y="540044"/>
            <a:ext cx="11334307" cy="6134987"/>
          </a:xfrm>
        </p:spPr>
        <p:txBody>
          <a:bodyPr>
            <a:noAutofit/>
          </a:bodyPr>
          <a:lstStyle/>
          <a:p>
            <a:pPr algn="l"/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dirty="0">
                <a:solidFill>
                  <a:srgbClr val="000000"/>
                </a:solidFill>
                <a:latin typeface="Calibri" panose="020F0502020204030204" pitchFamily="34" charset="0"/>
              </a:rPr>
              <a:t>Do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comandos</a:t>
            </a:r>
            <a:b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pt-BR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If</a:t>
            </a: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36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condição</a:t>
            </a: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Then</a:t>
            </a:r>
            <a:b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	</a:t>
            </a:r>
            <a:r>
              <a:rPr lang="pt-BR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Exit</a:t>
            </a: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Do</a:t>
            </a:r>
            <a:b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</a:t>
            </a:r>
            <a:r>
              <a:rPr lang="pt-BR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End</a:t>
            </a: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t-BR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If</a:t>
            </a:r>
            <a:b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comandos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Loop</a:t>
            </a: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pt-BR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US" sz="32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E0240D-6F44-42DF-B901-A33F7A7B9B65}"/>
              </a:ext>
            </a:extLst>
          </p:cNvPr>
          <p:cNvSpPr txBox="1"/>
          <p:nvPr/>
        </p:nvSpPr>
        <p:spPr>
          <a:xfrm>
            <a:off x="1222744" y="5178056"/>
            <a:ext cx="10313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Obs</a:t>
            </a: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</a:rPr>
              <a:t>O </a:t>
            </a:r>
            <a:r>
              <a:rPr lang="pt-B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If</a:t>
            </a: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</a:rPr>
              <a:t> dentro da estrutura Do Loop permite em algum momento a saída do la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ço (quando </a:t>
            </a:r>
            <a:r>
              <a:rPr lang="pt-BR" u="sng" dirty="0">
                <a:solidFill>
                  <a:srgbClr val="000000"/>
                </a:solidFill>
                <a:latin typeface="Calibri" panose="020F0502020204030204" pitchFamily="34" charset="0"/>
              </a:rPr>
              <a:t>condição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é verdadeira neste caso).</a:t>
            </a:r>
            <a:r>
              <a:rPr lang="pt-BR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52EBD0-8AFF-4704-8D19-51F211022B18}"/>
              </a:ext>
            </a:extLst>
          </p:cNvPr>
          <p:cNvSpPr txBox="1"/>
          <p:nvPr/>
        </p:nvSpPr>
        <p:spPr>
          <a:xfrm>
            <a:off x="6650687" y="1941584"/>
            <a:ext cx="48856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Exemplo: Somar números positivos lidos por </a:t>
            </a:r>
            <a:r>
              <a:rPr lang="pt-BR" sz="2800" dirty="0" err="1"/>
              <a:t>InputBox</a:t>
            </a:r>
            <a:r>
              <a:rPr lang="pt-BR" sz="2800" dirty="0"/>
              <a:t> até que um valor negativo seja digitado.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06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8C8F2-6C91-437C-9CEE-1AD492C1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Estruturas de repetição aninhadas </a:t>
            </a:r>
            <a:br>
              <a:rPr lang="pt-BR" b="1" dirty="0"/>
            </a:br>
            <a:r>
              <a:rPr lang="pt-BR" dirty="0"/>
              <a:t>(uma dentro da outra)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1DE2CC-CC40-49D2-8EF5-4EDE2EE4A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156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pt-BR" sz="3600" dirty="0"/>
              <a:t>O laço externo é iniciado. </a:t>
            </a:r>
          </a:p>
          <a:p>
            <a:r>
              <a:rPr lang="pt-BR" sz="3600" dirty="0"/>
              <a:t>O laço interno deve ser totalmente finalizado para que o laço externo finalize a 1ª iteração.</a:t>
            </a:r>
          </a:p>
          <a:p>
            <a:r>
              <a:rPr lang="pt-BR" sz="3600" dirty="0"/>
              <a:t>Iniciada a 2ª iteração do laço externo, o laço interno recomeça e deve ser totalmente finalizado para que o laço externo finalize a 2ª iteração.</a:t>
            </a:r>
          </a:p>
          <a:p>
            <a:r>
              <a:rPr lang="pt-BR" sz="3600" dirty="0"/>
              <a:t>O processo se repete até que o laço externo realize a última iteração.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52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2AF9E-E4AE-48E9-B411-0D64A80F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Exercício:</a:t>
            </a:r>
            <a:br>
              <a:rPr lang="pt-BR" dirty="0"/>
            </a:br>
            <a:r>
              <a:rPr lang="pt-BR" dirty="0"/>
              <a:t>Imprimir no Excel os seguintes números:</a:t>
            </a:r>
            <a:endParaRPr lang="en-US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A2572BC-E204-40B9-99EA-1EBA15E00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581" y="2673761"/>
            <a:ext cx="11389433" cy="3157032"/>
          </a:xfrm>
        </p:spPr>
      </p:pic>
    </p:spTree>
    <p:extLst>
      <p:ext uri="{BB962C8B-B14F-4D97-AF65-F5344CB8AC3E}">
        <p14:creationId xmlns:p14="http://schemas.microsoft.com/office/powerpoint/2010/main" val="2077002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2AF9E-E4AE-48E9-B411-0D64A80F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Exercício:</a:t>
            </a:r>
            <a:br>
              <a:rPr lang="pt-BR" dirty="0"/>
            </a:br>
            <a:r>
              <a:rPr lang="pt-BR" dirty="0"/>
              <a:t>Imprimir no Excel os seguintes números:</a:t>
            </a:r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C3EC95-C16A-4E5D-BB97-4EB69F729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27" y="2583716"/>
            <a:ext cx="11640255" cy="30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2AF9E-E4AE-48E9-B411-0D64A80F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Exercício:</a:t>
            </a:r>
            <a:br>
              <a:rPr lang="pt-BR" dirty="0"/>
            </a:br>
            <a:r>
              <a:rPr lang="pt-BR" dirty="0"/>
              <a:t>Imprimir no Excel os seguintes números:</a:t>
            </a:r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71C008-DEA3-43C7-AE12-A5EA9DB49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72" y="2690043"/>
            <a:ext cx="11593710" cy="30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414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85AD3-E3FB-B1EF-4228-ABF15AE4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Exercício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E602F3C7-9ACE-DB9D-63F2-40F7D4B64A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pt-BR" dirty="0"/>
                  <a:t>Verifique que vale a igualdade matemática: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𝑠𝑒𝑛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𝑠𝑒𝑛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Para </a:t>
                </a:r>
                <a:r>
                  <a:rPr lang="en-US" dirty="0" err="1"/>
                  <a:t>os</a:t>
                </a:r>
                <a:r>
                  <a:rPr lang="en-US" dirty="0"/>
                  <a:t> </a:t>
                </a:r>
                <a:r>
                  <a:rPr lang="en-US" dirty="0" err="1"/>
                  <a:t>cálculos</a:t>
                </a:r>
                <a:r>
                  <a:rPr lang="en-US" dirty="0"/>
                  <a:t> de </a:t>
                </a:r>
                <a:r>
                  <a:rPr lang="en-US" dirty="0" err="1"/>
                  <a:t>seno</a:t>
                </a:r>
                <a:r>
                  <a:rPr lang="en-US" dirty="0"/>
                  <a:t> e </a:t>
                </a:r>
                <a:r>
                  <a:rPr lang="en-US" dirty="0" err="1"/>
                  <a:t>cosseno</a:t>
                </a:r>
                <a:r>
                  <a:rPr lang="en-US" dirty="0"/>
                  <a:t>, use as </a:t>
                </a:r>
                <a:r>
                  <a:rPr lang="en-US" dirty="0" err="1"/>
                  <a:t>aproximações</a:t>
                </a:r>
                <a:r>
                  <a:rPr lang="en-US" dirty="0"/>
                  <a:t>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𝑠𝑒𝑛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3!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5!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</m:sSup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7!</m:t>
                          </m:r>
                        </m:den>
                      </m:f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2!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6!</m:t>
                          </m:r>
                        </m:den>
                      </m:f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Incluindo</a:t>
                </a:r>
                <a:r>
                  <a:rPr lang="en-US" dirty="0"/>
                  <a:t> </a:t>
                </a:r>
                <a:r>
                  <a:rPr lang="en-US" dirty="0" err="1"/>
                  <a:t>todos</a:t>
                </a:r>
                <a:r>
                  <a:rPr lang="en-US" dirty="0"/>
                  <a:t> </a:t>
                </a:r>
                <a:r>
                  <a:rPr lang="en-US" dirty="0" err="1"/>
                  <a:t>os</a:t>
                </a:r>
                <a:r>
                  <a:rPr lang="en-US" dirty="0"/>
                  <a:t> </a:t>
                </a:r>
                <a:r>
                  <a:rPr lang="en-US" dirty="0" err="1"/>
                  <a:t>termos</a:t>
                </a:r>
                <a:r>
                  <a:rPr lang="en-US" dirty="0"/>
                  <a:t> da </a:t>
                </a:r>
                <a:r>
                  <a:rPr lang="en-US" dirty="0" err="1"/>
                  <a:t>série</a:t>
                </a:r>
                <a:r>
                  <a:rPr lang="en-US" dirty="0"/>
                  <a:t> </a:t>
                </a:r>
                <a:r>
                  <a:rPr lang="en-US" dirty="0" err="1"/>
                  <a:t>até</a:t>
                </a:r>
                <a:r>
                  <a:rPr lang="en-US" dirty="0"/>
                  <a:t> que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num>
                          <m:den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</a:rPr>
                      <m:t>&lt;0,0001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E602F3C7-9ACE-DB9D-63F2-40F7D4B64A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0223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10  19/07/2022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4305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2AF9E-E4AE-48E9-B411-0D64A80F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15" y="1466813"/>
            <a:ext cx="10487139" cy="3347559"/>
          </a:xfrm>
        </p:spPr>
        <p:txBody>
          <a:bodyPr>
            <a:normAutofit/>
          </a:bodyPr>
          <a:lstStyle/>
          <a:p>
            <a:r>
              <a:rPr lang="pt-BR" dirty="0"/>
              <a:t>Exercício: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dirty="0"/>
              <a:t>Descobrir o maior número que está digitado na primeira coluna do Excel.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53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2AF9E-E4AE-48E9-B411-0D64A80F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57" y="166822"/>
            <a:ext cx="10487139" cy="3347559"/>
          </a:xfrm>
        </p:spPr>
        <p:txBody>
          <a:bodyPr>
            <a:normAutofit/>
          </a:bodyPr>
          <a:lstStyle/>
          <a:p>
            <a:r>
              <a:rPr lang="pt-BR" dirty="0"/>
              <a:t>Exercício:</a:t>
            </a:r>
            <a:br>
              <a:rPr lang="pt-BR" dirty="0"/>
            </a:br>
            <a:br>
              <a:rPr lang="pt-BR" dirty="0"/>
            </a:br>
            <a:r>
              <a:rPr lang="pt-BR" dirty="0"/>
              <a:t>Fazer a conversão de um número inteiro para a base binária.</a:t>
            </a:r>
            <a:endParaRPr lang="en-US" dirty="0"/>
          </a:p>
        </p:txBody>
      </p:sp>
      <p:pic>
        <p:nvPicPr>
          <p:cNvPr id="1026" name="Picture 2" descr="Converter Decimal para Binário: converta online, vídeo aula, explicação">
            <a:extLst>
              <a:ext uri="{FF2B5EF4-FFF2-40B4-BE49-F238E27FC236}">
                <a16:creationId xmlns:a16="http://schemas.microsoft.com/office/drawing/2014/main" id="{C540C111-27F3-215A-4F2B-86E98634D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54" y="3217762"/>
            <a:ext cx="5670550" cy="32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92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2  </a:t>
            </a:r>
            <a:br>
              <a:rPr lang="pt-BR" sz="4000" dirty="0"/>
            </a:br>
            <a:r>
              <a:rPr lang="pt-BR" sz="4000" dirty="0"/>
              <a:t>21/06/2022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1684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2AF9E-E4AE-48E9-B411-0D64A80F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84" y="654334"/>
            <a:ext cx="10938831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Exercício:</a:t>
            </a:r>
            <a:br>
              <a:rPr lang="pt-BR" dirty="0"/>
            </a:br>
            <a:r>
              <a:rPr lang="pt-BR" dirty="0"/>
              <a:t>Dado o raio (r) de um círculo, calcule o comprimento da circunferência e a área do círculo:</a:t>
            </a:r>
            <a:br>
              <a:rPr lang="pt-BR" dirty="0"/>
            </a:br>
            <a:endParaRPr lang="en-US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C001CD6-E514-51E9-7CD6-7A47423C5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842" y="2154692"/>
            <a:ext cx="8012316" cy="254861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ítulo 1">
                <a:extLst>
                  <a:ext uri="{FF2B5EF4-FFF2-40B4-BE49-F238E27FC236}">
                    <a16:creationId xmlns:a16="http://schemas.microsoft.com/office/drawing/2014/main" id="{7E98C2E1-E3C8-BA54-C1BA-AA92571AEE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874" y="5052897"/>
                <a:ext cx="11568629" cy="168942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52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pt-BR" dirty="0"/>
                  <a:t>Para o cálculo de </a:t>
                </a: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pt-BR" dirty="0"/>
                  <a:t>, use: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−…</m:t>
                      </m:r>
                    </m:oMath>
                  </m:oMathPara>
                </a14:m>
                <a:endParaRPr lang="pt-BR" dirty="0"/>
              </a:p>
              <a:p>
                <a:endParaRPr lang="pt-BR" dirty="0"/>
              </a:p>
              <a:p>
                <a:r>
                  <a:rPr lang="pt-BR" dirty="0"/>
                  <a:t>Onde o número de parcelas da série deve ser fornecido como parâmetro.</a:t>
                </a:r>
                <a:br>
                  <a:rPr lang="pt-BR" dirty="0"/>
                </a:br>
                <a:endParaRPr lang="en-US" dirty="0"/>
              </a:p>
            </p:txBody>
          </p:sp>
        </mc:Choice>
        <mc:Fallback xmlns="">
          <p:sp>
            <p:nvSpPr>
              <p:cNvPr id="8" name="Título 1">
                <a:extLst>
                  <a:ext uri="{FF2B5EF4-FFF2-40B4-BE49-F238E27FC236}">
                    <a16:creationId xmlns:a16="http://schemas.microsoft.com/office/drawing/2014/main" id="{7E98C2E1-E3C8-BA54-C1BA-AA92571AE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74" y="5052897"/>
                <a:ext cx="11568629" cy="1689426"/>
              </a:xfrm>
              <a:prstGeom prst="rect">
                <a:avLst/>
              </a:prstGeom>
              <a:blipFill>
                <a:blip r:embed="rId3"/>
                <a:stretch>
                  <a:fillRect l="-790" t="-7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562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B658A4C-35B5-43A7-A845-11915EA113B1}"/>
              </a:ext>
            </a:extLst>
          </p:cNvPr>
          <p:cNvSpPr txBox="1">
            <a:spLocks/>
          </p:cNvSpPr>
          <p:nvPr/>
        </p:nvSpPr>
        <p:spPr>
          <a:xfrm>
            <a:off x="4919374" y="0"/>
            <a:ext cx="2651007" cy="105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EXERCÍCIO:</a:t>
            </a:r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53A8A8-50C5-4BFB-9C4B-4BE44BE60294}"/>
              </a:ext>
            </a:extLst>
          </p:cNvPr>
          <p:cNvSpPr txBox="1"/>
          <p:nvPr/>
        </p:nvSpPr>
        <p:spPr>
          <a:xfrm>
            <a:off x="574158" y="1382233"/>
            <a:ext cx="11617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Escreva um programa que leia as medidas dos lados de um triângulo e escreva se ele é Equilátero, Isósceles ou Escaleno. </a:t>
            </a:r>
          </a:p>
          <a:p>
            <a:r>
              <a:rPr lang="pt-BR" sz="3200" dirty="0"/>
              <a:t>Sendo que: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Triângulo Equilátero: possui os 3 lados iguais.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Triângulo Isósceles: possui 2 lados iguais.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Triângulo Escaleno: possui 3 lados diferentes.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89585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11  21/07/2022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4461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240" y="171930"/>
            <a:ext cx="8881641" cy="1056130"/>
          </a:xfrm>
        </p:spPr>
        <p:txBody>
          <a:bodyPr>
            <a:normAutofit/>
          </a:bodyPr>
          <a:lstStyle/>
          <a:p>
            <a:r>
              <a:rPr lang="pt-BR" dirty="0"/>
              <a:t>VETORES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ítulo 1">
                <a:extLst>
                  <a:ext uri="{FF2B5EF4-FFF2-40B4-BE49-F238E27FC236}">
                    <a16:creationId xmlns:a16="http://schemas.microsoft.com/office/drawing/2014/main" id="{5CEB2F70-8037-4A02-8352-75A4A2B700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7198" y="1454849"/>
                <a:ext cx="2385192" cy="363452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pt-BR" sz="360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pt-BR" sz="360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=0,5</m:t>
                      </m:r>
                    </m:oMath>
                  </m:oMathPara>
                </a14:m>
                <a:endParaRPr lang="pt-BR" sz="360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=−12</m:t>
                      </m:r>
                    </m:oMath>
                  </m:oMathPara>
                </a14:m>
                <a:endParaRPr lang="pt-BR" sz="360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=500</m:t>
                      </m:r>
                    </m:oMath>
                  </m:oMathPara>
                </a14:m>
                <a:endParaRPr lang="pt-BR" sz="360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360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t-BR" sz="3600" i="1" dirty="0" smtClean="0">
                          <a:latin typeface="Cambria Math" panose="02040503050406030204" pitchFamily="18" charset="0"/>
                        </a:rPr>
                        <m:t>=−7,14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ítulo 1">
                <a:extLst>
                  <a:ext uri="{FF2B5EF4-FFF2-40B4-BE49-F238E27FC236}">
                    <a16:creationId xmlns:a16="http://schemas.microsoft.com/office/drawing/2014/main" id="{5CEB2F70-8037-4A02-8352-75A4A2B70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198" y="1454849"/>
                <a:ext cx="2385192" cy="36345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ítulo 1">
                <a:extLst>
                  <a:ext uri="{FF2B5EF4-FFF2-40B4-BE49-F238E27FC236}">
                    <a16:creationId xmlns:a16="http://schemas.microsoft.com/office/drawing/2014/main" id="{B6252C6F-78EF-410D-B59D-CD682A81BB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36689" y="1611737"/>
                <a:ext cx="2385192" cy="363452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pt-BR" sz="3600" dirty="0"/>
                  <a:t>x=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3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pt-BR" sz="3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BR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pt-BR" sz="3600" b="0" i="1" smtClean="0">
                                        <a:latin typeface="Cambria Math" panose="02040503050406030204" pitchFamily="18" charset="0"/>
                                      </a:rPr>
                                      <m:t>,5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BR" sz="3600" b="0" i="1" smtClean="0">
                                        <a:latin typeface="Cambria Math" panose="02040503050406030204" pitchFamily="18" charset="0"/>
                                      </a:rPr>
                                      <m:t>−12</m:t>
                                    </m:r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pt-BR" sz="3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BR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  <m:r>
                                            <a:rPr lang="pt-BR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00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pt-BR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pt-BR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−7,14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ítulo 1">
                <a:extLst>
                  <a:ext uri="{FF2B5EF4-FFF2-40B4-BE49-F238E27FC236}">
                    <a16:creationId xmlns:a16="http://schemas.microsoft.com/office/drawing/2014/main" id="{B6252C6F-78EF-410D-B59D-CD682A81B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689" y="1611737"/>
                <a:ext cx="2385192" cy="3634526"/>
              </a:xfrm>
              <a:prstGeom prst="rect">
                <a:avLst/>
              </a:prstGeom>
              <a:blipFill>
                <a:blip r:embed="rId3"/>
                <a:stretch>
                  <a:fillRect l="-7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B2A8CD94-FEC7-4300-BA14-9DDB4F8BB9BF}"/>
              </a:ext>
            </a:extLst>
          </p:cNvPr>
          <p:cNvSpPr txBox="1"/>
          <p:nvPr/>
        </p:nvSpPr>
        <p:spPr>
          <a:xfrm>
            <a:off x="180753" y="5688419"/>
            <a:ext cx="542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7 variáveis para guardar 7 valores</a:t>
            </a:r>
            <a:endParaRPr lang="en-US" sz="28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2535F81-A7E4-48E3-87B9-225CE68B05CF}"/>
              </a:ext>
            </a:extLst>
          </p:cNvPr>
          <p:cNvSpPr txBox="1"/>
          <p:nvPr/>
        </p:nvSpPr>
        <p:spPr>
          <a:xfrm>
            <a:off x="6769395" y="5629940"/>
            <a:ext cx="542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1 variável para guardar 7 valores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43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839" y="182562"/>
            <a:ext cx="12262839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COMO ACESSAR UM VALOR EM UM VETOR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7C9E47A7-0E7F-4BC3-B0D1-88C20EAADD80}"/>
                  </a:ext>
                </a:extLst>
              </p:cNvPr>
              <p:cNvSpPr txBox="1"/>
              <p:nvPr/>
            </p:nvSpPr>
            <p:spPr>
              <a:xfrm>
                <a:off x="2283697" y="2038105"/>
                <a:ext cx="81292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=[5     7     0,5    −12     500      0     −7,14] 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7C9E47A7-0E7F-4BC3-B0D1-88C20EAAD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697" y="2038105"/>
                <a:ext cx="8129277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>
            <a:extLst>
              <a:ext uri="{FF2B5EF4-FFF2-40B4-BE49-F238E27FC236}">
                <a16:creationId xmlns:a16="http://schemas.microsoft.com/office/drawing/2014/main" id="{CB90CCEB-A48B-48BF-8B38-F0919928B56F}"/>
              </a:ext>
            </a:extLst>
          </p:cNvPr>
          <p:cNvSpPr txBox="1"/>
          <p:nvPr/>
        </p:nvSpPr>
        <p:spPr>
          <a:xfrm>
            <a:off x="3274827" y="2516004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2DC566-75C6-4BAE-9F41-32DB24824263}"/>
              </a:ext>
            </a:extLst>
          </p:cNvPr>
          <p:cNvSpPr txBox="1"/>
          <p:nvPr/>
        </p:nvSpPr>
        <p:spPr>
          <a:xfrm>
            <a:off x="3948223" y="2516004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9BB193-5725-4177-8878-FE4435E0B082}"/>
              </a:ext>
            </a:extLst>
          </p:cNvPr>
          <p:cNvSpPr txBox="1"/>
          <p:nvPr/>
        </p:nvSpPr>
        <p:spPr>
          <a:xfrm>
            <a:off x="4788195" y="2516004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71309EE-7E13-4DD1-AEC3-F4DFAB0A0335}"/>
              </a:ext>
            </a:extLst>
          </p:cNvPr>
          <p:cNvSpPr txBox="1"/>
          <p:nvPr/>
        </p:nvSpPr>
        <p:spPr>
          <a:xfrm>
            <a:off x="6075130" y="2530548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7614484-ADEC-489B-BE63-DCD72E60C257}"/>
              </a:ext>
            </a:extLst>
          </p:cNvPr>
          <p:cNvSpPr txBox="1"/>
          <p:nvPr/>
        </p:nvSpPr>
        <p:spPr>
          <a:xfrm>
            <a:off x="7096251" y="2516004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443C5AD-1B1B-48BE-9E13-BDCDD9D0F1C4}"/>
              </a:ext>
            </a:extLst>
          </p:cNvPr>
          <p:cNvSpPr txBox="1"/>
          <p:nvPr/>
        </p:nvSpPr>
        <p:spPr>
          <a:xfrm>
            <a:off x="8096106" y="2530548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00E8013-F15E-4836-9551-B03B7B4C59E8}"/>
              </a:ext>
            </a:extLst>
          </p:cNvPr>
          <p:cNvSpPr txBox="1"/>
          <p:nvPr/>
        </p:nvSpPr>
        <p:spPr>
          <a:xfrm>
            <a:off x="9404307" y="2516004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FC9ADC04-CBF3-4348-990F-745FC1F1DC47}"/>
                  </a:ext>
                </a:extLst>
              </p:cNvPr>
              <p:cNvSpPr txBox="1"/>
              <p:nvPr/>
            </p:nvSpPr>
            <p:spPr>
              <a:xfrm>
                <a:off x="1761665" y="3329961"/>
                <a:ext cx="6700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FC9ADC04-CBF3-4348-990F-745FC1F1D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65" y="3329961"/>
                <a:ext cx="670055" cy="369332"/>
              </a:xfrm>
              <a:prstGeom prst="rect">
                <a:avLst/>
              </a:prstGeom>
              <a:blipFill>
                <a:blip r:embed="rId3"/>
                <a:stretch>
                  <a:fillRect l="-6364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DA906536-2E7D-499C-A22A-0FA040E62ECC}"/>
                  </a:ext>
                </a:extLst>
              </p:cNvPr>
              <p:cNvSpPr txBox="1"/>
              <p:nvPr/>
            </p:nvSpPr>
            <p:spPr>
              <a:xfrm>
                <a:off x="1761665" y="3789752"/>
                <a:ext cx="12401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DA906536-2E7D-499C-A22A-0FA040E62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65" y="3789752"/>
                <a:ext cx="1240148" cy="369332"/>
              </a:xfrm>
              <a:prstGeom prst="rect">
                <a:avLst/>
              </a:prstGeom>
              <a:blipFill>
                <a:blip r:embed="rId4"/>
                <a:stretch>
                  <a:fillRect l="-2956" r="-541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A87A693C-6313-4206-96CD-7C804AE67F7B}"/>
                  </a:ext>
                </a:extLst>
              </p:cNvPr>
              <p:cNvSpPr txBox="1"/>
              <p:nvPr/>
            </p:nvSpPr>
            <p:spPr>
              <a:xfrm>
                <a:off x="1761665" y="4792757"/>
                <a:ext cx="18717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d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=−7,14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A87A693C-6313-4206-96CD-7C804AE67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65" y="4792757"/>
                <a:ext cx="1871731" cy="369332"/>
              </a:xfrm>
              <a:prstGeom prst="rect">
                <a:avLst/>
              </a:prstGeom>
              <a:blipFill>
                <a:blip r:embed="rId5"/>
                <a:stretch>
                  <a:fillRect l="-1954" r="-3583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08BE2F0C-EA3E-4770-85D8-7E1F648906B7}"/>
                  </a:ext>
                </a:extLst>
              </p:cNvPr>
              <p:cNvSpPr txBox="1"/>
              <p:nvPr/>
            </p:nvSpPr>
            <p:spPr>
              <a:xfrm>
                <a:off x="2133816" y="4276106"/>
                <a:ext cx="2997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08BE2F0C-EA3E-4770-85D8-7E1F64890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816" y="4276106"/>
                <a:ext cx="29976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FA1F7F1A-7C12-4321-94D8-14D93A8F8DE1}"/>
                  </a:ext>
                </a:extLst>
              </p:cNvPr>
              <p:cNvSpPr txBox="1"/>
              <p:nvPr/>
            </p:nvSpPr>
            <p:spPr>
              <a:xfrm>
                <a:off x="1761665" y="5309408"/>
                <a:ext cx="6700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FA1F7F1A-7C12-4321-94D8-14D93A8F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65" y="5309408"/>
                <a:ext cx="670055" cy="369332"/>
              </a:xfrm>
              <a:prstGeom prst="rect">
                <a:avLst/>
              </a:prstGeom>
              <a:blipFill>
                <a:blip r:embed="rId7"/>
                <a:stretch>
                  <a:fillRect l="-6364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FA10F36-273D-4CE9-8BA3-73F6DC45F93B}"/>
                  </a:ext>
                </a:extLst>
              </p:cNvPr>
              <p:cNvSpPr txBox="1"/>
              <p:nvPr/>
            </p:nvSpPr>
            <p:spPr>
              <a:xfrm>
                <a:off x="2389189" y="3309882"/>
                <a:ext cx="54757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FA10F36-273D-4CE9-8BA3-73F6DC45F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189" y="3309882"/>
                <a:ext cx="547577" cy="461665"/>
              </a:xfrm>
              <a:prstGeom prst="rect">
                <a:avLst/>
              </a:prstGeom>
              <a:blipFill>
                <a:blip r:embed="rId8"/>
                <a:stretch>
                  <a:fillRect r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E29BB881-3FBE-4EB0-BEB9-9C19717474E8}"/>
                  </a:ext>
                </a:extLst>
              </p:cNvPr>
              <p:cNvSpPr txBox="1"/>
              <p:nvPr/>
            </p:nvSpPr>
            <p:spPr>
              <a:xfrm>
                <a:off x="2419793" y="5263241"/>
                <a:ext cx="358848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=í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𝑛𝑑𝑖𝑐𝑒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𝑓𝑜𝑟𝑎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𝑑𝑜𝑠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𝑙𝑖𝑚𝑖𝑡𝑒𝑠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E29BB881-3FBE-4EB0-BEB9-9C1971747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793" y="5263241"/>
                <a:ext cx="3588488" cy="461665"/>
              </a:xfrm>
              <a:prstGeom prst="rect">
                <a:avLst/>
              </a:prstGeom>
              <a:blipFill>
                <a:blip r:embed="rId9"/>
                <a:stretch>
                  <a:fillRect r="-1528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ixaDeTexto 24">
            <a:extLst>
              <a:ext uri="{FF2B5EF4-FFF2-40B4-BE49-F238E27FC236}">
                <a16:creationId xmlns:a16="http://schemas.microsoft.com/office/drawing/2014/main" id="{40B91282-738E-43BE-95E9-E5B0161B8901}"/>
              </a:ext>
            </a:extLst>
          </p:cNvPr>
          <p:cNvSpPr txBox="1"/>
          <p:nvPr/>
        </p:nvSpPr>
        <p:spPr>
          <a:xfrm>
            <a:off x="5603358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FA557A7-9817-4504-AC16-724AB28BA266}"/>
              </a:ext>
            </a:extLst>
          </p:cNvPr>
          <p:cNvSpPr txBox="1"/>
          <p:nvPr/>
        </p:nvSpPr>
        <p:spPr>
          <a:xfrm>
            <a:off x="10318310" y="2896117"/>
            <a:ext cx="1706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Option</a:t>
            </a:r>
            <a:r>
              <a:rPr lang="pt-BR" dirty="0">
                <a:solidFill>
                  <a:srgbClr val="FF0000"/>
                </a:solidFill>
              </a:rPr>
              <a:t> base 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2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839" y="182562"/>
            <a:ext cx="12262839" cy="1056130"/>
          </a:xfrm>
        </p:spPr>
        <p:txBody>
          <a:bodyPr>
            <a:normAutofit/>
          </a:bodyPr>
          <a:lstStyle/>
          <a:p>
            <a:r>
              <a:rPr lang="pt-BR" dirty="0"/>
              <a:t>TAMANHO DE UM VETOR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8C3500-CFE5-45A5-BF10-C5D11DCD930A}"/>
              </a:ext>
            </a:extLst>
          </p:cNvPr>
          <p:cNvSpPr txBox="1"/>
          <p:nvPr/>
        </p:nvSpPr>
        <p:spPr>
          <a:xfrm>
            <a:off x="1509823" y="1911635"/>
            <a:ext cx="970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Já se sabe o tamanho do vetor </a:t>
            </a:r>
            <a:r>
              <a:rPr lang="pt-BR" sz="2800" dirty="0">
                <a:sym typeface="Wingdings" panose="05000000000000000000" pitchFamily="2" charset="2"/>
              </a:rPr>
              <a:t> definir como vetor ESTÁTICO</a:t>
            </a:r>
            <a:endParaRPr lang="en-US" sz="28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4701ABE-6939-42F1-94A2-E2C244D6F42A}"/>
              </a:ext>
            </a:extLst>
          </p:cNvPr>
          <p:cNvSpPr txBox="1"/>
          <p:nvPr/>
        </p:nvSpPr>
        <p:spPr>
          <a:xfrm>
            <a:off x="1509822" y="4178070"/>
            <a:ext cx="970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Não se sabe o tamanho do vetor </a:t>
            </a:r>
            <a:r>
              <a:rPr lang="pt-BR" sz="2800" dirty="0">
                <a:sym typeface="Wingdings" panose="05000000000000000000" pitchFamily="2" charset="2"/>
              </a:rPr>
              <a:t> definir como vetor DINÂMICO</a:t>
            </a:r>
            <a:endParaRPr lang="en-US" sz="28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B183FB8-7298-4E44-B046-F7294F38DBC8}"/>
              </a:ext>
            </a:extLst>
          </p:cNvPr>
          <p:cNvSpPr txBox="1"/>
          <p:nvPr/>
        </p:nvSpPr>
        <p:spPr>
          <a:xfrm>
            <a:off x="1945757" y="2610633"/>
            <a:ext cx="9707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Exemplo: o peso de uma pessoa que está fazendo dieta durante uma semana. </a:t>
            </a:r>
            <a:endParaRPr lang="en-US" sz="280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F2D9910-804B-4EF6-8C5C-DC9EC8B24773}"/>
              </a:ext>
            </a:extLst>
          </p:cNvPr>
          <p:cNvSpPr txBox="1"/>
          <p:nvPr/>
        </p:nvSpPr>
        <p:spPr>
          <a:xfrm>
            <a:off x="1853608" y="5001625"/>
            <a:ext cx="9707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Exemplo: o peso de uma pessoa que está fazendo dieta até que ela atinja o peso ideal.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28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839" y="182562"/>
            <a:ext cx="12262839" cy="1056130"/>
          </a:xfrm>
        </p:spPr>
        <p:txBody>
          <a:bodyPr>
            <a:normAutofit/>
          </a:bodyPr>
          <a:lstStyle/>
          <a:p>
            <a:r>
              <a:rPr lang="pt-BR" dirty="0"/>
              <a:t>VETOR ESTÁTICO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8C3500-CFE5-45A5-BF10-C5D11DCD930A}"/>
              </a:ext>
            </a:extLst>
          </p:cNvPr>
          <p:cNvSpPr txBox="1"/>
          <p:nvPr/>
        </p:nvSpPr>
        <p:spPr>
          <a:xfrm>
            <a:off x="1499190" y="1879738"/>
            <a:ext cx="970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/>
              <a:t>Dim</a:t>
            </a:r>
            <a:r>
              <a:rPr lang="pt-BR" sz="2800" dirty="0"/>
              <a:t> </a:t>
            </a:r>
            <a:r>
              <a:rPr lang="pt-BR" sz="2800" dirty="0" err="1"/>
              <a:t>nome_vetor</a:t>
            </a:r>
            <a:r>
              <a:rPr lang="pt-BR" sz="2800" dirty="0"/>
              <a:t>(tamanho) As </a:t>
            </a:r>
            <a:r>
              <a:rPr lang="pt-BR" sz="2800" u="sng" dirty="0"/>
              <a:t>tipo</a:t>
            </a:r>
            <a:endParaRPr lang="en-US" sz="2800" u="sng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762AF7D-260E-4441-A159-ECBD48D17D13}"/>
              </a:ext>
            </a:extLst>
          </p:cNvPr>
          <p:cNvSpPr txBox="1"/>
          <p:nvPr/>
        </p:nvSpPr>
        <p:spPr>
          <a:xfrm>
            <a:off x="1499190" y="3296093"/>
            <a:ext cx="723014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EXERCÍCIO: criar o seguinte vetor no VBA</a:t>
            </a:r>
            <a:r>
              <a:rPr lang="pt-BR" dirty="0"/>
              <a:t>: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2400" dirty="0"/>
              <a:t>E depois tirar a média desse vetor.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6948B7F5-3B2E-4093-BA47-E5911137664E}"/>
                  </a:ext>
                </a:extLst>
              </p:cNvPr>
              <p:cNvSpPr txBox="1"/>
              <p:nvPr/>
            </p:nvSpPr>
            <p:spPr>
              <a:xfrm>
                <a:off x="1680984" y="4342532"/>
                <a:ext cx="75727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=[1     4     9    16   25  …  9801   10000] 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6948B7F5-3B2E-4093-BA47-E59111376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984" y="4342532"/>
                <a:ext cx="7572779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17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12  02/08/2022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3108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839" y="182562"/>
            <a:ext cx="12262839" cy="1056130"/>
          </a:xfrm>
        </p:spPr>
        <p:txBody>
          <a:bodyPr>
            <a:normAutofit/>
          </a:bodyPr>
          <a:lstStyle/>
          <a:p>
            <a:r>
              <a:rPr lang="pt-BR" dirty="0"/>
              <a:t>VETOR ESTÁTICO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762AF7D-260E-4441-A159-ECBD48D17D13}"/>
              </a:ext>
            </a:extLst>
          </p:cNvPr>
          <p:cNvSpPr txBox="1"/>
          <p:nvPr/>
        </p:nvSpPr>
        <p:spPr>
          <a:xfrm>
            <a:off x="829338" y="1389095"/>
            <a:ext cx="106857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EXERCÍCIO: criar um vetor no VBA de 50 posições com números aleatórios entre 1 e 1000 (inteiros)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4766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839" y="182562"/>
            <a:ext cx="12262839" cy="1056130"/>
          </a:xfrm>
        </p:spPr>
        <p:txBody>
          <a:bodyPr>
            <a:normAutofit/>
          </a:bodyPr>
          <a:lstStyle/>
          <a:p>
            <a:r>
              <a:rPr lang="pt-BR" dirty="0"/>
              <a:t>VETOR DINÂMICO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8C3500-CFE5-45A5-BF10-C5D11DCD930A}"/>
              </a:ext>
            </a:extLst>
          </p:cNvPr>
          <p:cNvSpPr txBox="1"/>
          <p:nvPr/>
        </p:nvSpPr>
        <p:spPr>
          <a:xfrm>
            <a:off x="1499190" y="1879738"/>
            <a:ext cx="9707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/>
              <a:t>Dim</a:t>
            </a:r>
            <a:r>
              <a:rPr lang="pt-BR" sz="2800" dirty="0"/>
              <a:t> </a:t>
            </a:r>
            <a:r>
              <a:rPr lang="pt-BR" sz="2800" dirty="0" err="1"/>
              <a:t>nome_vetor</a:t>
            </a:r>
            <a:r>
              <a:rPr lang="pt-BR" sz="2800" dirty="0"/>
              <a:t>() As </a:t>
            </a:r>
            <a:r>
              <a:rPr lang="pt-BR" sz="2800" u="sng" dirty="0"/>
              <a:t>tipo</a:t>
            </a:r>
          </a:p>
          <a:p>
            <a:r>
              <a:rPr lang="pt-BR" sz="2800" dirty="0"/>
              <a:t>... ‘descobrir o tamanho do vetor</a:t>
            </a:r>
          </a:p>
          <a:p>
            <a:r>
              <a:rPr lang="pt-BR" sz="2800" dirty="0" err="1"/>
              <a:t>ReDim</a:t>
            </a:r>
            <a:r>
              <a:rPr lang="pt-BR" sz="2800" dirty="0"/>
              <a:t> </a:t>
            </a:r>
            <a:r>
              <a:rPr lang="pt-BR" sz="2800" dirty="0" err="1"/>
              <a:t>nome_vetor</a:t>
            </a:r>
            <a:r>
              <a:rPr lang="pt-BR" sz="2800" dirty="0"/>
              <a:t>(tamanho – que pode ser uma variável)</a:t>
            </a:r>
            <a:endParaRPr lang="en-US" sz="28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762AF7D-260E-4441-A159-ECBD48D17D13}"/>
              </a:ext>
            </a:extLst>
          </p:cNvPr>
          <p:cNvSpPr txBox="1"/>
          <p:nvPr/>
        </p:nvSpPr>
        <p:spPr>
          <a:xfrm>
            <a:off x="1616148" y="3905779"/>
            <a:ext cx="94736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  <a:p>
            <a:endParaRPr lang="pt-BR" sz="2400" dirty="0"/>
          </a:p>
          <a:p>
            <a:r>
              <a:rPr lang="pt-BR" sz="4000" dirty="0"/>
              <a:t>EXERCÍCIO: criar um vetor no VBA com os elementos pares do exercício anterior.</a:t>
            </a:r>
          </a:p>
          <a:p>
            <a:endParaRPr lang="pt-BR" dirty="0"/>
          </a:p>
          <a:p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1487FC-8D9D-4A9C-8ED2-AECB65B9C15A}"/>
              </a:ext>
            </a:extLst>
          </p:cNvPr>
          <p:cNvSpPr txBox="1"/>
          <p:nvPr/>
        </p:nvSpPr>
        <p:spPr>
          <a:xfrm>
            <a:off x="1467292" y="3721113"/>
            <a:ext cx="9622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OBS: só depois de redimensionado (</a:t>
            </a:r>
            <a:r>
              <a:rPr lang="pt-BR" sz="2800" dirty="0" err="1">
                <a:solidFill>
                  <a:srgbClr val="FF0000"/>
                </a:solidFill>
              </a:rPr>
              <a:t>ReDim</a:t>
            </a:r>
            <a:r>
              <a:rPr lang="pt-BR" sz="2800" dirty="0">
                <a:solidFill>
                  <a:srgbClr val="FF0000"/>
                </a:solidFill>
              </a:rPr>
              <a:t>), um vetor dinâmico pode receber valores.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9216" y="2900935"/>
            <a:ext cx="8881641" cy="1056130"/>
          </a:xfrm>
        </p:spPr>
        <p:txBody>
          <a:bodyPr>
            <a:normAutofit/>
          </a:bodyPr>
          <a:lstStyle/>
          <a:p>
            <a:r>
              <a:rPr lang="pt-BR" dirty="0"/>
              <a:t>CONSTANTE E VARIÁVEL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89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839" y="182562"/>
            <a:ext cx="12262839" cy="1056130"/>
          </a:xfrm>
        </p:spPr>
        <p:txBody>
          <a:bodyPr>
            <a:normAutofit fontScale="90000"/>
          </a:bodyPr>
          <a:lstStyle/>
          <a:p>
            <a:r>
              <a:rPr lang="pt-BR" dirty="0"/>
              <a:t>CONSIDERAÇÕES SOBRE VETOR DINÂMICO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8C3500-CFE5-45A5-BF10-C5D11DCD930A}"/>
              </a:ext>
            </a:extLst>
          </p:cNvPr>
          <p:cNvSpPr txBox="1"/>
          <p:nvPr/>
        </p:nvSpPr>
        <p:spPr>
          <a:xfrm>
            <a:off x="435935" y="1441133"/>
            <a:ext cx="116213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Somente um vetor dinâmico pode ser redimensionado.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Toda vez que um vetor dinâmico é redimensionado, seus elementos são zerados.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Caso um vetor contenha elementos e precise ser redimensionado (aumentando ou diminuindo seu tamanho), mas seus elementos não devem ser zerados, usa-se a palavra </a:t>
            </a:r>
            <a:r>
              <a:rPr lang="pt-BR" sz="2800" i="1" dirty="0"/>
              <a:t>Preserve</a:t>
            </a:r>
            <a:r>
              <a:rPr lang="pt-BR" sz="2800" dirty="0"/>
              <a:t> depois da palavra </a:t>
            </a:r>
            <a:r>
              <a:rPr lang="pt-BR" sz="2800" i="1" dirty="0" err="1"/>
              <a:t>ReDim</a:t>
            </a:r>
            <a:r>
              <a:rPr lang="pt-BR" sz="2800" dirty="0"/>
              <a:t>.</a:t>
            </a:r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6762AF7D-260E-4441-A159-ECBD48D17D13}"/>
                  </a:ext>
                </a:extLst>
              </p:cNvPr>
              <p:cNvSpPr txBox="1"/>
              <p:nvPr/>
            </p:nvSpPr>
            <p:spPr>
              <a:xfrm>
                <a:off x="435935" y="4159084"/>
                <a:ext cx="1205732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600" dirty="0"/>
                  <a:t>EXERCÍCIO: criar um vetor no VBA de tamanho </a:t>
                </a:r>
                <a14:m>
                  <m:oMath xmlns:m="http://schemas.openxmlformats.org/officeDocument/2006/math">
                    <m:r>
                      <a:rPr lang="pt-BR" sz="36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sz="3600" dirty="0"/>
                  <a:t> (informado por </a:t>
                </a:r>
                <a:r>
                  <a:rPr lang="pt-BR" sz="3600" dirty="0" err="1"/>
                  <a:t>InputBox</a:t>
                </a:r>
                <a:r>
                  <a:rPr lang="pt-BR" sz="3600" dirty="0"/>
                  <a:t>) com elementos aleatórios entre 0 e 1, e acrescentar uma posição a mais nesse vetor e colocar nessa nova posição a soma dos </a:t>
                </a:r>
                <a14:m>
                  <m:oMath xmlns:m="http://schemas.openxmlformats.org/officeDocument/2006/math">
                    <m:r>
                      <a:rPr lang="pt-BR" sz="360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sz="3600" dirty="0"/>
                  <a:t> valores aleatórios.</a:t>
                </a: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6762AF7D-260E-4441-A159-ECBD48D17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35" y="4159084"/>
                <a:ext cx="12057320" cy="2308324"/>
              </a:xfrm>
              <a:prstGeom prst="rect">
                <a:avLst/>
              </a:prstGeom>
              <a:blipFill>
                <a:blip r:embed="rId2"/>
                <a:stretch>
                  <a:fillRect l="-1568" t="-3958" b="-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26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6762AF7D-260E-4441-A159-ECBD48D17D13}"/>
                  </a:ext>
                </a:extLst>
              </p:cNvPr>
              <p:cNvSpPr txBox="1"/>
              <p:nvPr/>
            </p:nvSpPr>
            <p:spPr>
              <a:xfrm>
                <a:off x="669851" y="1536174"/>
                <a:ext cx="11430000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4800" dirty="0"/>
                  <a:t>EXERCÍCIO: criar um vetor no VBA de tamanho </a:t>
                </a:r>
                <a14:m>
                  <m:oMath xmlns:m="http://schemas.openxmlformats.org/officeDocument/2006/math">
                    <m:r>
                      <a:rPr lang="pt-BR" sz="4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sz="4800" dirty="0"/>
                  <a:t> (informado por </a:t>
                </a:r>
                <a:r>
                  <a:rPr lang="pt-BR" sz="4800" dirty="0" err="1"/>
                  <a:t>InputBox</a:t>
                </a:r>
                <a:r>
                  <a:rPr lang="pt-BR" sz="4800" dirty="0"/>
                  <a:t>) com elementos inteiros entre 1 e 100, e colocar em outro vetor os elementos que são múltiplos de 3.</a:t>
                </a: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6762AF7D-260E-4441-A159-ECBD48D17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51" y="1536174"/>
                <a:ext cx="11430000" cy="3785652"/>
              </a:xfrm>
              <a:prstGeom prst="rect">
                <a:avLst/>
              </a:prstGeom>
              <a:blipFill>
                <a:blip r:embed="rId2"/>
                <a:stretch>
                  <a:fillRect l="-2453" t="-3543" b="-7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0713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839" y="182562"/>
            <a:ext cx="12262839" cy="1056130"/>
          </a:xfrm>
        </p:spPr>
        <p:txBody>
          <a:bodyPr>
            <a:normAutofit/>
          </a:bodyPr>
          <a:lstStyle/>
          <a:p>
            <a:r>
              <a:rPr lang="pt-BR" dirty="0"/>
              <a:t>ÍNDICES MÍNIMOS E MÁXIMOS</a:t>
            </a:r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509CE5A-2C52-4860-9DF3-7B79CA229A2E}"/>
              </a:ext>
            </a:extLst>
          </p:cNvPr>
          <p:cNvSpPr txBox="1">
            <a:spLocks/>
          </p:cNvSpPr>
          <p:nvPr/>
        </p:nvSpPr>
        <p:spPr>
          <a:xfrm>
            <a:off x="7534939" y="3631019"/>
            <a:ext cx="2275322" cy="1056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89DD8553-0F05-440E-B144-7445711C7935}"/>
                  </a:ext>
                </a:extLst>
              </p:cNvPr>
              <p:cNvSpPr txBox="1"/>
              <p:nvPr/>
            </p:nvSpPr>
            <p:spPr>
              <a:xfrm>
                <a:off x="2283697" y="2038105"/>
                <a:ext cx="81292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=[5     7     0,5    −12     500      0     −7,14] 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89DD8553-0F05-440E-B144-7445711C7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697" y="2038105"/>
                <a:ext cx="8129277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>
            <a:extLst>
              <a:ext uri="{FF2B5EF4-FFF2-40B4-BE49-F238E27FC236}">
                <a16:creationId xmlns:a16="http://schemas.microsoft.com/office/drawing/2014/main" id="{8A7C0625-94CA-47D9-8016-EB10686052C5}"/>
              </a:ext>
            </a:extLst>
          </p:cNvPr>
          <p:cNvSpPr txBox="1"/>
          <p:nvPr/>
        </p:nvSpPr>
        <p:spPr>
          <a:xfrm>
            <a:off x="3274827" y="2516004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252897F-2F51-439E-83A9-3229F8473623}"/>
              </a:ext>
            </a:extLst>
          </p:cNvPr>
          <p:cNvSpPr txBox="1"/>
          <p:nvPr/>
        </p:nvSpPr>
        <p:spPr>
          <a:xfrm>
            <a:off x="3884427" y="2516004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5995ED3-3035-4000-9068-0E318EC982A0}"/>
              </a:ext>
            </a:extLst>
          </p:cNvPr>
          <p:cNvSpPr txBox="1"/>
          <p:nvPr/>
        </p:nvSpPr>
        <p:spPr>
          <a:xfrm>
            <a:off x="4788195" y="2530548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6319C55-6F26-49B1-A257-EF7EF2D9FD28}"/>
              </a:ext>
            </a:extLst>
          </p:cNvPr>
          <p:cNvSpPr txBox="1"/>
          <p:nvPr/>
        </p:nvSpPr>
        <p:spPr>
          <a:xfrm>
            <a:off x="6035749" y="2516004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205967-AB17-4A81-B210-5878DC3A2C2E}"/>
              </a:ext>
            </a:extLst>
          </p:cNvPr>
          <p:cNvSpPr txBox="1"/>
          <p:nvPr/>
        </p:nvSpPr>
        <p:spPr>
          <a:xfrm>
            <a:off x="7134448" y="2530548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D44C399-40CC-462F-9C7C-862DE23CF02B}"/>
              </a:ext>
            </a:extLst>
          </p:cNvPr>
          <p:cNvSpPr txBox="1"/>
          <p:nvPr/>
        </p:nvSpPr>
        <p:spPr>
          <a:xfrm>
            <a:off x="8054164" y="2516004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3C71FF-EEA4-4756-8678-AFA89ED13C41}"/>
              </a:ext>
            </a:extLst>
          </p:cNvPr>
          <p:cNvSpPr txBox="1"/>
          <p:nvPr/>
        </p:nvSpPr>
        <p:spPr>
          <a:xfrm>
            <a:off x="9347794" y="2530548"/>
            <a:ext cx="2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3482453D-F94D-41FF-B06E-1BFB5A0A07EC}"/>
                  </a:ext>
                </a:extLst>
              </p:cNvPr>
              <p:cNvSpPr txBox="1"/>
              <p:nvPr/>
            </p:nvSpPr>
            <p:spPr>
              <a:xfrm>
                <a:off x="1904998" y="3351226"/>
                <a:ext cx="1752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BR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𝑜𝑢𝑛𝑑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3482453D-F94D-41FF-B06E-1BFB5A0A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98" y="3351226"/>
                <a:ext cx="1752601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FB58ED1B-9F07-4465-9D49-4490C090B6ED}"/>
                  </a:ext>
                </a:extLst>
              </p:cNvPr>
              <p:cNvSpPr txBox="1"/>
              <p:nvPr/>
            </p:nvSpPr>
            <p:spPr>
              <a:xfrm>
                <a:off x="9365469" y="3329961"/>
                <a:ext cx="19546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dirty="0" smtClean="0">
                          <a:latin typeface="Cambria Math" panose="02040503050406030204" pitchFamily="18" charset="0"/>
                        </a:rPr>
                        <m:t>𝑈𝐵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𝑜𝑢𝑛𝑑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FB58ED1B-9F07-4465-9D49-4490C090B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5469" y="3329961"/>
                <a:ext cx="1954616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3A30E2E6-7C0F-419C-9B5C-CE13D3F3692E}"/>
              </a:ext>
            </a:extLst>
          </p:cNvPr>
          <p:cNvCxnSpPr>
            <a:stCxn id="15" idx="0"/>
          </p:cNvCxnSpPr>
          <p:nvPr/>
        </p:nvCxnSpPr>
        <p:spPr>
          <a:xfrm flipV="1">
            <a:off x="2781299" y="2885336"/>
            <a:ext cx="493528" cy="465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9245A8C-A661-441A-A420-398FC91617B6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9652551" y="2939067"/>
            <a:ext cx="690226" cy="390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572D14DF-04CC-4D4A-9DBA-A6815D68234C}"/>
              </a:ext>
            </a:extLst>
          </p:cNvPr>
          <p:cNvSpPr/>
          <p:nvPr/>
        </p:nvSpPr>
        <p:spPr>
          <a:xfrm>
            <a:off x="3274827" y="2530548"/>
            <a:ext cx="343786" cy="35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9308BEF-7749-413B-88AE-599701FE48F8}"/>
              </a:ext>
            </a:extLst>
          </p:cNvPr>
          <p:cNvSpPr/>
          <p:nvPr/>
        </p:nvSpPr>
        <p:spPr>
          <a:xfrm>
            <a:off x="9344249" y="2545092"/>
            <a:ext cx="343786" cy="35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ED3A17F-02EB-4338-9B4B-57FED53EDE37}"/>
              </a:ext>
            </a:extLst>
          </p:cNvPr>
          <p:cNvSpPr txBox="1"/>
          <p:nvPr/>
        </p:nvSpPr>
        <p:spPr>
          <a:xfrm>
            <a:off x="295939" y="4771262"/>
            <a:ext cx="11745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EXERCÍCIO: Escrever uma função, que fornecido um vetor como parâmetro, retorne o maior elemento desse vetor.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5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4" grpId="0" animBg="1"/>
      <p:bldP spid="25" grpId="0" animBg="1"/>
      <p:bldP spid="2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7506" y="3616287"/>
            <a:ext cx="4041069" cy="2355838"/>
          </a:xfrm>
        </p:spPr>
        <p:txBody>
          <a:bodyPr>
            <a:normAutofit/>
          </a:bodyPr>
          <a:lstStyle/>
          <a:p>
            <a:r>
              <a:rPr lang="pt-BR" sz="4000" dirty="0"/>
              <a:t>AULA 13  04/08/2022</a:t>
            </a:r>
            <a:br>
              <a:rPr lang="pt-BR" sz="4000" dirty="0"/>
            </a:br>
            <a:br>
              <a:rPr lang="pt-BR" sz="4000" dirty="0"/>
            </a:br>
            <a:r>
              <a:rPr lang="pt-BR" sz="4000" dirty="0"/>
              <a:t>PROVA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243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</a:t>
            </a:r>
            <a:r>
              <a:rPr lang="pt-BR" sz="4000"/>
              <a:t>14  09/08/2022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0370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/>
              <a:t>Fazer uma </a:t>
            </a:r>
            <a:r>
              <a:rPr lang="pt-BR" sz="4000" dirty="0" err="1"/>
              <a:t>subrotina</a:t>
            </a:r>
            <a:r>
              <a:rPr lang="pt-BR" sz="4000" dirty="0"/>
              <a:t> que tenha como parâmetro um </a:t>
            </a:r>
            <a:r>
              <a:rPr lang="pt-BR" sz="4000" i="1" dirty="0"/>
              <a:t>vetor </a:t>
            </a:r>
            <a:r>
              <a:rPr lang="pt-BR" sz="4000" dirty="0"/>
              <a:t>e dois números inteiros  (</a:t>
            </a:r>
            <a:r>
              <a:rPr lang="pt-BR" sz="4000" i="1" dirty="0" err="1"/>
              <a:t>lin</a:t>
            </a:r>
            <a:r>
              <a:rPr lang="pt-BR" sz="4000" dirty="0"/>
              <a:t> e </a:t>
            </a:r>
            <a:r>
              <a:rPr lang="pt-BR" sz="4000" i="1" dirty="0" err="1"/>
              <a:t>col</a:t>
            </a:r>
            <a:r>
              <a:rPr lang="pt-BR" sz="4000" i="1" dirty="0"/>
              <a:t>)</a:t>
            </a:r>
            <a:r>
              <a:rPr lang="pt-BR" sz="4000" dirty="0"/>
              <a:t>. Esta </a:t>
            </a:r>
            <a:r>
              <a:rPr lang="pt-BR" sz="4000" dirty="0" err="1"/>
              <a:t>subrotina</a:t>
            </a:r>
            <a:r>
              <a:rPr lang="pt-BR" sz="4000" dirty="0"/>
              <a:t> deve imprimir horizontalmente no Excel o vetor passado como parâmetro a partir da linha </a:t>
            </a:r>
            <a:r>
              <a:rPr lang="pt-BR" sz="4000" i="1" dirty="0" err="1"/>
              <a:t>lin</a:t>
            </a:r>
            <a:r>
              <a:rPr lang="pt-BR" sz="4000" dirty="0"/>
              <a:t> e da coluna </a:t>
            </a:r>
            <a:r>
              <a:rPr lang="pt-BR" sz="4000" i="1" dirty="0"/>
              <a:t>col</a:t>
            </a:r>
            <a:r>
              <a:rPr lang="pt-BR" sz="4000" dirty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043543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74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/>
              <a:t>Fazer um programa que, passado um vetor como parâmetro, devolva o mesmo vetor com os elementos na ordem inversa.</a:t>
            </a:r>
            <a:endParaRPr lang="en-US" sz="4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B97346-C7D5-4D9A-AB4B-0FD651502016}"/>
              </a:ext>
            </a:extLst>
          </p:cNvPr>
          <p:cNvSpPr txBox="1"/>
          <p:nvPr/>
        </p:nvSpPr>
        <p:spPr>
          <a:xfrm>
            <a:off x="933892" y="4073145"/>
            <a:ext cx="1087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2800" dirty="0"/>
              <a:t>Será que uma função consegue retornar um conjunto de valores (vetor)? </a:t>
            </a:r>
            <a:endParaRPr lang="en-US" sz="28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A7FC1C-764B-4756-98CF-6DEAAF29B623}"/>
              </a:ext>
            </a:extLst>
          </p:cNvPr>
          <p:cNvSpPr txBox="1"/>
          <p:nvPr/>
        </p:nvSpPr>
        <p:spPr>
          <a:xfrm>
            <a:off x="933893" y="5027252"/>
            <a:ext cx="1059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2800" b="1" dirty="0"/>
              <a:t>Resposta: </a:t>
            </a:r>
            <a:r>
              <a:rPr lang="pt-BR" sz="2800" dirty="0"/>
              <a:t>Não.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419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PASSAGEM DE PARÂMETRO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8265" cy="4351338"/>
          </a:xfrm>
        </p:spPr>
        <p:txBody>
          <a:bodyPr>
            <a:normAutofit/>
          </a:bodyPr>
          <a:lstStyle/>
          <a:p>
            <a:pPr algn="just"/>
            <a:r>
              <a:rPr lang="pt-BR" sz="4000" dirty="0"/>
              <a:t>Por referência (</a:t>
            </a:r>
            <a:r>
              <a:rPr lang="pt-BR" sz="4000" dirty="0" err="1"/>
              <a:t>ByRef</a:t>
            </a:r>
            <a:r>
              <a:rPr lang="pt-BR" sz="4000" dirty="0"/>
              <a:t>) -&gt; se o parâmetro é alterado dentro da </a:t>
            </a:r>
            <a:r>
              <a:rPr lang="pt-BR" sz="4000" dirty="0" err="1"/>
              <a:t>subrotina</a:t>
            </a:r>
            <a:r>
              <a:rPr lang="pt-BR" sz="4000" dirty="0"/>
              <a:t> ou função, a alteração é permanente.</a:t>
            </a:r>
            <a:endParaRPr lang="en-US" sz="4000" dirty="0"/>
          </a:p>
        </p:txBody>
      </p:sp>
      <p:pic>
        <p:nvPicPr>
          <p:cNvPr id="1028" name="Picture 4" descr="Pode rir! Essas tatuagens são tão feias que nem deveriam existir - Fotos -  R7 Hora 7">
            <a:extLst>
              <a:ext uri="{FF2B5EF4-FFF2-40B4-BE49-F238E27FC236}">
                <a16:creationId xmlns:a16="http://schemas.microsoft.com/office/drawing/2014/main" id="{8737413A-3757-43B0-B084-F30BCAFB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95" y="681037"/>
            <a:ext cx="3315660" cy="558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6C0BDAF-1B05-4637-B30E-4C6EE26F0D4C}"/>
              </a:ext>
            </a:extLst>
          </p:cNvPr>
          <p:cNvSpPr txBox="1"/>
          <p:nvPr/>
        </p:nvSpPr>
        <p:spPr>
          <a:xfrm>
            <a:off x="1743740" y="5092995"/>
            <a:ext cx="3519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É o padrão do VBA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4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PASSAGEM DE PARÂMETRO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8265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4000" dirty="0"/>
              <a:t>Por valor (</a:t>
            </a:r>
            <a:r>
              <a:rPr lang="pt-BR" sz="4000" dirty="0" err="1"/>
              <a:t>ByVal</a:t>
            </a:r>
            <a:r>
              <a:rPr lang="pt-BR" sz="4000" dirty="0"/>
              <a:t>) -&gt; uma “cópia” do parâmetro é criada e esta cópia é passada como parâmetro, ou seja, se o parâmetro é alterado dentro da </a:t>
            </a:r>
            <a:r>
              <a:rPr lang="pt-BR" sz="4000" dirty="0" err="1"/>
              <a:t>subrotina</a:t>
            </a:r>
            <a:r>
              <a:rPr lang="pt-BR" sz="4000" dirty="0"/>
              <a:t> ou função, a alteração no parâmetro original não é permanente.</a:t>
            </a:r>
            <a:endParaRPr lang="en-US" sz="4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DD9BCB5-5170-4914-81FF-8DBF40A44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696" y="2137033"/>
            <a:ext cx="37623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 – PASSANDO UM VETOR COMO PARÂMETRO E MODIFICANDO ELE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74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/>
              <a:t>Fazer um programa que, passado um vetor como parâmetro, devolva o mesmo vetor com os elementos na ordem inversa.</a:t>
            </a:r>
            <a:endParaRPr lang="en-US" sz="4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B97346-C7D5-4D9A-AB4B-0FD651502016}"/>
              </a:ext>
            </a:extLst>
          </p:cNvPr>
          <p:cNvSpPr txBox="1"/>
          <p:nvPr/>
        </p:nvSpPr>
        <p:spPr>
          <a:xfrm>
            <a:off x="933892" y="4073145"/>
            <a:ext cx="1087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2800" dirty="0"/>
              <a:t>Será que uma função consegue retornar um conjunto de valores (vetor)? </a:t>
            </a:r>
            <a:endParaRPr lang="en-US" sz="28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A7FC1C-764B-4756-98CF-6DEAAF29B623}"/>
              </a:ext>
            </a:extLst>
          </p:cNvPr>
          <p:cNvSpPr txBox="1"/>
          <p:nvPr/>
        </p:nvSpPr>
        <p:spPr>
          <a:xfrm>
            <a:off x="933893" y="5027252"/>
            <a:ext cx="1059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2800" b="1" dirty="0"/>
              <a:t>Resposta: </a:t>
            </a:r>
            <a:r>
              <a:rPr lang="pt-BR" sz="2800" dirty="0"/>
              <a:t>Não. </a:t>
            </a:r>
          </a:p>
          <a:p>
            <a:pPr marL="0" indent="0">
              <a:buNone/>
            </a:pPr>
            <a:r>
              <a:rPr lang="pt-BR" sz="2800" b="1" dirty="0"/>
              <a:t>Solução: </a:t>
            </a:r>
            <a:r>
              <a:rPr lang="pt-BR" sz="2800" dirty="0"/>
              <a:t>Para retornar um vetor, é preciso passar ele como parâmetro (</a:t>
            </a:r>
            <a:r>
              <a:rPr lang="pt-BR" sz="2800" dirty="0" err="1"/>
              <a:t>ByRef</a:t>
            </a:r>
            <a:r>
              <a:rPr lang="pt-BR" sz="2800" dirty="0"/>
              <a:t> – que é o padrão do VBA) e modificá-lo. Ele é “retornado” (sai do programa) modificado.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762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2874" y="1269512"/>
            <a:ext cx="3786252" cy="376107"/>
          </a:xfrm>
        </p:spPr>
        <p:txBody>
          <a:bodyPr>
            <a:normAutofit fontScale="90000"/>
          </a:bodyPr>
          <a:lstStyle/>
          <a:p>
            <a:r>
              <a:rPr lang="pt-BR" dirty="0"/>
              <a:t>CONSTANTE</a:t>
            </a:r>
            <a:endParaRPr lang="en-US" dirty="0"/>
          </a:p>
        </p:txBody>
      </p:sp>
      <p:pic>
        <p:nvPicPr>
          <p:cNvPr id="10244" name="Picture 4" descr="Pote Sorvete | MercadoLivre.com.br">
            <a:extLst>
              <a:ext uri="{FF2B5EF4-FFF2-40B4-BE49-F238E27FC236}">
                <a16:creationId xmlns:a16="http://schemas.microsoft.com/office/drawing/2014/main" id="{92DCC2DE-063B-4D8B-819F-66FA173F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059" y="4022203"/>
            <a:ext cx="3677312" cy="275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B553A9B-2788-4469-BC42-A44F205549EB}"/>
              </a:ext>
            </a:extLst>
          </p:cNvPr>
          <p:cNvSpPr txBox="1">
            <a:spLocks/>
          </p:cNvSpPr>
          <p:nvPr/>
        </p:nvSpPr>
        <p:spPr>
          <a:xfrm>
            <a:off x="4902059" y="3834149"/>
            <a:ext cx="3786252" cy="376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400" dirty="0"/>
              <a:t>CONTEÚDO DE</a:t>
            </a:r>
            <a:endParaRPr lang="en-US" sz="44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96A02C5-40A1-4E49-83D4-6615B44C5831}"/>
              </a:ext>
            </a:extLst>
          </p:cNvPr>
          <p:cNvSpPr txBox="1">
            <a:spLocks/>
          </p:cNvSpPr>
          <p:nvPr/>
        </p:nvSpPr>
        <p:spPr>
          <a:xfrm>
            <a:off x="8152438" y="5398548"/>
            <a:ext cx="3786252" cy="376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/>
              <a:t>VARIÁVEL</a:t>
            </a:r>
            <a:endParaRPr lang="en-US" sz="5400" dirty="0"/>
          </a:p>
        </p:txBody>
      </p:sp>
      <p:pic>
        <p:nvPicPr>
          <p:cNvPr id="1026" name="Picture 2" descr="Dios puede crear una piedra que Él no puede levantar?">
            <a:extLst>
              <a:ext uri="{FF2B5EF4-FFF2-40B4-BE49-F238E27FC236}">
                <a16:creationId xmlns:a16="http://schemas.microsoft.com/office/drawing/2014/main" id="{EBB53B0F-9355-4019-9EE4-0AB7D199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07" y="189230"/>
            <a:ext cx="3579505" cy="236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38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15  11/08/2022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3448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048" y="1418385"/>
            <a:ext cx="10938832" cy="52688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4000" dirty="0"/>
              <a:t>Faça programas que:</a:t>
            </a:r>
          </a:p>
          <a:p>
            <a:pPr marL="742950" indent="-742950">
              <a:buAutoNum type="arabicParenR"/>
            </a:pPr>
            <a:r>
              <a:rPr lang="pt-BR" sz="4000" dirty="0"/>
              <a:t>Some dois vetores (elemento a elemento) e retorne o resultado em um outro vetor;</a:t>
            </a:r>
          </a:p>
          <a:p>
            <a:pPr marL="742950" indent="-742950">
              <a:buFont typeface="Arial" panose="020B0604020202020204" pitchFamily="34" charset="0"/>
              <a:buAutoNum type="arabicParenR"/>
            </a:pPr>
            <a:r>
              <a:rPr lang="pt-BR" sz="4000" dirty="0"/>
              <a:t>Subtraia dois vetores (elemento a elemento) e retorne o resultado em um outro vetor;</a:t>
            </a:r>
          </a:p>
          <a:p>
            <a:pPr marL="742950" indent="-742950">
              <a:buFont typeface="Arial" panose="020B0604020202020204" pitchFamily="34" charset="0"/>
              <a:buAutoNum type="arabicParenR"/>
            </a:pPr>
            <a:r>
              <a:rPr lang="pt-BR" sz="4000" dirty="0"/>
              <a:t>Multiplique dois vetores (elemento a elemento) e retorne o resultado em um outro vetor;</a:t>
            </a:r>
          </a:p>
          <a:p>
            <a:pPr marL="742950" indent="-742950">
              <a:buFont typeface="Arial" panose="020B0604020202020204" pitchFamily="34" charset="0"/>
              <a:buAutoNum type="arabicParenR"/>
            </a:pPr>
            <a:r>
              <a:rPr lang="pt-BR" sz="4000" dirty="0"/>
              <a:t>Divida dois vetores (elemento a elemento) e retornem o resultado em um outro vetor;</a:t>
            </a:r>
          </a:p>
          <a:p>
            <a:pPr marL="742950" indent="-742950">
              <a:buFont typeface="Arial" panose="020B0604020202020204" pitchFamily="34" charset="0"/>
              <a:buAutoNum type="arabicParenR"/>
            </a:pPr>
            <a:r>
              <a:rPr lang="pt-BR" sz="4000" dirty="0"/>
              <a:t>Some os elementos de um vetor e retorne a soma em uma variável.</a:t>
            </a:r>
          </a:p>
          <a:p>
            <a:pPr marL="742950" indent="-742950">
              <a:buFont typeface="Arial" panose="020B0604020202020204" pitchFamily="34" charset="0"/>
              <a:buAutoNum type="arabicParenR"/>
            </a:pPr>
            <a:endParaRPr lang="pt-BR" sz="4000" dirty="0"/>
          </a:p>
          <a:p>
            <a:pPr marL="742950" indent="-742950">
              <a:buFont typeface="Arial" panose="020B0604020202020204" pitchFamily="34" charset="0"/>
              <a:buAutoNum type="arabicParenR"/>
            </a:pPr>
            <a:endParaRPr lang="pt-BR" sz="4000" dirty="0"/>
          </a:p>
          <a:p>
            <a:pPr marL="742950" indent="-742950">
              <a:buFont typeface="Arial" panose="020B0604020202020204" pitchFamily="34" charset="0"/>
              <a:buAutoNum type="arabicParenR"/>
            </a:pPr>
            <a:endParaRPr lang="pt-BR" sz="4000" dirty="0"/>
          </a:p>
          <a:p>
            <a:pPr marL="742950" indent="-742950">
              <a:buAutoNum type="arabicParenR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01545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 PARA FAZER EM SALA: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418385"/>
            <a:ext cx="11321461" cy="52688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4000" dirty="0"/>
          </a:p>
          <a:p>
            <a:pPr marL="0" indent="0">
              <a:buNone/>
            </a:pPr>
            <a:r>
              <a:rPr lang="pt-BR" sz="4000" dirty="0"/>
              <a:t>Escreva uma função que receba dois vetores como parâmetros. A função deve retornar o produto escalar desses dois vetores, quando é possível realizar a operação.</a:t>
            </a:r>
          </a:p>
          <a:p>
            <a:pPr marL="0" indent="0">
              <a:buNone/>
            </a:pPr>
            <a:endParaRPr lang="pt-BR" sz="4000" dirty="0"/>
          </a:p>
          <a:p>
            <a:pPr marL="0" indent="0">
              <a:buNone/>
            </a:pPr>
            <a:r>
              <a:rPr lang="pt-BR" sz="4000" dirty="0"/>
              <a:t>Depois escreva a sub para testar sua função.</a:t>
            </a:r>
          </a:p>
          <a:p>
            <a:pPr marL="742950" indent="-742950">
              <a:buFont typeface="Arial" panose="020B0604020202020204" pitchFamily="34" charset="0"/>
              <a:buAutoNum type="arabicParenR"/>
            </a:pPr>
            <a:endParaRPr lang="pt-BR" sz="4000" dirty="0"/>
          </a:p>
          <a:p>
            <a:pPr marL="742950" indent="-742950">
              <a:buFont typeface="Arial" panose="020B0604020202020204" pitchFamily="34" charset="0"/>
              <a:buAutoNum type="arabicParenR"/>
            </a:pPr>
            <a:endParaRPr lang="pt-BR" sz="4000" dirty="0"/>
          </a:p>
          <a:p>
            <a:pPr marL="742950" indent="-742950">
              <a:buFont typeface="Arial" panose="020B0604020202020204" pitchFamily="34" charset="0"/>
              <a:buAutoNum type="arabicParenR"/>
            </a:pPr>
            <a:endParaRPr lang="pt-BR" sz="4000" dirty="0"/>
          </a:p>
          <a:p>
            <a:pPr marL="742950" indent="-742950">
              <a:buAutoNum type="arabicParenR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34232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</a:t>
            </a:r>
            <a:r>
              <a:rPr lang="pt-BR" sz="4000"/>
              <a:t>16  16/08/2022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1311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1901"/>
            <a:ext cx="10515600" cy="1325563"/>
          </a:xfrm>
        </p:spPr>
        <p:txBody>
          <a:bodyPr/>
          <a:lstStyle/>
          <a:p>
            <a:r>
              <a:rPr lang="pt-BR" dirty="0"/>
              <a:t>Que chato que é ficar escrevendo os valores de um vetor para testar nossos programas!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81" y="2985571"/>
            <a:ext cx="10515600" cy="3507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4400" dirty="0">
                <a:latin typeface="+mj-lt"/>
                <a:ea typeface="+mj-ea"/>
                <a:cs typeface="+mj-cs"/>
              </a:rPr>
              <a:t>EXERCÍCIO</a:t>
            </a:r>
          </a:p>
          <a:p>
            <a:pPr marL="0" indent="0">
              <a:buNone/>
            </a:pPr>
            <a:r>
              <a:rPr lang="pt-BR" sz="4000" dirty="0"/>
              <a:t>Fazer uma </a:t>
            </a:r>
            <a:r>
              <a:rPr lang="pt-BR" sz="4000" dirty="0" err="1"/>
              <a:t>subrotina</a:t>
            </a:r>
            <a:r>
              <a:rPr lang="pt-BR" sz="4000" dirty="0"/>
              <a:t> que leia do Excel valores dispostos horizontalmente, a partir de uma linha </a:t>
            </a:r>
            <a:r>
              <a:rPr lang="pt-BR" sz="4000" i="1" dirty="0" err="1"/>
              <a:t>lin</a:t>
            </a:r>
            <a:r>
              <a:rPr lang="pt-BR" sz="4000" dirty="0"/>
              <a:t> e uma coluna </a:t>
            </a:r>
            <a:r>
              <a:rPr lang="pt-BR" sz="4000" i="1" dirty="0"/>
              <a:t>col</a:t>
            </a:r>
            <a:r>
              <a:rPr lang="pt-BR" sz="4000" dirty="0"/>
              <a:t>. Os valores devem ser armazenados em um vetor e assim esse vetor pode ser usado em outros programas.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945780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76546" y="4377439"/>
                <a:ext cx="10038907" cy="161400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4000" dirty="0"/>
                  <a:t>Encontrar o valor da série, usando conceitos de vetores. Considere </a:t>
                </a:r>
                <a14:m>
                  <m:oMath xmlns:m="http://schemas.openxmlformats.org/officeDocument/2006/math">
                    <m:r>
                      <a:rPr lang="pt-BR" sz="4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sz="4000" i="1" dirty="0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pt-BR" sz="4000" dirty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6546" y="4377439"/>
                <a:ext cx="10038907" cy="1614007"/>
              </a:xfrm>
              <a:blipFill>
                <a:blip r:embed="rId2"/>
                <a:stretch>
                  <a:fillRect l="-2187" t="-10566" r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>
            <a:extLst>
              <a:ext uri="{FF2B5EF4-FFF2-40B4-BE49-F238E27FC236}">
                <a16:creationId xmlns:a16="http://schemas.microsoft.com/office/drawing/2014/main" id="{7E80E0DE-6B73-42D3-87F3-1F9CA2AB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529" y="2243488"/>
            <a:ext cx="6613157" cy="11855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B98460C-14E8-4FF2-810D-12A5FD465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628" y="2243488"/>
            <a:ext cx="1907685" cy="9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0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09" y="616944"/>
            <a:ext cx="5577291" cy="1123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>
                <a:latin typeface="+mj-lt"/>
                <a:ea typeface="+mj-ea"/>
                <a:cs typeface="+mj-cs"/>
              </a:rPr>
              <a:t>EXERCÍCIO (87 da lista)</a:t>
            </a:r>
          </a:p>
        </p:txBody>
      </p:sp>
      <p:pic>
        <p:nvPicPr>
          <p:cNvPr id="1026" name="Picture 2" descr="A Sequência Fibonacci | Almanaque do Ipem - SP">
            <a:extLst>
              <a:ext uri="{FF2B5EF4-FFF2-40B4-BE49-F238E27FC236}">
                <a16:creationId xmlns:a16="http://schemas.microsoft.com/office/drawing/2014/main" id="{D60CE3B8-BBDC-DA1A-B01B-49EAACF6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95" y="0"/>
            <a:ext cx="3245751" cy="20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2E895CF-0300-FE2C-F427-D6BE34CEBBB7}"/>
              </a:ext>
            </a:extLst>
          </p:cNvPr>
          <p:cNvSpPr txBox="1"/>
          <p:nvPr/>
        </p:nvSpPr>
        <p:spPr>
          <a:xfrm>
            <a:off x="396607" y="1916935"/>
            <a:ext cx="1052110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200" dirty="0"/>
              <a:t>A sequência de Fibonacci é: 1, 1, 2, 3, 5, 8, 13, 21, 34, 55,...</a:t>
            </a:r>
          </a:p>
          <a:p>
            <a:pPr marL="0" indent="0">
              <a:buNone/>
            </a:pPr>
            <a:r>
              <a:rPr lang="pt-BR" sz="3200" dirty="0"/>
              <a:t> </a:t>
            </a:r>
          </a:p>
          <a:p>
            <a:pPr marL="0" indent="0">
              <a:buNone/>
            </a:pPr>
            <a:r>
              <a:rPr lang="pt-BR" sz="3200" dirty="0"/>
              <a:t>a) Escreva uma </a:t>
            </a:r>
            <a:r>
              <a:rPr lang="pt-BR" sz="3200" dirty="0" err="1"/>
              <a:t>subrotina</a:t>
            </a:r>
            <a:r>
              <a:rPr lang="pt-BR" sz="3200" dirty="0"/>
              <a:t> que dado valor 𝑛 natural, criar um vetor com os 𝑛 primeiros números da sequência de Fibonacci. 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dirty="0"/>
              <a:t>b) Crie uma função que retorne a soma dos elementos desse vetor, ou seja, a soma dos 𝑛 primeiros números da sequência de Fibonacci.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961130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17  16/08/2022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394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895" y="131097"/>
            <a:ext cx="2479158" cy="1325563"/>
          </a:xfrm>
        </p:spPr>
        <p:txBody>
          <a:bodyPr/>
          <a:lstStyle/>
          <a:p>
            <a:r>
              <a:rPr lang="pt-BR" b="1" dirty="0"/>
              <a:t>MATRIZES</a:t>
            </a:r>
            <a:endParaRPr lang="en-US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9" y="1456660"/>
            <a:ext cx="11270511" cy="503621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4000" dirty="0"/>
              <a:t>Vetores são casos particulares de matrizes, pois são matrizes unidimensionais.</a:t>
            </a:r>
          </a:p>
          <a:p>
            <a:pPr marL="0" indent="0" algn="just">
              <a:buNone/>
            </a:pPr>
            <a:r>
              <a:rPr lang="pt-BR" sz="4000" dirty="0"/>
              <a:t>Vamos estudar matrizes com duas dimensões (bidimensionais), porém o VBA aceita matrizes de até 60 dimensões.</a:t>
            </a:r>
          </a:p>
          <a:p>
            <a:pPr marL="0" indent="0" algn="just">
              <a:buNone/>
            </a:pPr>
            <a:r>
              <a:rPr lang="pt-BR" sz="4000" b="1" u="sng" dirty="0"/>
              <a:t>DEF.: </a:t>
            </a:r>
            <a:r>
              <a:rPr lang="pt-BR" sz="4000" dirty="0"/>
              <a:t>são variáveis do </a:t>
            </a:r>
            <a:r>
              <a:rPr lang="pt-BR" sz="4000" b="1" dirty="0"/>
              <a:t>mesmo tipo</a:t>
            </a:r>
            <a:r>
              <a:rPr lang="pt-BR" sz="4000" dirty="0"/>
              <a:t>, declaradas com o </a:t>
            </a:r>
            <a:r>
              <a:rPr lang="pt-BR" sz="4000" b="1" dirty="0"/>
              <a:t>mesmo nome</a:t>
            </a:r>
            <a:r>
              <a:rPr lang="pt-BR" sz="4000" dirty="0"/>
              <a:t> e referenciadas por </a:t>
            </a:r>
            <a:r>
              <a:rPr lang="pt-BR" sz="4000" b="1" dirty="0"/>
              <a:t>dois índices</a:t>
            </a:r>
            <a:r>
              <a:rPr lang="pt-BR" sz="4000" dirty="0"/>
              <a:t> (números inteiros) para determinar sua localização dentro da estrutura.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0765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830" y="131097"/>
            <a:ext cx="4902496" cy="1325563"/>
          </a:xfrm>
        </p:spPr>
        <p:txBody>
          <a:bodyPr/>
          <a:lstStyle/>
          <a:p>
            <a:r>
              <a:rPr lang="pt-BR" b="1" dirty="0"/>
              <a:t>MATRIZES ESTÁTICAS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9219" y="1456660"/>
                <a:ext cx="11270511" cy="5036215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just">
                  <a:buNone/>
                </a:pPr>
                <a:r>
                  <a:rPr lang="pt-BR" sz="4000" dirty="0"/>
                  <a:t>O tamanho (dimensões) deve ser fornecido na declaração da matriz. Esse tamanho deve ser constante, não pode ser uma variável.</a:t>
                </a:r>
              </a:p>
              <a:p>
                <a:pPr marL="0" indent="0" algn="just">
                  <a:buNone/>
                </a:pPr>
                <a:endParaRPr lang="pt-BR" sz="4000" dirty="0"/>
              </a:p>
              <a:p>
                <a:pPr marL="0" indent="0" algn="just">
                  <a:buNone/>
                </a:pPr>
                <a:r>
                  <a:rPr lang="pt-BR" sz="4000" dirty="0" err="1"/>
                  <a:t>Ex</a:t>
                </a:r>
                <a:r>
                  <a:rPr lang="pt-BR" sz="4000" dirty="0"/>
                  <a:t>: </a:t>
                </a:r>
                <a:r>
                  <a:rPr lang="pt-BR" sz="4000" dirty="0" err="1"/>
                  <a:t>Dim</a:t>
                </a:r>
                <a:r>
                  <a:rPr lang="pt-BR" sz="4000" dirty="0"/>
                  <a:t> M(3,2) As Single</a:t>
                </a:r>
              </a:p>
              <a:p>
                <a:pPr marL="0" indent="0" algn="just">
                  <a:buNone/>
                </a:pPr>
                <a:r>
                  <a:rPr lang="pt-BR" sz="4000" dirty="0"/>
                  <a:t>M é uma matriz com valores single, com 3 linhas e 2 colunas.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4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pt-BR" sz="4000" b="0" i="1" smtClean="0">
                                    <a:latin typeface="Cambria Math" panose="02040503050406030204" pitchFamily="18" charset="0"/>
                                  </a:rPr>
                                  <m:t>(1,1)</m:t>
                                </m:r>
                              </m:e>
                              <m:e>
                                <m:r>
                                  <a:rPr lang="pt-BR" sz="4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pt-BR" sz="4000" b="0" i="1" smtClean="0">
                                    <a:latin typeface="Cambria Math" panose="02040503050406030204" pitchFamily="18" charset="0"/>
                                  </a:rPr>
                                  <m:t>(1,2)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BR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(2,1)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(3,1)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BR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(2,2)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(3,2)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4000" dirty="0"/>
              </a:p>
              <a:p>
                <a:pPr marL="0" indent="0" algn="just"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9219" y="1456660"/>
                <a:ext cx="11270511" cy="5036215"/>
              </a:xfrm>
              <a:blipFill>
                <a:blip r:embed="rId2"/>
                <a:stretch>
                  <a:fillRect l="-1677" t="-4600" r="-1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0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9216" y="2900935"/>
            <a:ext cx="8881641" cy="1056130"/>
          </a:xfrm>
        </p:spPr>
        <p:txBody>
          <a:bodyPr>
            <a:normAutofit/>
          </a:bodyPr>
          <a:lstStyle/>
          <a:p>
            <a:r>
              <a:rPr lang="pt-BR" dirty="0"/>
              <a:t>TIPOS DE VARIÁVEIS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848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770" y="145294"/>
            <a:ext cx="4955658" cy="1325563"/>
          </a:xfrm>
        </p:spPr>
        <p:txBody>
          <a:bodyPr/>
          <a:lstStyle/>
          <a:p>
            <a:r>
              <a:rPr lang="pt-BR" b="1" dirty="0"/>
              <a:t>MATRIZES ESTÁTICAS</a:t>
            </a:r>
            <a:endParaRPr lang="en-US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405" y="1456661"/>
            <a:ext cx="11739753" cy="109515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t-BR" sz="4000" dirty="0"/>
              <a:t>EXERCÍCIO: Criar uma matriz 10 x 15 com valores aleatórios entre 0  e 1. Para visualizar a matriz gerada, imprima ela no Excel.</a:t>
            </a:r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en-US" sz="4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7586B3B-2621-4904-BD54-2EE86C9DF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3" y="3200400"/>
            <a:ext cx="11876153" cy="27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994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840" y="138223"/>
            <a:ext cx="5253370" cy="1325563"/>
          </a:xfrm>
        </p:spPr>
        <p:txBody>
          <a:bodyPr/>
          <a:lstStyle/>
          <a:p>
            <a:r>
              <a:rPr lang="pt-BR" b="1" dirty="0"/>
              <a:t>MATRIZES DINÂMICAS</a:t>
            </a:r>
            <a:endParaRPr lang="en-US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456661"/>
            <a:ext cx="11802139" cy="52631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4000" dirty="0"/>
              <a:t>O tamanho (dimensões) da matriz pode ser alterado ao longo do programa. Para isso, usa-se novamente o comando </a:t>
            </a:r>
            <a:r>
              <a:rPr lang="pt-BR" sz="4000" dirty="0" err="1"/>
              <a:t>ReDim</a:t>
            </a:r>
            <a:r>
              <a:rPr lang="pt-BR" sz="4000" dirty="0"/>
              <a:t>.</a:t>
            </a:r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r>
              <a:rPr lang="pt-BR" sz="4000" dirty="0" err="1"/>
              <a:t>Ex</a:t>
            </a:r>
            <a:r>
              <a:rPr lang="pt-BR" sz="4000" dirty="0"/>
              <a:t>: </a:t>
            </a:r>
          </a:p>
          <a:p>
            <a:pPr marL="0" indent="0" algn="just">
              <a:buNone/>
            </a:pPr>
            <a:r>
              <a:rPr lang="pt-BR" sz="4000" dirty="0" err="1"/>
              <a:t>Dim</a:t>
            </a:r>
            <a:r>
              <a:rPr lang="pt-BR" sz="4000" dirty="0"/>
              <a:t> M() as </a:t>
            </a:r>
            <a:r>
              <a:rPr lang="pt-BR" sz="4000" dirty="0" err="1"/>
              <a:t>Long</a:t>
            </a:r>
            <a:r>
              <a:rPr lang="pt-BR" sz="4000" dirty="0"/>
              <a:t>   'declaração igual a de vetor</a:t>
            </a:r>
          </a:p>
          <a:p>
            <a:pPr marL="0" indent="0" algn="just">
              <a:buNone/>
            </a:pPr>
            <a:r>
              <a:rPr lang="pt-BR" sz="4000" dirty="0"/>
              <a:t>...</a:t>
            </a:r>
          </a:p>
          <a:p>
            <a:pPr marL="0" indent="0" algn="just">
              <a:buNone/>
            </a:pPr>
            <a:r>
              <a:rPr lang="pt-BR" sz="4000" dirty="0" err="1"/>
              <a:t>ReDim</a:t>
            </a:r>
            <a:r>
              <a:rPr lang="pt-BR" sz="4000" dirty="0"/>
              <a:t> M(5,2)     'agora M tem 5 linhas e 2 colunas</a:t>
            </a:r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498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840" y="138223"/>
            <a:ext cx="5253370" cy="1325563"/>
          </a:xfrm>
        </p:spPr>
        <p:txBody>
          <a:bodyPr/>
          <a:lstStyle/>
          <a:p>
            <a:r>
              <a:rPr lang="pt-BR" b="1" dirty="0"/>
              <a:t>O COMANDO REDIM</a:t>
            </a:r>
            <a:endParaRPr lang="en-US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456661"/>
            <a:ext cx="11802139" cy="5263116"/>
          </a:xfrm>
        </p:spPr>
        <p:txBody>
          <a:bodyPr>
            <a:normAutofit/>
          </a:bodyPr>
          <a:lstStyle/>
          <a:p>
            <a:pPr algn="just"/>
            <a:r>
              <a:rPr lang="pt-BR" sz="4400" dirty="0"/>
              <a:t>O comando </a:t>
            </a:r>
            <a:r>
              <a:rPr lang="pt-BR" sz="4400" dirty="0" err="1"/>
              <a:t>ReDim</a:t>
            </a:r>
            <a:r>
              <a:rPr lang="pt-BR" sz="4400" dirty="0"/>
              <a:t> (para vetores e matrizes) só pode ser usado quando a declaração é </a:t>
            </a:r>
            <a:r>
              <a:rPr lang="pt-BR" sz="4400" b="1" dirty="0"/>
              <a:t>dinâmica</a:t>
            </a:r>
            <a:r>
              <a:rPr lang="pt-BR" sz="4400" dirty="0"/>
              <a:t> (parênteses vazios na declaração);</a:t>
            </a:r>
          </a:p>
          <a:p>
            <a:pPr algn="just"/>
            <a:r>
              <a:rPr lang="pt-BR" sz="4400" dirty="0"/>
              <a:t>Vetores e matrizes dinâmicos só podem receber valores </a:t>
            </a:r>
            <a:r>
              <a:rPr lang="pt-BR" sz="4400" b="1" dirty="0"/>
              <a:t>após redimensionados </a:t>
            </a:r>
            <a:r>
              <a:rPr lang="pt-BR" sz="4400" dirty="0"/>
              <a:t>(ou seja, somente após receber um tamanho por meio do comando </a:t>
            </a:r>
            <a:r>
              <a:rPr lang="pt-BR" sz="4400" dirty="0" err="1"/>
              <a:t>ReDim</a:t>
            </a:r>
            <a:r>
              <a:rPr lang="pt-BR" sz="4400" dirty="0"/>
              <a:t>).</a:t>
            </a:r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8697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153" y="131098"/>
            <a:ext cx="5274635" cy="1325563"/>
          </a:xfrm>
        </p:spPr>
        <p:txBody>
          <a:bodyPr/>
          <a:lstStyle/>
          <a:p>
            <a:r>
              <a:rPr lang="pt-BR" b="1" dirty="0"/>
              <a:t>MATRIZES DINÂMICAS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7954" y="1456661"/>
                <a:ext cx="11344939" cy="4954772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buNone/>
                </a:pPr>
                <a:r>
                  <a:rPr lang="pt-BR" sz="4000" dirty="0"/>
                  <a:t>EXERCÍCIO: Criar uma matriz identidade de tamanho </a:t>
                </a:r>
                <a14:m>
                  <m:oMath xmlns:m="http://schemas.openxmlformats.org/officeDocument/2006/math">
                    <m:r>
                      <a:rPr lang="pt-BR" sz="4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sz="4000" dirty="0"/>
                  <a:t> que é fornecido como parâmetro. Depois de criada, imprimir a matriz no Excel.</a:t>
                </a:r>
              </a:p>
              <a:p>
                <a:pPr marL="0" indent="0" algn="just">
                  <a:buNone/>
                </a:pPr>
                <a:endParaRPr lang="pt-BR" sz="4000" dirty="0"/>
              </a:p>
              <a:p>
                <a:pPr marL="0" indent="0" algn="just">
                  <a:buNone/>
                </a:pPr>
                <a:r>
                  <a:rPr lang="pt-BR" sz="4000" dirty="0" err="1"/>
                  <a:t>Ex</a:t>
                </a:r>
                <a:r>
                  <a:rPr lang="pt-BR" sz="4000" dirty="0"/>
                  <a:t>: </a:t>
                </a:r>
                <a14:m>
                  <m:oMath xmlns:m="http://schemas.openxmlformats.org/officeDocument/2006/math">
                    <m:r>
                      <a:rPr lang="pt-BR" sz="4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sz="4000" b="0" i="0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pt-BR" sz="4000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𝐼𝑑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4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BR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BR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BR" sz="4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BR" sz="4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BR" sz="4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BR" sz="40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BR" sz="40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BR" sz="40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BR" sz="4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BR" sz="40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BR" sz="40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BR" sz="40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BR" sz="4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BR" sz="40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BR" sz="40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BR" sz="40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4000" dirty="0"/>
              </a:p>
              <a:p>
                <a:pPr marL="0" indent="0" algn="just">
                  <a:buNone/>
                </a:pPr>
                <a:endParaRPr lang="pt-BR" sz="4000" dirty="0"/>
              </a:p>
              <a:p>
                <a:pPr marL="0" indent="0" algn="just"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7954" y="1456661"/>
                <a:ext cx="11344939" cy="4954772"/>
              </a:xfrm>
              <a:blipFill>
                <a:blip r:embed="rId2"/>
                <a:stretch>
                  <a:fillRect l="-1934" t="-4428" r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46253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0"/>
            <a:ext cx="9420447" cy="1325563"/>
          </a:xfrm>
        </p:spPr>
        <p:txBody>
          <a:bodyPr/>
          <a:lstStyle/>
          <a:p>
            <a:r>
              <a:rPr lang="pt-BR" b="1" dirty="0"/>
              <a:t>LBOUND E UBOUND PARA MATRIZES</a:t>
            </a:r>
            <a:endParaRPr lang="en-US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11" y="1446028"/>
            <a:ext cx="11706446" cy="323229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sz="4000" dirty="0"/>
              <a:t>LBound(M,1) : limite inferior das linhas (1ª dimensão) de M</a:t>
            </a:r>
          </a:p>
          <a:p>
            <a:pPr marL="0" indent="0" algn="just">
              <a:buNone/>
            </a:pPr>
            <a:r>
              <a:rPr lang="pt-BR" sz="4000" dirty="0" err="1"/>
              <a:t>LBound</a:t>
            </a:r>
            <a:r>
              <a:rPr lang="pt-BR" sz="4000" dirty="0"/>
              <a:t>(M,2) : limite inferior das colunas (2ª dim.) de M</a:t>
            </a:r>
          </a:p>
          <a:p>
            <a:pPr marL="0" indent="0" algn="just">
              <a:buNone/>
            </a:pPr>
            <a:r>
              <a:rPr lang="pt-BR" sz="4000" dirty="0" err="1"/>
              <a:t>UBound</a:t>
            </a:r>
            <a:r>
              <a:rPr lang="pt-BR" sz="4000" dirty="0"/>
              <a:t>(M,1) : limite superior das linhas (1ª dim.) de M</a:t>
            </a:r>
          </a:p>
          <a:p>
            <a:pPr marL="0" indent="0" algn="just">
              <a:buNone/>
            </a:pPr>
            <a:r>
              <a:rPr lang="pt-BR" sz="4000" dirty="0" err="1"/>
              <a:t>UBound</a:t>
            </a:r>
            <a:r>
              <a:rPr lang="pt-BR" sz="4000" dirty="0"/>
              <a:t>(M,2) : limite superior das colunas (2ª dim.) de M</a:t>
            </a:r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en-US" sz="40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040053D-0A59-45F9-9AF4-D70EDDC33E35}"/>
              </a:ext>
            </a:extLst>
          </p:cNvPr>
          <p:cNvSpPr txBox="1"/>
          <p:nvPr/>
        </p:nvSpPr>
        <p:spPr>
          <a:xfrm>
            <a:off x="5640572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165DB8-87CC-49D5-9013-6DD2534F1D05}"/>
              </a:ext>
            </a:extLst>
          </p:cNvPr>
          <p:cNvSpPr txBox="1"/>
          <p:nvPr/>
        </p:nvSpPr>
        <p:spPr>
          <a:xfrm>
            <a:off x="7277986" y="4595551"/>
            <a:ext cx="2801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/>
              <a:t>LBound</a:t>
            </a:r>
            <a:r>
              <a:rPr lang="pt-BR" sz="2800" dirty="0"/>
              <a:t>(M,1) -&gt; 1</a:t>
            </a:r>
          </a:p>
          <a:p>
            <a:r>
              <a:rPr lang="pt-BR" sz="2800" dirty="0" err="1"/>
              <a:t>LBound</a:t>
            </a:r>
            <a:r>
              <a:rPr lang="pt-BR" sz="2800" dirty="0"/>
              <a:t>(M,2) -&gt; 1</a:t>
            </a:r>
          </a:p>
          <a:p>
            <a:r>
              <a:rPr lang="pt-BR" sz="2800" dirty="0" err="1"/>
              <a:t>UBound</a:t>
            </a:r>
            <a:r>
              <a:rPr lang="pt-BR" sz="2800" dirty="0"/>
              <a:t>(M,1) -&gt; 2</a:t>
            </a:r>
          </a:p>
          <a:p>
            <a:r>
              <a:rPr lang="pt-BR" sz="2800" dirty="0" err="1"/>
              <a:t>UBound</a:t>
            </a:r>
            <a:r>
              <a:rPr lang="pt-BR" sz="2800" dirty="0"/>
              <a:t>(M,2) -&gt; 4</a:t>
            </a:r>
            <a:endParaRPr lang="en-US" sz="28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A7AD2A6-E1A4-4AAD-94D6-79A2001FDDD6}"/>
              </a:ext>
            </a:extLst>
          </p:cNvPr>
          <p:cNvSpPr txBox="1"/>
          <p:nvPr/>
        </p:nvSpPr>
        <p:spPr>
          <a:xfrm>
            <a:off x="5640572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A08372B8-E116-4971-A226-CA266E2BC119}"/>
                  </a:ext>
                </a:extLst>
              </p:cNvPr>
              <p:cNvSpPr txBox="1"/>
              <p:nvPr/>
            </p:nvSpPr>
            <p:spPr>
              <a:xfrm>
                <a:off x="715042" y="4595551"/>
                <a:ext cx="6087138" cy="1604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just">
                  <a:buNone/>
                </a:pPr>
                <a:r>
                  <a:rPr lang="pt-BR" sz="3600" dirty="0"/>
                  <a:t>Ex: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BR" sz="3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BR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BR" sz="3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pt-BR" sz="3600" b="0" i="1" smtClean="0">
                                          <a:latin typeface="Cambria Math" panose="02040503050406030204" pitchFamily="18" charset="0"/>
                                        </a:rPr>
                                        <m:t>,5</m:t>
                                      </m:r>
                                    </m:e>
                                    <m:e>
                                      <m:r>
                                        <a:rPr lang="pt-BR" sz="3600" b="0" i="1" smtClean="0">
                                          <a:latin typeface="Cambria Math" panose="02040503050406030204" pitchFamily="18" charset="0"/>
                                        </a:rPr>
                                        <m:t>30</m:t>
                                      </m:r>
                                    </m:e>
                                    <m:e>
                                      <m:r>
                                        <a:rPr lang="pt-BR" sz="3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pt-BR" sz="3600" b="0" i="1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BR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BR" sz="3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BR" sz="3600" b="0" i="1" smtClean="0">
                                          <a:latin typeface="Cambria Math" panose="02040503050406030204" pitchFamily="18" charset="0"/>
                                        </a:rPr>
                                        <m:t>47</m:t>
                                      </m:r>
                                    </m:e>
                                    <m:e>
                                      <m:r>
                                        <a:rPr lang="pt-BR" sz="3600" b="0" i="1" smtClean="0">
                                          <a:latin typeface="Cambria Math" panose="02040503050406030204" pitchFamily="18" charset="0"/>
                                        </a:rPr>
                                        <m:t>  1</m:t>
                                      </m:r>
                                    </m:e>
                                    <m:e>
                                      <m:r>
                                        <a:rPr lang="pt-BR" sz="3600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A08372B8-E116-4971-A226-CA266E2BC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42" y="4595551"/>
                <a:ext cx="6087138" cy="1604029"/>
              </a:xfrm>
              <a:prstGeom prst="rect">
                <a:avLst/>
              </a:prstGeom>
              <a:blipFill>
                <a:blip r:embed="rId2"/>
                <a:stretch>
                  <a:fillRect l="-3003" t="-6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>
            <a:extLst>
              <a:ext uri="{FF2B5EF4-FFF2-40B4-BE49-F238E27FC236}">
                <a16:creationId xmlns:a16="http://schemas.microsoft.com/office/drawing/2014/main" id="{D8FDA2A4-3F13-46B4-949B-57AAC48C493C}"/>
              </a:ext>
            </a:extLst>
          </p:cNvPr>
          <p:cNvSpPr txBox="1"/>
          <p:nvPr/>
        </p:nvSpPr>
        <p:spPr>
          <a:xfrm>
            <a:off x="5847907" y="4595551"/>
            <a:ext cx="510363" cy="433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2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/>
              <a:t>Escrever uma </a:t>
            </a:r>
            <a:r>
              <a:rPr lang="pt-BR" sz="4000" dirty="0" err="1"/>
              <a:t>subrotina</a:t>
            </a:r>
            <a:r>
              <a:rPr lang="pt-BR" sz="4000" dirty="0"/>
              <a:t> que imprime uma matriz de qualquer tamanho no Excel a partir de uma linha </a:t>
            </a:r>
            <a:r>
              <a:rPr lang="pt-BR" sz="4000" i="1" dirty="0" err="1"/>
              <a:t>lin</a:t>
            </a:r>
            <a:r>
              <a:rPr lang="pt-BR" sz="4000" dirty="0"/>
              <a:t> e uma coluna </a:t>
            </a:r>
            <a:r>
              <a:rPr lang="pt-BR" sz="4000" i="1" dirty="0"/>
              <a:t>col</a:t>
            </a:r>
            <a:r>
              <a:rPr lang="pt-BR" sz="4000" dirty="0"/>
              <a:t>.</a:t>
            </a:r>
          </a:p>
          <a:p>
            <a:pPr marL="0" indent="0">
              <a:buNone/>
            </a:pPr>
            <a:r>
              <a:rPr lang="pt-BR" sz="4000" dirty="0" err="1"/>
              <a:t>Subrotina</a:t>
            </a:r>
            <a:r>
              <a:rPr lang="pt-BR" sz="4000" dirty="0"/>
              <a:t>: </a:t>
            </a:r>
            <a:r>
              <a:rPr lang="pt-BR" sz="4000" dirty="0" err="1"/>
              <a:t>MostraMatriz</a:t>
            </a:r>
            <a:endParaRPr lang="pt-BR" sz="4000" dirty="0"/>
          </a:p>
          <a:p>
            <a:pPr marL="0" indent="0">
              <a:buNone/>
            </a:pPr>
            <a:r>
              <a:rPr lang="pt-BR" sz="4000" dirty="0"/>
              <a:t>Parâmetros: uma matriz e dois números inteiros (</a:t>
            </a:r>
            <a:r>
              <a:rPr lang="pt-BR" sz="4000" i="1" dirty="0" err="1"/>
              <a:t>lin</a:t>
            </a:r>
            <a:r>
              <a:rPr lang="pt-BR" sz="4000" dirty="0"/>
              <a:t> e </a:t>
            </a:r>
            <a:r>
              <a:rPr lang="pt-BR" sz="4000" i="1" dirty="0" err="1"/>
              <a:t>col</a:t>
            </a:r>
            <a:r>
              <a:rPr lang="pt-BR" sz="4000" dirty="0"/>
              <a:t>).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074147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Código QR&#10;&#10;Descrição gerada automaticamente">
            <a:extLst>
              <a:ext uri="{FF2B5EF4-FFF2-40B4-BE49-F238E27FC236}">
                <a16:creationId xmlns:a16="http://schemas.microsoft.com/office/drawing/2014/main" id="{C86D4591-6D4B-4B64-BF9B-2FBA709C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A9874-E441-4E18-BEAC-EB212C53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t-BR" sz="4000" dirty="0"/>
              <a:t>AULA 18  23/08/2022</a:t>
            </a:r>
            <a:endParaRPr lang="en-US" sz="4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21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32220"/>
                <a:ext cx="10953307" cy="54257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sz="4000" dirty="0"/>
                  <a:t>Escrever uma </a:t>
                </a:r>
                <a:r>
                  <a:rPr lang="pt-BR" sz="4000" dirty="0" err="1"/>
                  <a:t>subrotina</a:t>
                </a:r>
                <a:r>
                  <a:rPr lang="pt-BR" sz="4000" dirty="0"/>
                  <a:t> que recebe como parâmetro uma matriz e dois números inteiros </a:t>
                </a:r>
                <a:r>
                  <a:rPr lang="pt-BR" sz="4000" i="1" dirty="0"/>
                  <a:t>c1</a:t>
                </a:r>
                <a:r>
                  <a:rPr lang="pt-BR" sz="4000" dirty="0"/>
                  <a:t> e </a:t>
                </a:r>
                <a:r>
                  <a:rPr lang="pt-BR" sz="4000" i="1" dirty="0"/>
                  <a:t>c2</a:t>
                </a:r>
                <a:r>
                  <a:rPr lang="pt-BR" sz="4000" dirty="0"/>
                  <a:t>. A </a:t>
                </a:r>
                <a:r>
                  <a:rPr lang="pt-BR" sz="4000" dirty="0" err="1"/>
                  <a:t>subrotina</a:t>
                </a:r>
                <a:r>
                  <a:rPr lang="pt-BR" sz="4000" dirty="0"/>
                  <a:t> deve trocar as colunas </a:t>
                </a:r>
                <a:r>
                  <a:rPr lang="pt-BR" sz="4000" i="1" dirty="0"/>
                  <a:t>c1</a:t>
                </a:r>
                <a:r>
                  <a:rPr lang="pt-BR" sz="4000" dirty="0"/>
                  <a:t> e </a:t>
                </a:r>
                <a:r>
                  <a:rPr lang="pt-BR" sz="4000" i="1" dirty="0"/>
                  <a:t>c2</a:t>
                </a:r>
                <a:r>
                  <a:rPr lang="pt-BR" sz="4000" dirty="0"/>
                  <a:t> de lugar e retornar a matriz modificada.</a:t>
                </a:r>
              </a:p>
              <a:p>
                <a:pPr marL="0" indent="0">
                  <a:buNone/>
                </a:pPr>
                <a:endParaRPr lang="pt-BR" sz="4000" dirty="0"/>
              </a:p>
              <a:p>
                <a:pPr marL="0" indent="0">
                  <a:buNone/>
                </a:pPr>
                <a:r>
                  <a:rPr lang="pt-BR" dirty="0" err="1"/>
                  <a:t>Ex</a:t>
                </a:r>
                <a:r>
                  <a:rPr lang="pt-BR" dirty="0"/>
                  <a:t>: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1=2</m:t>
                    </m:r>
                  </m:oMath>
                </a14:m>
                <a:r>
                  <a:rPr lang="pt-BR" dirty="0"/>
                  <a:t> e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2=5</m:t>
                    </m:r>
                  </m:oMath>
                </a14:m>
                <a:endParaRPr lang="pt-BR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b="0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  <m:e>
                                          <m:r>
                                            <a:rPr lang="pt-BR" b="0" i="1" smtClean="0">
                                              <a:highlight>
                                                <a:srgbClr val="00FF00"/>
                                              </a:highlight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e>
                                        <m:e>
                                          <m: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b="0" i="1" smtClean="0">
                                        <a:highlight>
                                          <a:srgbClr val="FF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pt-BR" b="0" i="1" smtClean="0">
                                              <a:highlight>
                                                <a:srgbClr val="00FF00"/>
                                              </a:highlight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  <m:e>
                                          <m: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então</a:t>
                </a:r>
                <a:r>
                  <a:rPr lang="en-US" dirty="0"/>
                  <a:t> o </a:t>
                </a:r>
                <a:r>
                  <a:rPr lang="en-US" dirty="0" err="1"/>
                  <a:t>resultado</a:t>
                </a:r>
                <a:r>
                  <a:rPr lang="en-US" dirty="0"/>
                  <a:t> é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  <m:e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BR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  <m:e>
                                          <m: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  <m:e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pt-BR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  <m:e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pt-BR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pt-BR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32220"/>
                <a:ext cx="10953307" cy="5425780"/>
              </a:xfrm>
              <a:blipFill>
                <a:blip r:embed="rId2"/>
                <a:stretch>
                  <a:fillRect l="-1948" t="-3146" r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706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E8B27E-F07C-4529-AA12-1B3D1222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06" y="1354062"/>
            <a:ext cx="11261651" cy="4940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4000" dirty="0"/>
              <a:t>Escrever uma </a:t>
            </a:r>
            <a:r>
              <a:rPr lang="pt-BR" sz="4000" dirty="0" err="1"/>
              <a:t>subrotina</a:t>
            </a:r>
            <a:r>
              <a:rPr lang="pt-BR" sz="4000" dirty="0"/>
              <a:t> que recebe como parâmetro uma matriz e dois números inteiros </a:t>
            </a:r>
            <a:r>
              <a:rPr lang="pt-BR" sz="4000" i="1" dirty="0" err="1"/>
              <a:t>lin</a:t>
            </a:r>
            <a:r>
              <a:rPr lang="pt-BR" sz="4000" dirty="0"/>
              <a:t> e </a:t>
            </a:r>
            <a:r>
              <a:rPr lang="pt-BR" sz="4000" i="1" dirty="0"/>
              <a:t>col</a:t>
            </a:r>
            <a:r>
              <a:rPr lang="pt-BR" sz="4000" dirty="0"/>
              <a:t>. A </a:t>
            </a:r>
            <a:r>
              <a:rPr lang="pt-BR" sz="4000" dirty="0" err="1"/>
              <a:t>subrotina</a:t>
            </a:r>
            <a:r>
              <a:rPr lang="pt-BR" sz="4000" dirty="0"/>
              <a:t> deve ler do Excel e colocar na matriz os valores que estão contidos a partir da linha </a:t>
            </a:r>
            <a:r>
              <a:rPr lang="pt-BR" sz="4000" i="1" dirty="0" err="1"/>
              <a:t>lin</a:t>
            </a:r>
            <a:r>
              <a:rPr lang="pt-BR" sz="4000" dirty="0"/>
              <a:t> e coluna </a:t>
            </a:r>
            <a:r>
              <a:rPr lang="pt-BR" sz="4000" i="1" dirty="0"/>
              <a:t>col</a:t>
            </a:r>
            <a:r>
              <a:rPr lang="pt-BR" sz="4000" dirty="0"/>
              <a:t>. Essa matriz poderá ser usada em outras </a:t>
            </a:r>
            <a:r>
              <a:rPr lang="pt-BR" sz="4000" dirty="0" err="1"/>
              <a:t>subrotinas</a:t>
            </a:r>
            <a:r>
              <a:rPr lang="pt-BR" sz="4000" dirty="0"/>
              <a:t>, por isso ela deve ser retornada.</a:t>
            </a:r>
          </a:p>
          <a:p>
            <a:pPr marL="0" indent="0">
              <a:buNone/>
            </a:pPr>
            <a:r>
              <a:rPr lang="pt-BR" sz="4000" dirty="0" err="1"/>
              <a:t>Subrotina</a:t>
            </a:r>
            <a:r>
              <a:rPr lang="pt-BR" sz="4000" dirty="0"/>
              <a:t>: </a:t>
            </a:r>
            <a:r>
              <a:rPr lang="pt-BR" sz="4000" dirty="0" err="1"/>
              <a:t>LeMatriz</a:t>
            </a:r>
            <a:endParaRPr lang="pt-BR" sz="4000" dirty="0"/>
          </a:p>
          <a:p>
            <a:pPr marL="0" indent="0">
              <a:buNone/>
            </a:pPr>
            <a:r>
              <a:rPr lang="pt-BR" sz="4000" dirty="0"/>
              <a:t>Parâmetros: uma matriz e dois números inteiros (</a:t>
            </a:r>
            <a:r>
              <a:rPr lang="pt-BR" sz="4000" i="1" dirty="0" err="1"/>
              <a:t>lin</a:t>
            </a:r>
            <a:r>
              <a:rPr lang="pt-BR" sz="4000" dirty="0"/>
              <a:t> e </a:t>
            </a:r>
            <a:r>
              <a:rPr lang="pt-BR" sz="4000" i="1" dirty="0" err="1"/>
              <a:t>col</a:t>
            </a:r>
            <a:r>
              <a:rPr lang="pt-BR" sz="4000" dirty="0"/>
              <a:t>).</a:t>
            </a:r>
            <a:endParaRPr lang="en-US" sz="4000" dirty="0"/>
          </a:p>
          <a:p>
            <a:pPr marL="0" indent="0">
              <a:buNone/>
            </a:pP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63952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3371-4E96-48B3-A08F-732F66F4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2506" y="1354062"/>
                <a:ext cx="11261651" cy="494041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pt-BR" sz="4000" dirty="0"/>
                  <a:t>Escrever uma </a:t>
                </a:r>
                <a:r>
                  <a:rPr lang="pt-BR" sz="4000" dirty="0" err="1"/>
                  <a:t>subrotina</a:t>
                </a:r>
                <a:r>
                  <a:rPr lang="pt-BR" sz="4000" dirty="0"/>
                  <a:t> que recebe como parâmetro uma matriz e retorna a transposta dessa matriz.</a:t>
                </a:r>
              </a:p>
              <a:p>
                <a:pPr marL="0" indent="0">
                  <a:buNone/>
                </a:pPr>
                <a:endParaRPr lang="pt-BR" sz="4000" dirty="0"/>
              </a:p>
              <a:p>
                <a:pPr marL="0" indent="0">
                  <a:buNone/>
                </a:pPr>
                <a:r>
                  <a:rPr lang="pt-BR" sz="4000" dirty="0"/>
                  <a:t>Exemplo: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BR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40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e>
                                    <m:r>
                                      <a:rPr lang="pt-BR" sz="4000" i="1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4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BR" sz="40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  <m:e>
                                          <m:r>
                                            <a:rPr lang="pt-BR" sz="4000" i="1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e>
                                        <m:e>
                                          <m:r>
                                            <a:rPr lang="pt-BR" sz="40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pt-BR" sz="4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4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pt-BR" sz="4000" i="1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4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BR" sz="40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pt-BR" sz="4000" i="1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  <m:e>
                                          <m:r>
                                            <a:rPr lang="pt-BR" sz="40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pt-BR" sz="4000" dirty="0"/>
                  <a:t> então a transposta é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BR" sz="4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BR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BR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40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BR" sz="40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pt-BR" sz="4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BR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pt-BR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pt-BR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BR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BR" sz="40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pt-BR" sz="4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BR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pt-BR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pt-BR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pt-BR" sz="4000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3CE8B27E-F07C-4529-AA12-1B3D1222A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2506" y="1354062"/>
                <a:ext cx="11261651" cy="4940411"/>
              </a:xfrm>
              <a:blipFill>
                <a:blip r:embed="rId2"/>
                <a:stretch>
                  <a:fillRect l="-1733" t="-3822" r="-1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5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39583</TotalTime>
  <Words>3564</Words>
  <Application>Microsoft Office PowerPoint</Application>
  <PresentationFormat>Widescreen</PresentationFormat>
  <Paragraphs>444</Paragraphs>
  <Slides>107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107</vt:i4>
      </vt:variant>
    </vt:vector>
  </HeadingPairs>
  <TitlesOfParts>
    <vt:vector size="113" baseType="lpstr">
      <vt:lpstr>Arial</vt:lpstr>
      <vt:lpstr>Calibri</vt:lpstr>
      <vt:lpstr>Calibri Light</vt:lpstr>
      <vt:lpstr>Cambria Math</vt:lpstr>
      <vt:lpstr>Symbol</vt:lpstr>
      <vt:lpstr>Tema do Office</vt:lpstr>
      <vt:lpstr>AULA 1   14/06/2022</vt:lpstr>
      <vt:lpstr>Site da disciplina: docs.ufpr.br/~marianakleina/TP060</vt:lpstr>
      <vt:lpstr>Preparando seu Excel</vt:lpstr>
      <vt:lpstr>Executar tarefas repetidas -&gt; MACRO</vt:lpstr>
      <vt:lpstr>Funções do Excel</vt:lpstr>
      <vt:lpstr>AULA 2   21/06/2022</vt:lpstr>
      <vt:lpstr>CONSTANTE E VARIÁVEL</vt:lpstr>
      <vt:lpstr>CONSTANTE</vt:lpstr>
      <vt:lpstr>TIPOS DE VARIÁVEIS</vt:lpstr>
      <vt:lpstr>INTEGER</vt:lpstr>
      <vt:lpstr>SINGLE</vt:lpstr>
      <vt:lpstr>BOOLEAN {■8(VERDADEIRO -SIM@FALSO -NÃO)┤</vt:lpstr>
      <vt:lpstr>STRING</vt:lpstr>
      <vt:lpstr>VARIANT</vt:lpstr>
      <vt:lpstr>OPERADOR DE ATRIBUIÇÃO</vt:lpstr>
      <vt:lpstr>DECLARAÇÃO DE VARIÁVEIS E CONSTANTES NO VBA</vt:lpstr>
      <vt:lpstr>OPERADORES ARITMÉTICOS</vt:lpstr>
      <vt:lpstr>AULA 4  28/06/2022</vt:lpstr>
      <vt:lpstr>OPERADORES DE COMPARAÇÃO</vt:lpstr>
      <vt:lpstr>=</vt:lpstr>
      <vt:lpstr>&lt;&gt;</vt:lpstr>
      <vt:lpstr>&gt;</vt:lpstr>
      <vt:lpstr>&gt;=</vt:lpstr>
      <vt:lpstr>&lt;</vt:lpstr>
      <vt:lpstr>OPERADOR LÓGICO OU</vt:lpstr>
      <vt:lpstr>ESSE FUSCA É BONITO?</vt:lpstr>
      <vt:lpstr>ESSE FUSCA É VERDE?</vt:lpstr>
      <vt:lpstr>ESSE FUSCA É VERDE OU AZUL?</vt:lpstr>
      <vt:lpstr>ESSE FUSCA É VERDE OU AMARELO?</vt:lpstr>
      <vt:lpstr>ESSE FUSCA É VERDE OU AMARELO OU ROSA OU AZUL OU LARANJA?</vt:lpstr>
      <vt:lpstr>OPERADOR LÓGICO E</vt:lpstr>
      <vt:lpstr>ESSE FUSCA É AZUL E TEM VOLANTE?</vt:lpstr>
      <vt:lpstr>ESSE FUSCA É AZUL E TEM VOLANTE E TEM TURBINA?</vt:lpstr>
      <vt:lpstr>ESSE FUSCA É VERDE E TEM CARROCERIA E TEM TURBINA?</vt:lpstr>
      <vt:lpstr>OPERADOR LÓGICO NÃO</vt:lpstr>
      <vt:lpstr>ESSE FUSCA NÃO É VERDE?</vt:lpstr>
      <vt:lpstr>COMBINANDO OPERADORES</vt:lpstr>
      <vt:lpstr>Apresentação do PowerPoint</vt:lpstr>
      <vt:lpstr>AULA 6  05/07/2022</vt:lpstr>
      <vt:lpstr>EXERCÍCIOS</vt:lpstr>
      <vt:lpstr>AULA 7  07/07/2022</vt:lpstr>
      <vt:lpstr>COMANDOS DE REPETIÇÃO          </vt:lpstr>
      <vt:lpstr>Quando se sabe quantas repetições vão acontecer  For i=inicio To fim Step 1  comandos a serem repetidos Next i    </vt:lpstr>
      <vt:lpstr>Apresentação do PowerPoint</vt:lpstr>
      <vt:lpstr>AULA 8  12/07/2022</vt:lpstr>
      <vt:lpstr>Quando não se sabe quantas repetições vão acontecer  While condição  comandos a serem repetidos Wend  Enquanto condição for verdadeira, os comandos a serem repetidos serão executados. Porém, dentro dos comandos, a condição em algum momento precisa se tornar falsa para sair do laço.</vt:lpstr>
      <vt:lpstr>Apresentação do PowerPoint</vt:lpstr>
      <vt:lpstr>Apresentação do PowerPoint</vt:lpstr>
      <vt:lpstr>Apresentação do PowerPoint</vt:lpstr>
      <vt:lpstr>AULA 9  14/07/2022</vt:lpstr>
      <vt:lpstr> Do  comandos  If condição Then   Exit Do  End If  comandos Loop    </vt:lpstr>
      <vt:lpstr>Estruturas de repetição aninhadas  (uma dentro da outra)</vt:lpstr>
      <vt:lpstr>Exercício: Imprimir no Excel os seguintes números:</vt:lpstr>
      <vt:lpstr>Exercício: Imprimir no Excel os seguintes números:</vt:lpstr>
      <vt:lpstr>Exercício: Imprimir no Excel os seguintes números:</vt:lpstr>
      <vt:lpstr>Exercício</vt:lpstr>
      <vt:lpstr>AULA 10  19/07/2022</vt:lpstr>
      <vt:lpstr>Exercício:   Descobrir o maior número que está digitado na primeira coluna do Excel.</vt:lpstr>
      <vt:lpstr>Exercício:  Fazer a conversão de um número inteiro para a base binária.</vt:lpstr>
      <vt:lpstr>Exercício: Dado o raio (r) de um círculo, calcule o comprimento da circunferência e a área do círculo: </vt:lpstr>
      <vt:lpstr>Apresentação do PowerPoint</vt:lpstr>
      <vt:lpstr>AULA 11  21/07/2022</vt:lpstr>
      <vt:lpstr>VETORES</vt:lpstr>
      <vt:lpstr>COMO ACESSAR UM VALOR EM UM VETOR</vt:lpstr>
      <vt:lpstr>TAMANHO DE UM VETOR</vt:lpstr>
      <vt:lpstr>VETOR ESTÁTICO</vt:lpstr>
      <vt:lpstr>AULA 12  02/08/2022</vt:lpstr>
      <vt:lpstr>VETOR ESTÁTICO</vt:lpstr>
      <vt:lpstr>VETOR DINÂMICO</vt:lpstr>
      <vt:lpstr>CONSIDERAÇÕES SOBRE VETOR DINÂMICO</vt:lpstr>
      <vt:lpstr>Apresentação do PowerPoint</vt:lpstr>
      <vt:lpstr>ÍNDICES MÍNIMOS E MÁXIMOS</vt:lpstr>
      <vt:lpstr>AULA 13  04/08/2022  PROVA</vt:lpstr>
      <vt:lpstr>AULA 14  09/08/2022</vt:lpstr>
      <vt:lpstr>EXERCÍCIO</vt:lpstr>
      <vt:lpstr>EXERCÍCIO</vt:lpstr>
      <vt:lpstr>PASSAGEM DE PARÂMETRO</vt:lpstr>
      <vt:lpstr>PASSAGEM DE PARÂMETRO</vt:lpstr>
      <vt:lpstr>EXERCÍCIO – PASSANDO UM VETOR COMO PARÂMETRO E MODIFICANDO ELE</vt:lpstr>
      <vt:lpstr>AULA 15  11/08/2022</vt:lpstr>
      <vt:lpstr>EXERCÍCIO</vt:lpstr>
      <vt:lpstr>EXERCÍCIO PARA FAZER EM SALA:</vt:lpstr>
      <vt:lpstr>AULA 16  16/08/2022</vt:lpstr>
      <vt:lpstr>Que chato que é ficar escrevendo os valores de um vetor para testar nossos programas!</vt:lpstr>
      <vt:lpstr>EXERCÍCIO</vt:lpstr>
      <vt:lpstr>Apresentação do PowerPoint</vt:lpstr>
      <vt:lpstr>AULA 17  16/08/2022</vt:lpstr>
      <vt:lpstr>MATRIZES</vt:lpstr>
      <vt:lpstr>MATRIZES ESTÁTICAS</vt:lpstr>
      <vt:lpstr>MATRIZES ESTÁTICAS</vt:lpstr>
      <vt:lpstr>MATRIZES DINÂMICAS</vt:lpstr>
      <vt:lpstr>O COMANDO REDIM</vt:lpstr>
      <vt:lpstr>MATRIZES DINÂMICAS</vt:lpstr>
      <vt:lpstr>LBOUND E UBOUND PARA MATRIZES</vt:lpstr>
      <vt:lpstr>EXERCÍCIO</vt:lpstr>
      <vt:lpstr>AULA 18  23/08/2022</vt:lpstr>
      <vt:lpstr>EXERCÍCIO</vt:lpstr>
      <vt:lpstr>EXERCÍCIO</vt:lpstr>
      <vt:lpstr>EXERCÍCIO</vt:lpstr>
      <vt:lpstr>AULA 20  30/08/2022</vt:lpstr>
      <vt:lpstr>Apresentação do PowerPoint</vt:lpstr>
      <vt:lpstr>EXERCÍCIOS</vt:lpstr>
      <vt:lpstr>AULA 20  01/09/2022</vt:lpstr>
      <vt:lpstr>EXERCÍCIOS</vt:lpstr>
      <vt:lpstr>EXERCÍCIOS</vt:lpstr>
      <vt:lpstr>EXERCÍCIOS</vt:lpstr>
      <vt:lpstr>EXERCÍCIOS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 FUSCA É BONITO?</dc:title>
  <dc:creator>Mariana Kleina</dc:creator>
  <cp:lastModifiedBy>Mariana Kleina</cp:lastModifiedBy>
  <cp:revision>230</cp:revision>
  <dcterms:created xsi:type="dcterms:W3CDTF">2021-05-19T23:52:10Z</dcterms:created>
  <dcterms:modified xsi:type="dcterms:W3CDTF">2022-09-01T15:08:20Z</dcterms:modified>
</cp:coreProperties>
</file>