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0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D99F4-82EC-FF49-8DF6-C7DB16764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65070"/>
            <a:ext cx="8144134" cy="1541709"/>
          </a:xfrm>
        </p:spPr>
        <p:txBody>
          <a:bodyPr/>
          <a:lstStyle/>
          <a:p>
            <a:pPr algn="ctr"/>
            <a:r>
              <a:rPr lang="pt-BR" dirty="0"/>
              <a:t>Objetivo principal da Disciplina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4F0A05-CF6B-C743-8EEF-71CF11AD0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813974"/>
            <a:ext cx="8748686" cy="1373070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solidFill>
                  <a:srgbClr val="FFFF00"/>
                </a:solidFill>
              </a:rPr>
              <a:t>MODELAGEM MATEMÁTICA NA ÁREA DE FINANÇAS</a:t>
            </a:r>
          </a:p>
        </p:txBody>
      </p:sp>
    </p:spTree>
    <p:extLst>
      <p:ext uri="{BB962C8B-B14F-4D97-AF65-F5344CB8AC3E}">
        <p14:creationId xmlns:p14="http://schemas.microsoft.com/office/powerpoint/2010/main" val="123390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F1315C6-C9F3-724C-AD68-9EFF25B24CCD}"/>
              </a:ext>
            </a:extLst>
          </p:cNvPr>
          <p:cNvSpPr txBox="1"/>
          <p:nvPr/>
        </p:nvSpPr>
        <p:spPr>
          <a:xfrm>
            <a:off x="1318162" y="724394"/>
            <a:ext cx="874630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Principais Modelos a serem desenvolvidos</a:t>
            </a:r>
          </a:p>
          <a:p>
            <a:endParaRPr lang="pt-BR" dirty="0">
              <a:solidFill>
                <a:srgbClr val="FFFF00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400" dirty="0"/>
              <a:t>Modelo da Média Variância (Markowitz - ver foto internet)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400" dirty="0"/>
              <a:t>Fronteira Eficiente (consequência do Modelo de Markowitz)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400" dirty="0"/>
              <a:t>Modelo de Índice Único (Beta de uma ação)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400" dirty="0"/>
              <a:t>Índice de atratividade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400" dirty="0"/>
              <a:t>Modelo de correlação constante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400" dirty="0"/>
              <a:t>Modelos de Equilíbrio de Mercado (CAPM)</a:t>
            </a:r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r>
              <a:rPr lang="pt-BR" sz="2400" dirty="0"/>
              <a:t>Outros (a depender do tempo e dos alunos)</a:t>
            </a:r>
          </a:p>
        </p:txBody>
      </p:sp>
    </p:spTree>
    <p:extLst>
      <p:ext uri="{BB962C8B-B14F-4D97-AF65-F5344CB8AC3E}">
        <p14:creationId xmlns:p14="http://schemas.microsoft.com/office/powerpoint/2010/main" val="327690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5CC0A-BD5C-4C49-8899-91870A57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 secundários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63D669D-87C8-F74A-ADA5-9B4A5B9A47DC}"/>
              </a:ext>
            </a:extLst>
          </p:cNvPr>
          <p:cNvSpPr txBox="1"/>
          <p:nvPr/>
        </p:nvSpPr>
        <p:spPr>
          <a:xfrm>
            <a:off x="3143910" y="2339440"/>
            <a:ext cx="5904180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  <a:p>
            <a:r>
              <a:rPr lang="pt-BR" sz="2400" b="1" dirty="0">
                <a:solidFill>
                  <a:srgbClr val="FFFF00"/>
                </a:solidFill>
              </a:rPr>
              <a:t>Desenvolver conceitos básicos de:</a:t>
            </a:r>
          </a:p>
          <a:p>
            <a:endParaRPr lang="pt-BR" sz="2000" b="1" dirty="0"/>
          </a:p>
          <a:p>
            <a:pPr marL="342900" indent="-342900">
              <a:buAutoNum type="arabicPeriod"/>
            </a:pPr>
            <a:r>
              <a:rPr lang="pt-BR" sz="2000" b="1" dirty="0"/>
              <a:t>Mercados financeiros</a:t>
            </a:r>
          </a:p>
          <a:p>
            <a:pPr marL="342900" indent="-342900">
              <a:buAutoNum type="arabicPeriod"/>
            </a:pPr>
            <a:r>
              <a:rPr lang="pt-BR" sz="2000" b="1" dirty="0"/>
              <a:t>Ações (consultar internet)</a:t>
            </a:r>
          </a:p>
          <a:p>
            <a:pPr marL="342900" indent="-342900">
              <a:buAutoNum type="arabicPeriod"/>
            </a:pPr>
            <a:r>
              <a:rPr lang="pt-BR" sz="2000" b="1" dirty="0"/>
              <a:t>Carteiras e Carteiras eficientes </a:t>
            </a:r>
          </a:p>
          <a:p>
            <a:pPr marL="342900" indent="-342900">
              <a:buAutoNum type="arabicPeriod"/>
            </a:pPr>
            <a:r>
              <a:rPr lang="pt-BR" sz="2000" b="1" dirty="0"/>
              <a:t>B3 – Bolsa de valores brasileira (mostrar site)</a:t>
            </a:r>
          </a:p>
          <a:p>
            <a:pPr marL="342900" indent="-342900">
              <a:buAutoNum type="arabicPeriod"/>
            </a:pPr>
            <a:r>
              <a:rPr lang="pt-BR" sz="2000" b="1" dirty="0"/>
              <a:t>Outras Bolsas de Valores Internacionais</a:t>
            </a:r>
          </a:p>
          <a:p>
            <a:pPr marL="342900" indent="-342900">
              <a:buAutoNum type="arabicPeriod"/>
            </a:pPr>
            <a:r>
              <a:rPr lang="pt-BR" sz="2000" b="1" dirty="0"/>
              <a:t>Índice Ibovespa (consultar variação hoje)</a:t>
            </a:r>
          </a:p>
          <a:p>
            <a:pPr marL="342900" indent="-342900">
              <a:buAutoNum type="arabicPeriod"/>
            </a:pPr>
            <a:r>
              <a:rPr lang="pt-BR" sz="2000" b="1" dirty="0"/>
              <a:t>Beta de uma ação (consultar internet)</a:t>
            </a:r>
          </a:p>
          <a:p>
            <a:pPr marL="342900" indent="-342900">
              <a:buAutoNum type="arabicPeriod"/>
            </a:pPr>
            <a:r>
              <a:rPr lang="pt-BR" sz="2000" b="1" dirty="0"/>
              <a:t>Venda a descoberto</a:t>
            </a:r>
          </a:p>
          <a:p>
            <a:pPr marL="342900" indent="-342900">
              <a:buAutoNum type="arabicPeriod"/>
            </a:pPr>
            <a:r>
              <a:rPr lang="pt-BR" sz="2000" b="1" dirty="0"/>
              <a:t>Diversificação</a:t>
            </a:r>
          </a:p>
          <a:p>
            <a:pPr marL="342900" indent="-342900">
              <a:buAutoNum type="arabicPeriod"/>
            </a:pPr>
            <a:r>
              <a:rPr lang="pt-BR" sz="2000" b="1" dirty="0"/>
              <a:t>Outros (muitos)</a:t>
            </a:r>
          </a:p>
        </p:txBody>
      </p:sp>
    </p:spTree>
    <p:extLst>
      <p:ext uri="{BB962C8B-B14F-4D97-AF65-F5344CB8AC3E}">
        <p14:creationId xmlns:p14="http://schemas.microsoft.com/office/powerpoint/2010/main" val="410505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FA086-1F1F-7D41-BA4E-D94C185E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Metas a serem alcançadas </a:t>
            </a:r>
            <a:r>
              <a:rPr lang="pt-BR" dirty="0">
                <a:solidFill>
                  <a:srgbClr val="FF0000"/>
                </a:solidFill>
              </a:rPr>
              <a:t>(SONHO DO PROFESSOR)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07C13E5-3BEC-EE44-99F9-B80E7E4B8B55}"/>
              </a:ext>
            </a:extLst>
          </p:cNvPr>
          <p:cNvSpPr txBox="1"/>
          <p:nvPr/>
        </p:nvSpPr>
        <p:spPr>
          <a:xfrm>
            <a:off x="1116889" y="2661251"/>
            <a:ext cx="10148932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/>
              <a:t>Que todos os alunos saibam usar o modelo de Markowitz e seus derivados</a:t>
            </a:r>
          </a:p>
          <a:p>
            <a:endParaRPr lang="pt-BR" sz="2200" dirty="0"/>
          </a:p>
          <a:p>
            <a:r>
              <a:rPr lang="pt-BR" sz="2200" dirty="0"/>
              <a:t>Que a maioria dos alunos tomem gosto por investimentos </a:t>
            </a:r>
          </a:p>
          <a:p>
            <a:endParaRPr lang="pt-BR" sz="2200" dirty="0"/>
          </a:p>
          <a:p>
            <a:r>
              <a:rPr lang="pt-BR" sz="2200" dirty="0"/>
              <a:t>Que alguns alunos começam a investir (poupar para viver melhor no futuro)</a:t>
            </a:r>
          </a:p>
          <a:p>
            <a:endParaRPr lang="pt-BR" sz="2200" dirty="0"/>
          </a:p>
          <a:p>
            <a:r>
              <a:rPr lang="pt-BR" sz="2200" dirty="0"/>
              <a:t>Que os alunos consigam identificar situações em que os modelos desenvolvidos</a:t>
            </a:r>
          </a:p>
          <a:p>
            <a:r>
              <a:rPr lang="pt-BR" sz="2200" dirty="0"/>
              <a:t>possam ser aplicados para outras situações práticas (citar Gustavo e Alisson)</a:t>
            </a:r>
          </a:p>
          <a:p>
            <a:endParaRPr lang="pt-BR" sz="2200" dirty="0"/>
          </a:p>
          <a:p>
            <a:r>
              <a:rPr lang="pt-BR" sz="2200" dirty="0"/>
              <a:t>Que todos os alunos sejam aprovados </a:t>
            </a:r>
            <a:r>
              <a:rPr lang="pt-BR" sz="2200" b="1" dirty="0">
                <a:solidFill>
                  <a:srgbClr val="FFFF00"/>
                </a:solidFill>
              </a:rPr>
              <a:t>(ESTE É O MAIOR SONHO DENTRE </a:t>
            </a:r>
          </a:p>
          <a:p>
            <a:r>
              <a:rPr lang="pt-BR" sz="2200" b="1" dirty="0">
                <a:solidFill>
                  <a:srgbClr val="FFFF00"/>
                </a:solidFill>
              </a:rPr>
              <a:t>TODOS, MAS QUE NÃO DEPENDE SÓ DA VONTADE DO MESTRE)</a:t>
            </a:r>
          </a:p>
        </p:txBody>
      </p:sp>
    </p:spTree>
    <p:extLst>
      <p:ext uri="{BB962C8B-B14F-4D97-AF65-F5344CB8AC3E}">
        <p14:creationId xmlns:p14="http://schemas.microsoft.com/office/powerpoint/2010/main" val="273612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83DE3-42FD-D849-B67B-CDD4A8F8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Livro Texto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D6E36D-6DD6-764C-8DD8-01448F2F3988}"/>
              </a:ext>
            </a:extLst>
          </p:cNvPr>
          <p:cNvSpPr txBox="1"/>
          <p:nvPr/>
        </p:nvSpPr>
        <p:spPr>
          <a:xfrm>
            <a:off x="1496292" y="2426017"/>
            <a:ext cx="8478218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>
                <a:solidFill>
                  <a:srgbClr val="FFFF00"/>
                </a:solidFill>
              </a:rPr>
              <a:t>Principal referência:</a:t>
            </a:r>
          </a:p>
          <a:p>
            <a:endParaRPr lang="pt-BR" sz="2200" dirty="0"/>
          </a:p>
          <a:p>
            <a:r>
              <a:rPr lang="pt-BR" sz="2200" dirty="0"/>
              <a:t>Títulos: Moderna Teoria de Carteiras e Análise de Investimentos</a:t>
            </a:r>
          </a:p>
          <a:p>
            <a:r>
              <a:rPr lang="pt-BR" sz="2200" dirty="0"/>
              <a:t>Autores: Edwin J. Elton</a:t>
            </a:r>
          </a:p>
          <a:p>
            <a:r>
              <a:rPr lang="pt-BR" sz="2200" dirty="0"/>
              <a:t>	       Martin J. </a:t>
            </a:r>
            <a:r>
              <a:rPr lang="pt-BR" sz="2200" dirty="0" err="1"/>
              <a:t>Gruber</a:t>
            </a:r>
            <a:endParaRPr lang="pt-BR" sz="2200" dirty="0"/>
          </a:p>
          <a:p>
            <a:r>
              <a:rPr lang="pt-BR" sz="2200" dirty="0"/>
              <a:t>		Stephen J. Brown</a:t>
            </a:r>
          </a:p>
          <a:p>
            <a:r>
              <a:rPr lang="pt-BR" sz="2200" dirty="0"/>
              <a:t>		William N. </a:t>
            </a:r>
            <a:r>
              <a:rPr lang="pt-BR" sz="2200" dirty="0" err="1"/>
              <a:t>Goetzmann</a:t>
            </a:r>
            <a:endParaRPr lang="pt-BR" sz="2200" dirty="0"/>
          </a:p>
          <a:p>
            <a:endParaRPr lang="pt-BR" sz="2200" dirty="0"/>
          </a:p>
          <a:p>
            <a:r>
              <a:rPr lang="pt-BR" sz="2200" b="1" dirty="0">
                <a:solidFill>
                  <a:srgbClr val="FFFF00"/>
                </a:solidFill>
              </a:rPr>
              <a:t>Outros:</a:t>
            </a:r>
            <a:r>
              <a:rPr lang="pt-BR" sz="2200" dirty="0"/>
              <a:t> </a:t>
            </a:r>
          </a:p>
          <a:p>
            <a:endParaRPr lang="pt-BR" sz="2200" dirty="0"/>
          </a:p>
          <a:p>
            <a:r>
              <a:rPr lang="pt-BR" sz="2200" b="1" dirty="0"/>
              <a:t>Artigos atualizados da Internet</a:t>
            </a:r>
            <a:r>
              <a:rPr lang="pt-BR" sz="2200" dirty="0"/>
              <a:t> (sugeridos pelo Professor quando</a:t>
            </a:r>
          </a:p>
          <a:p>
            <a:r>
              <a:rPr lang="pt-BR" sz="2200" dirty="0"/>
              <a:t>conveniente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6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9643C-B64C-6D47-96C3-033B88A8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AVALIAÇÕES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E3B60EE-ECA1-C147-888A-09780F66B618}"/>
              </a:ext>
            </a:extLst>
          </p:cNvPr>
          <p:cNvSpPr txBox="1"/>
          <p:nvPr/>
        </p:nvSpPr>
        <p:spPr>
          <a:xfrm>
            <a:off x="1148473" y="3063833"/>
            <a:ext cx="796987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FFFF00"/>
                </a:solidFill>
              </a:rPr>
              <a:t>Avaliações semanais em sala de aula, através de</a:t>
            </a:r>
          </a:p>
          <a:p>
            <a:endParaRPr lang="pt-BR" sz="2800" dirty="0">
              <a:solidFill>
                <a:srgbClr val="FFFF00"/>
              </a:solidFill>
            </a:endParaRPr>
          </a:p>
          <a:p>
            <a:r>
              <a:rPr lang="pt-BR" sz="2800" dirty="0">
                <a:solidFill>
                  <a:srgbClr val="FFFF00"/>
                </a:solidFill>
              </a:rPr>
              <a:t>Exercícios, artigos e vídeos</a:t>
            </a:r>
          </a:p>
        </p:txBody>
      </p:sp>
    </p:spTree>
    <p:extLst>
      <p:ext uri="{BB962C8B-B14F-4D97-AF65-F5344CB8AC3E}">
        <p14:creationId xmlns:p14="http://schemas.microsoft.com/office/powerpoint/2010/main" val="103271932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87</TotalTime>
  <Words>286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Berlim</vt:lpstr>
      <vt:lpstr>Objetivo principal da Disciplina</vt:lpstr>
      <vt:lpstr>Apresentação do PowerPoint</vt:lpstr>
      <vt:lpstr>Objetivos secundários</vt:lpstr>
      <vt:lpstr>Metas a serem alcançadas (SONHO DO PROFESSOR)</vt:lpstr>
      <vt:lpstr>Livro Texto</vt:lpstr>
      <vt:lpstr>AVALIAÇÕES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principal</dc:title>
  <dc:creator>Microsoft Office User</dc:creator>
  <cp:lastModifiedBy>Microsoft Office User</cp:lastModifiedBy>
  <cp:revision>13</cp:revision>
  <dcterms:created xsi:type="dcterms:W3CDTF">2019-02-26T13:07:17Z</dcterms:created>
  <dcterms:modified xsi:type="dcterms:W3CDTF">2020-03-05T01:35:38Z</dcterms:modified>
</cp:coreProperties>
</file>