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306" r:id="rId7"/>
    <p:sldId id="307" r:id="rId8"/>
    <p:sldId id="308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0" r:id="rId35"/>
    <p:sldId id="292" r:id="rId36"/>
    <p:sldId id="293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69944" autoAdjust="0"/>
  </p:normalViewPr>
  <p:slideViewPr>
    <p:cSldViewPr snapToGrid="0">
      <p:cViewPr varScale="1">
        <p:scale>
          <a:sx n="50" d="100"/>
          <a:sy n="50" d="100"/>
        </p:scale>
        <p:origin x="1842" y="54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7D9D8-1D60-4CC0-AFA4-9701AFAA2F12}" type="datetimeFigureOut">
              <a:rPr lang="pt-BR" smtClean="0"/>
              <a:t>17/10/2019</a:t>
            </a:fld>
            <a:endParaRPr lang="pt-B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41E7B-011F-4E75-9FB6-E15A28DB70E7}" type="slidenum">
              <a:rPr lang="pt-BR" smtClean="0"/>
              <a:t>‹N°›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080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 sz="1800" dirty="0"/>
              <a:t>definir o objetivo da operação, descrever as diversas alternativas de métodos para se alcançar o objetivo, testar essas alternativas, selecionar o método que melhor atenda ao objetivo </a:t>
            </a:r>
          </a:p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544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6095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4629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7777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984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7516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280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8866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6900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6887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368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 sz="1800" dirty="0"/>
              <a:t>Realizar uma descrição detalhada do método, especificando os movimentos necessários e a sequência destes, fazer um desenho esquemático do posto de trabalho, descrever as condições ambientais</a:t>
            </a:r>
          </a:p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1865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2122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7406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4421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41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3220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42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7963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43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1588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44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62626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45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1592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46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4649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 sz="1800" dirty="0"/>
              <a:t>Inclui as tolerâncias de espera, as ineficiências do processo produtivo e as tolerâncias para fadiga</a:t>
            </a:r>
          </a:p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7970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Após a elaboração do arranjo físico dos elementos, com distribuição dos componentes do posto de trabalho, passa-se à fase de dimensionamento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4624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970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3865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2605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7065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183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8AAD-9388-4E87-9153-BFE3A762B817}" type="datetimeFigureOut">
              <a:rPr lang="pt-BR" smtClean="0"/>
              <a:t>17/10/2019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4A7-7E45-42B0-883F-66DA3D3BF3B9}" type="slidenum">
              <a:rPr lang="pt-BR" smtClean="0"/>
              <a:t>‹N°›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16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8AAD-9388-4E87-9153-BFE3A762B817}" type="datetimeFigureOut">
              <a:rPr lang="pt-BR" smtClean="0"/>
              <a:t>17/10/2019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4A7-7E45-42B0-883F-66DA3D3BF3B9}" type="slidenum">
              <a:rPr lang="pt-BR" smtClean="0"/>
              <a:t>‹N°›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359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8AAD-9388-4E87-9153-BFE3A762B817}" type="datetimeFigureOut">
              <a:rPr lang="pt-BR" smtClean="0"/>
              <a:t>17/10/2019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4A7-7E45-42B0-883F-66DA3D3BF3B9}" type="slidenum">
              <a:rPr lang="pt-BR" smtClean="0"/>
              <a:t>‹N°›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14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8AAD-9388-4E87-9153-BFE3A762B817}" type="datetimeFigureOut">
              <a:rPr lang="pt-BR" smtClean="0"/>
              <a:t>17/10/2019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4A7-7E45-42B0-883F-66DA3D3BF3B9}" type="slidenum">
              <a:rPr lang="pt-BR" smtClean="0"/>
              <a:t>‹N°›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025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8AAD-9388-4E87-9153-BFE3A762B817}" type="datetimeFigureOut">
              <a:rPr lang="pt-BR" smtClean="0"/>
              <a:t>17/10/2019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4A7-7E45-42B0-883F-66DA3D3BF3B9}" type="slidenum">
              <a:rPr lang="pt-BR" smtClean="0"/>
              <a:t>‹N°›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847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8AAD-9388-4E87-9153-BFE3A762B817}" type="datetimeFigureOut">
              <a:rPr lang="pt-BR" smtClean="0"/>
              <a:t>17/10/2019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4A7-7E45-42B0-883F-66DA3D3BF3B9}" type="slidenum">
              <a:rPr lang="pt-BR" smtClean="0"/>
              <a:t>‹N°›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699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8AAD-9388-4E87-9153-BFE3A762B817}" type="datetimeFigureOut">
              <a:rPr lang="pt-BR" smtClean="0"/>
              <a:t>17/10/2019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4A7-7E45-42B0-883F-66DA3D3BF3B9}" type="slidenum">
              <a:rPr lang="pt-BR" smtClean="0"/>
              <a:t>‹N°›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45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8AAD-9388-4E87-9153-BFE3A762B817}" type="datetimeFigureOut">
              <a:rPr lang="pt-BR" smtClean="0"/>
              <a:t>17/10/2019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4A7-7E45-42B0-883F-66DA3D3BF3B9}" type="slidenum">
              <a:rPr lang="pt-BR" smtClean="0"/>
              <a:t>‹N°›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553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8AAD-9388-4E87-9153-BFE3A762B817}" type="datetimeFigureOut">
              <a:rPr lang="pt-BR" smtClean="0"/>
              <a:t>17/10/2019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4A7-7E45-42B0-883F-66DA3D3BF3B9}" type="slidenum">
              <a:rPr lang="pt-BR" smtClean="0"/>
              <a:t>‹N°›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318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8AAD-9388-4E87-9153-BFE3A762B817}" type="datetimeFigureOut">
              <a:rPr lang="pt-BR" smtClean="0"/>
              <a:t>17/10/2019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4A7-7E45-42B0-883F-66DA3D3BF3B9}" type="slidenum">
              <a:rPr lang="pt-BR" smtClean="0"/>
              <a:t>‹N°›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012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E9E8AAD-9388-4E87-9153-BFE3A762B817}" type="datetimeFigureOut">
              <a:rPr lang="pt-BR" smtClean="0"/>
              <a:t>17/10/2019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4A7-7E45-42B0-883F-66DA3D3BF3B9}" type="slidenum">
              <a:rPr lang="pt-BR" smtClean="0"/>
              <a:t>‹N°›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270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E9E8AAD-9388-4E87-9153-BFE3A762B817}" type="datetimeFigureOut">
              <a:rPr lang="pt-BR" smtClean="0"/>
              <a:t>17/10/2019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4C484A7-7E45-42B0-883F-66DA3D3BF3B9}" type="slidenum">
              <a:rPr lang="pt-BR" smtClean="0"/>
              <a:t>‹N°›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2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E4BDB-2ACC-43F4-BED2-76236EC029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Engenharia Ergonômica –</a:t>
            </a:r>
            <a:br>
              <a:rPr lang="pt-BR" b="1" dirty="0"/>
            </a:br>
            <a:r>
              <a:rPr lang="pt-BR" b="1" dirty="0"/>
              <a:t>posto de trabalho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6FBC3E-7B1C-40F1-85E9-8FA78D45C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296274"/>
            <a:ext cx="6801612" cy="1239894"/>
          </a:xfrm>
        </p:spPr>
        <p:txBody>
          <a:bodyPr>
            <a:normAutofit/>
          </a:bodyPr>
          <a:lstStyle/>
          <a:p>
            <a:r>
              <a:rPr lang="pt-BR" sz="2800" dirty="0"/>
              <a:t>Silvana </a:t>
            </a:r>
            <a:r>
              <a:rPr lang="pt-BR" sz="2800" dirty="0" err="1"/>
              <a:t>Detro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2732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979" y="345716"/>
            <a:ext cx="7469944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Avaliação do posto de trabalho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443EC1-C726-4166-A84A-1D0FBAA2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847" y="1376686"/>
            <a:ext cx="9688208" cy="5248140"/>
          </a:xfrm>
        </p:spPr>
        <p:txBody>
          <a:bodyPr>
            <a:normAutofit lnSpcReduction="10000"/>
          </a:bodyPr>
          <a:lstStyle/>
          <a:p>
            <a:r>
              <a:rPr lang="pt-BR" sz="2000" dirty="0"/>
              <a:t>Critérios globais de desempenho</a:t>
            </a:r>
          </a:p>
          <a:p>
            <a:pPr lvl="1"/>
            <a:r>
              <a:rPr lang="pt-BR" sz="1800" dirty="0"/>
              <a:t>Produtividade, tempo gasto na operação, índice de erros e acidentes, etc.</a:t>
            </a:r>
          </a:p>
          <a:p>
            <a:endParaRPr lang="pt-BR" sz="2000" dirty="0"/>
          </a:p>
          <a:p>
            <a:r>
              <a:rPr lang="pt-BR" sz="2000" dirty="0"/>
              <a:t>Critérios setoriais</a:t>
            </a:r>
          </a:p>
          <a:p>
            <a:pPr lvl="1"/>
            <a:r>
              <a:rPr lang="pt-BR" sz="1800" dirty="0"/>
              <a:t>Análise da postura, alcances, movimentos, esforço exigido dos trabalhadores, e dos aspectos ambientais,</a:t>
            </a:r>
          </a:p>
          <a:p>
            <a:endParaRPr lang="pt-BR" sz="2000" dirty="0"/>
          </a:p>
          <a:p>
            <a:r>
              <a:rPr lang="pt-BR" sz="2000" dirty="0"/>
              <a:t>Critérios biomecânicos</a:t>
            </a:r>
          </a:p>
          <a:p>
            <a:pPr lvl="1"/>
            <a:r>
              <a:rPr lang="pt-BR" sz="1800" dirty="0"/>
              <a:t>Principais pontos de concentração de tensões que tendem a provocar dores nos músculos e tendões</a:t>
            </a:r>
          </a:p>
          <a:p>
            <a:endParaRPr lang="pt-BR" sz="2000" dirty="0"/>
          </a:p>
          <a:p>
            <a:r>
              <a:rPr lang="pt-BR" sz="2000" dirty="0"/>
              <a:t>Critérios informacionais</a:t>
            </a:r>
          </a:p>
          <a:p>
            <a:pPr lvl="1"/>
            <a:r>
              <a:rPr lang="pt-BR" sz="1800" dirty="0"/>
              <a:t>Verifica se os canais de informações (visão, audição, senso sinestésico , vibrações) utilizados são apropriados</a:t>
            </a:r>
          </a:p>
          <a:p>
            <a:pPr lvl="1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115084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621" y="436418"/>
            <a:ext cx="7638757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Avaliação do posto de trabalho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443EC1-C726-4166-A84A-1D0FBAA2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847" y="1709195"/>
            <a:ext cx="9688208" cy="4712387"/>
          </a:xfrm>
        </p:spPr>
        <p:txBody>
          <a:bodyPr>
            <a:normAutofit/>
          </a:bodyPr>
          <a:lstStyle/>
          <a:p>
            <a:r>
              <a:rPr lang="pt-BR" sz="2000" dirty="0"/>
              <a:t>Fatores de risco</a:t>
            </a:r>
          </a:p>
          <a:p>
            <a:pPr lvl="1"/>
            <a:r>
              <a:rPr lang="pt-BR" sz="1800" dirty="0"/>
              <a:t>Projetos inadequados</a:t>
            </a:r>
          </a:p>
          <a:p>
            <a:pPr lvl="1"/>
            <a:r>
              <a:rPr lang="pt-BR" sz="1800" dirty="0"/>
              <a:t>Uso de ferramentas inapropriadas</a:t>
            </a:r>
          </a:p>
          <a:p>
            <a:pPr lvl="1"/>
            <a:r>
              <a:rPr lang="pt-BR" sz="1800" dirty="0"/>
              <a:t>Métodos de trabalho inadequados </a:t>
            </a:r>
          </a:p>
          <a:p>
            <a:pPr lvl="1"/>
            <a:r>
              <a:rPr lang="pt-BR" sz="1800" dirty="0"/>
              <a:t>Pressão por alta produtividade</a:t>
            </a:r>
          </a:p>
          <a:p>
            <a:pPr lvl="1"/>
            <a:r>
              <a:rPr lang="pt-BR" sz="1800" dirty="0"/>
              <a:t>Exigências motoras e sensoriais acima dos limites</a:t>
            </a:r>
          </a:p>
          <a:p>
            <a:pPr lvl="1"/>
            <a:r>
              <a:rPr lang="pt-BR" sz="1800" dirty="0"/>
              <a:t>Treinamentos insuficientes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2162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148" y="436418"/>
            <a:ext cx="7399606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Análise da tarefa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443EC1-C726-4166-A84A-1D0FBAA2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847" y="1709195"/>
            <a:ext cx="9688208" cy="4712387"/>
          </a:xfrm>
        </p:spPr>
        <p:txBody>
          <a:bodyPr>
            <a:normAutofit/>
          </a:bodyPr>
          <a:lstStyle/>
          <a:p>
            <a:r>
              <a:rPr lang="pt-BR" dirty="0"/>
              <a:t>Conjunto de atividades e ações humanas para se atingir um objetivo</a:t>
            </a:r>
          </a:p>
          <a:p>
            <a:endParaRPr lang="pt-BR" dirty="0"/>
          </a:p>
          <a:p>
            <a:r>
              <a:rPr lang="pt-BR" dirty="0"/>
              <a:t>Deve ser iniciada o mais cedo possível</a:t>
            </a:r>
          </a:p>
          <a:p>
            <a:endParaRPr lang="pt-BR" dirty="0"/>
          </a:p>
          <a:p>
            <a:r>
              <a:rPr lang="pt-BR" dirty="0"/>
              <a:t>Descrição da tarefa, descrição das atividades e ações, revisão critica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094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046" y="436418"/>
            <a:ext cx="7877908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Descrição da tarefa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443EC1-C726-4166-A84A-1D0FBAA2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847" y="1709195"/>
            <a:ext cx="9688208" cy="4712387"/>
          </a:xfrm>
        </p:spPr>
        <p:txBody>
          <a:bodyPr>
            <a:normAutofit/>
          </a:bodyPr>
          <a:lstStyle/>
          <a:p>
            <a:r>
              <a:rPr lang="pt-BR" dirty="0"/>
              <a:t>Objetivo</a:t>
            </a:r>
          </a:p>
          <a:p>
            <a:pPr lvl="1"/>
            <a:r>
              <a:rPr lang="pt-BR" dirty="0"/>
              <a:t>Para que serve a tarefa?</a:t>
            </a:r>
          </a:p>
          <a:p>
            <a:endParaRPr lang="pt-BR" dirty="0"/>
          </a:p>
          <a:p>
            <a:r>
              <a:rPr lang="pt-BR" dirty="0"/>
              <a:t>Operador</a:t>
            </a:r>
          </a:p>
          <a:p>
            <a:pPr lvl="1"/>
            <a:r>
              <a:rPr lang="pt-BR" dirty="0"/>
              <a:t>Quem trabalhará no posto?</a:t>
            </a:r>
          </a:p>
          <a:p>
            <a:pPr lvl="1"/>
            <a:endParaRPr lang="pt-BR" dirty="0"/>
          </a:p>
          <a:p>
            <a:r>
              <a:rPr lang="pt-BR" dirty="0"/>
              <a:t>Características técnicas</a:t>
            </a:r>
          </a:p>
          <a:p>
            <a:pPr lvl="1"/>
            <a:r>
              <a:rPr lang="pt-BR" dirty="0"/>
              <a:t>Quais serão as máquinas e materiais envolvidos?</a:t>
            </a:r>
          </a:p>
          <a:p>
            <a:endParaRPr lang="pt-BR" dirty="0"/>
          </a:p>
          <a:p>
            <a:r>
              <a:rPr lang="pt-BR" dirty="0"/>
              <a:t>Aplicações</a:t>
            </a:r>
          </a:p>
          <a:p>
            <a:pPr lvl="1"/>
            <a:r>
              <a:rPr lang="pt-BR" dirty="0"/>
              <a:t>Qual a localização do posto?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2493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843" y="422350"/>
            <a:ext cx="7526215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Descrição da tarefa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443EC1-C726-4166-A84A-1D0FBAA2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847" y="1709195"/>
            <a:ext cx="9688208" cy="4712387"/>
          </a:xfrm>
        </p:spPr>
        <p:txBody>
          <a:bodyPr>
            <a:normAutofit/>
          </a:bodyPr>
          <a:lstStyle/>
          <a:p>
            <a:r>
              <a:rPr lang="pt-BR" dirty="0"/>
              <a:t>Condições operacionais</a:t>
            </a:r>
          </a:p>
          <a:p>
            <a:pPr lvl="1"/>
            <a:r>
              <a:rPr lang="pt-BR" dirty="0"/>
              <a:t>Como o operador vai trabalhar?</a:t>
            </a:r>
          </a:p>
          <a:p>
            <a:endParaRPr lang="pt-BR" dirty="0"/>
          </a:p>
          <a:p>
            <a:r>
              <a:rPr lang="pt-BR" dirty="0"/>
              <a:t>Condições ambientais</a:t>
            </a:r>
          </a:p>
          <a:p>
            <a:pPr lvl="1"/>
            <a:r>
              <a:rPr lang="pt-BR" dirty="0"/>
              <a:t>Como será o ambiente físico em torno do posto de trabalho? </a:t>
            </a:r>
          </a:p>
          <a:p>
            <a:endParaRPr lang="pt-BR" dirty="0"/>
          </a:p>
          <a:p>
            <a:r>
              <a:rPr lang="pt-BR" dirty="0"/>
              <a:t>Condições organizacionais</a:t>
            </a:r>
          </a:p>
          <a:p>
            <a:pPr lvl="1"/>
            <a:r>
              <a:rPr lang="pt-BR" dirty="0"/>
              <a:t>Como serão as condições sociais e a organização do trabalho?</a:t>
            </a:r>
          </a:p>
        </p:txBody>
      </p:sp>
    </p:spTree>
    <p:extLst>
      <p:ext uri="{BB962C8B-B14F-4D97-AF65-F5344CB8AC3E}">
        <p14:creationId xmlns:p14="http://schemas.microsoft.com/office/powerpoint/2010/main" val="2762827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425" y="436418"/>
            <a:ext cx="8496886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Descrição das atividades e ações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443EC1-C726-4166-A84A-1D0FBAA2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847" y="1709195"/>
            <a:ext cx="9688208" cy="4712387"/>
          </a:xfrm>
        </p:spPr>
        <p:txBody>
          <a:bodyPr>
            <a:normAutofit/>
          </a:bodyPr>
          <a:lstStyle/>
          <a:p>
            <a:r>
              <a:rPr lang="pt-BR" dirty="0"/>
              <a:t>Atividades – correspondem aos componentes da tarefa</a:t>
            </a:r>
          </a:p>
          <a:p>
            <a:endParaRPr lang="pt-BR" dirty="0"/>
          </a:p>
          <a:p>
            <a:r>
              <a:rPr lang="pt-BR" dirty="0"/>
              <a:t>Informações </a:t>
            </a:r>
          </a:p>
          <a:p>
            <a:pPr lvl="1"/>
            <a:r>
              <a:rPr lang="pt-BR" dirty="0"/>
              <a:t>Canal sensorial envolvido</a:t>
            </a:r>
          </a:p>
          <a:p>
            <a:pPr lvl="1"/>
            <a:r>
              <a:rPr lang="pt-BR" dirty="0"/>
              <a:t>Tipos e características dos sinais </a:t>
            </a:r>
          </a:p>
          <a:p>
            <a:pPr lvl="1"/>
            <a:r>
              <a:rPr lang="pt-BR" dirty="0"/>
              <a:t>Tipos e características dos dispositivos de informação</a:t>
            </a:r>
          </a:p>
          <a:p>
            <a:endParaRPr lang="pt-BR" dirty="0"/>
          </a:p>
          <a:p>
            <a:r>
              <a:rPr lang="pt-BR" dirty="0"/>
              <a:t>Controles</a:t>
            </a:r>
          </a:p>
          <a:p>
            <a:pPr lvl="1"/>
            <a:r>
              <a:rPr lang="pt-BR" dirty="0"/>
              <a:t>Tipo de movimento corporal exigido	</a:t>
            </a:r>
          </a:p>
          <a:p>
            <a:pPr lvl="1"/>
            <a:r>
              <a:rPr lang="pt-BR" dirty="0"/>
              <a:t>Tipos e características dos instrumentos de controle</a:t>
            </a:r>
          </a:p>
        </p:txBody>
      </p:sp>
    </p:spTree>
    <p:extLst>
      <p:ext uri="{BB962C8B-B14F-4D97-AF65-F5344CB8AC3E}">
        <p14:creationId xmlns:p14="http://schemas.microsoft.com/office/powerpoint/2010/main" val="1273836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291" y="436418"/>
            <a:ext cx="8579418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Descrição das atividades e ações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443EC1-C726-4166-A84A-1D0FBAA2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847" y="1709195"/>
            <a:ext cx="9688208" cy="4712387"/>
          </a:xfrm>
        </p:spPr>
        <p:txBody>
          <a:bodyPr>
            <a:normAutofit/>
          </a:bodyPr>
          <a:lstStyle/>
          <a:p>
            <a:r>
              <a:rPr lang="pt-BR" dirty="0"/>
              <a:t>Ações – detalhamento maior das atividades</a:t>
            </a:r>
          </a:p>
          <a:p>
            <a:endParaRPr lang="pt-BR" dirty="0"/>
          </a:p>
          <a:p>
            <a:r>
              <a:rPr lang="pt-BR" dirty="0"/>
              <a:t>Registradas pela observação direta, por amostragem ou filmagens</a:t>
            </a:r>
          </a:p>
          <a:p>
            <a:endParaRPr lang="pt-BR" dirty="0"/>
          </a:p>
          <a:p>
            <a:r>
              <a:rPr lang="pt-BR" dirty="0"/>
              <a:t>Principais características de cada ação</a:t>
            </a:r>
          </a:p>
          <a:p>
            <a:pPr lvl="1"/>
            <a:r>
              <a:rPr lang="pt-BR" dirty="0"/>
              <a:t>Tipo de ação</a:t>
            </a:r>
          </a:p>
          <a:p>
            <a:pPr lvl="1"/>
            <a:r>
              <a:rPr lang="pt-BR" dirty="0"/>
              <a:t>Estímulo recebido</a:t>
            </a:r>
          </a:p>
          <a:p>
            <a:pPr lvl="1"/>
            <a:r>
              <a:rPr lang="pt-BR" dirty="0"/>
              <a:t>Instrumento envolvido</a:t>
            </a:r>
          </a:p>
          <a:p>
            <a:pPr lvl="1"/>
            <a:r>
              <a:rPr lang="pt-BR" dirty="0"/>
              <a:t>Membro envolvido</a:t>
            </a:r>
          </a:p>
          <a:p>
            <a:pPr lvl="1"/>
            <a:r>
              <a:rPr lang="pt-BR" dirty="0"/>
              <a:t>Condições operacionais</a:t>
            </a:r>
          </a:p>
          <a:p>
            <a:pPr lvl="1"/>
            <a:r>
              <a:rPr lang="pt-BR" dirty="0"/>
              <a:t>Condições sociais</a:t>
            </a:r>
          </a:p>
        </p:txBody>
      </p:sp>
    </p:spTree>
    <p:extLst>
      <p:ext uri="{BB962C8B-B14F-4D97-AF65-F5344CB8AC3E}">
        <p14:creationId xmlns:p14="http://schemas.microsoft.com/office/powerpoint/2010/main" val="2657235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422" y="436418"/>
            <a:ext cx="7355058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Revisão crítica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443EC1-C726-4166-A84A-1D0FBAA2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847" y="1709195"/>
            <a:ext cx="9688208" cy="4712387"/>
          </a:xfrm>
        </p:spPr>
        <p:txBody>
          <a:bodyPr>
            <a:normAutofit/>
          </a:bodyPr>
          <a:lstStyle/>
          <a:p>
            <a:r>
              <a:rPr lang="pt-BR" dirty="0"/>
              <a:t>Tem como objetivo corrigir problemas</a:t>
            </a:r>
          </a:p>
          <a:p>
            <a:endParaRPr lang="pt-BR" dirty="0"/>
          </a:p>
          <a:p>
            <a:r>
              <a:rPr lang="pt-BR" dirty="0"/>
              <a:t>Avaliar as condições que poderiam provocar dores e lesões osteomusculares</a:t>
            </a:r>
          </a:p>
          <a:p>
            <a:pPr lvl="1"/>
            <a:r>
              <a:rPr lang="pt-BR" dirty="0"/>
              <a:t>Tarefas altamente repetitivas</a:t>
            </a:r>
          </a:p>
          <a:p>
            <a:pPr lvl="1"/>
            <a:r>
              <a:rPr lang="pt-BR" dirty="0"/>
              <a:t>Atividades estáticas </a:t>
            </a:r>
          </a:p>
          <a:p>
            <a:pPr lvl="1"/>
            <a:r>
              <a:rPr lang="pt-BR" dirty="0"/>
              <a:t>Conferir tarefas, atividades e ações com os princípios de economia de movimentos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0933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38" y="1725730"/>
            <a:ext cx="4359812" cy="1081721"/>
          </a:xfrm>
        </p:spPr>
        <p:txBody>
          <a:bodyPr>
            <a:normAutofit fontScale="90000"/>
          </a:bodyPr>
          <a:lstStyle/>
          <a:p>
            <a:r>
              <a:rPr lang="pt-BR" dirty="0"/>
              <a:t>Projeto do posto de trabalho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AA895AF-912C-4C6E-8C38-6CDCC1200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484" y="0"/>
            <a:ext cx="6344973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11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305" y="422350"/>
            <a:ext cx="8052390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Arranjo físico do posto de trabalho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443EC1-C726-4166-A84A-1D0FBAA2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515" y="1714333"/>
            <a:ext cx="9632660" cy="5044896"/>
          </a:xfrm>
        </p:spPr>
        <p:txBody>
          <a:bodyPr>
            <a:noAutofit/>
          </a:bodyPr>
          <a:lstStyle/>
          <a:p>
            <a:r>
              <a:rPr lang="pt-BR" sz="2400" dirty="0"/>
              <a:t>Arranjo físico </a:t>
            </a:r>
          </a:p>
          <a:p>
            <a:pPr lvl="1"/>
            <a:r>
              <a:rPr lang="pt-BR" sz="2000" dirty="0"/>
              <a:t>Posicionamento relativo dos diversos elementos que compõem o posto de trabalho</a:t>
            </a:r>
          </a:p>
          <a:p>
            <a:pPr lvl="1"/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82773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914" y="261309"/>
            <a:ext cx="6963506" cy="835972"/>
          </a:xfrm>
        </p:spPr>
        <p:txBody>
          <a:bodyPr/>
          <a:lstStyle/>
          <a:p>
            <a:r>
              <a:rPr lang="pt-BR" dirty="0"/>
              <a:t>Posto de trabalho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FED0D1F-534A-4DAB-942A-1C59FE1BD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444" y="1768927"/>
            <a:ext cx="7729728" cy="1157153"/>
          </a:xfrm>
        </p:spPr>
        <p:txBody>
          <a:bodyPr>
            <a:normAutofit/>
          </a:bodyPr>
          <a:lstStyle/>
          <a:p>
            <a:r>
              <a:rPr lang="pt-BR" sz="2400" dirty="0"/>
              <a:t>Configuração física do sistema humano-maquina-ambiente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C1076C9-57BF-4FB9-B66C-C00F273B1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828" y="2880360"/>
            <a:ext cx="6715661" cy="336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44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720" y="511805"/>
            <a:ext cx="8375947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Arranjo físico do posto de trabalho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443EC1-C726-4166-A84A-1D0FBAA2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515" y="1756537"/>
            <a:ext cx="10561129" cy="2576313"/>
          </a:xfrm>
        </p:spPr>
        <p:txBody>
          <a:bodyPr>
            <a:noAutofit/>
          </a:bodyPr>
          <a:lstStyle/>
          <a:p>
            <a:r>
              <a:rPr lang="pt-BR" sz="2000" dirty="0"/>
              <a:t>Critérios para o arranjo físico</a:t>
            </a:r>
          </a:p>
          <a:p>
            <a:pPr lvl="1"/>
            <a:r>
              <a:rPr lang="pt-BR" sz="1800" dirty="0"/>
              <a:t>Importância – componente mais importante em destaque </a:t>
            </a:r>
          </a:p>
          <a:p>
            <a:pPr lvl="1"/>
            <a:r>
              <a:rPr lang="pt-BR" sz="1800" dirty="0"/>
              <a:t>Frequência de uso – componentes usados com maior frequência</a:t>
            </a:r>
          </a:p>
          <a:p>
            <a:pPr lvl="1"/>
            <a:r>
              <a:rPr lang="pt-BR" sz="1800" dirty="0"/>
              <a:t>Agrupamento funcional – elementos de funções semelhantes formam subgrupos organizados em blocos</a:t>
            </a:r>
          </a:p>
          <a:p>
            <a:pPr lvl="1"/>
            <a:r>
              <a:rPr lang="pt-BR" sz="1800" dirty="0"/>
              <a:t>Sequência de uso – ordenamento operacional ou ligações temporais entre os elementos</a:t>
            </a:r>
          </a:p>
          <a:p>
            <a:endParaRPr lang="pt-B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02A7A84-D30D-469D-B650-48CB72432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004" y="4715330"/>
            <a:ext cx="2154336" cy="127870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B71D14D-493B-4F50-8B5F-894245048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94" y="4079631"/>
            <a:ext cx="3693935" cy="246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18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562" y="462565"/>
            <a:ext cx="8633854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Arranjo físico do posto de trabalho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443EC1-C726-4166-A84A-1D0FBAA2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515" y="1563722"/>
            <a:ext cx="10186970" cy="5044896"/>
          </a:xfrm>
        </p:spPr>
        <p:txBody>
          <a:bodyPr>
            <a:noAutofit/>
          </a:bodyPr>
          <a:lstStyle/>
          <a:p>
            <a:r>
              <a:rPr lang="pt-BR" sz="2000" dirty="0"/>
              <a:t>Intensidade de fluxo – elementos entre os quais ocorre maior intensidade de fluxo são colocados próximos entre si</a:t>
            </a:r>
          </a:p>
          <a:p>
            <a:endParaRPr lang="pt-BR" sz="2000" dirty="0"/>
          </a:p>
          <a:p>
            <a:r>
              <a:rPr lang="pt-BR" sz="2000" dirty="0"/>
              <a:t>Ligações preferenciais – elementos entre os quais ocorrem determinados tipos de ligações são colocados próximos entre si</a:t>
            </a:r>
          </a:p>
          <a:p>
            <a:endParaRPr lang="pt-BR" sz="2000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E10AC67-ADB5-4F33-A540-ECB6EEDA4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137" y="3570143"/>
            <a:ext cx="54197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96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207" y="478621"/>
            <a:ext cx="8471585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Arranjo físico do posto de trabalho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489230F5-5FBB-4AA9-8D24-22A0CE59A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515" y="1622574"/>
            <a:ext cx="10561129" cy="4756805"/>
          </a:xfrm>
        </p:spPr>
        <p:txBody>
          <a:bodyPr>
            <a:noAutofit/>
          </a:bodyPr>
          <a:lstStyle/>
          <a:p>
            <a:r>
              <a:rPr lang="pt-BR" sz="2000" dirty="0"/>
              <a:t>Uso dos Critérios</a:t>
            </a:r>
          </a:p>
          <a:p>
            <a:endParaRPr lang="pt-BR" sz="2000" dirty="0"/>
          </a:p>
          <a:p>
            <a:pPr lvl="1"/>
            <a:r>
              <a:rPr lang="pt-BR" sz="2000" dirty="0"/>
              <a:t>Importância, frequência de uso, agrupamento funcional – natureza dos elementos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Sequência de uso, intensidade de fluxo e ligações preferenciais – interações entre eles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Podem ser utilizados de forma conjugada</a:t>
            </a:r>
          </a:p>
          <a:p>
            <a:pPr lvl="1"/>
            <a:endParaRPr lang="pt-BR" sz="2000" dirty="0"/>
          </a:p>
          <a:p>
            <a:pPr lvl="1"/>
            <a:endParaRPr lang="pt-BR" sz="1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3122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207" y="478621"/>
            <a:ext cx="8471585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Dimensionamento do posto de trabalho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489230F5-5FBB-4AA9-8D24-22A0CE59A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515" y="1622574"/>
            <a:ext cx="10561129" cy="4756805"/>
          </a:xfrm>
        </p:spPr>
        <p:txBody>
          <a:bodyPr>
            <a:noAutofit/>
          </a:bodyPr>
          <a:lstStyle/>
          <a:p>
            <a:r>
              <a:rPr lang="pt-BR" sz="2000" dirty="0"/>
              <a:t>Permite uma postura natural e a realização de movimento harmônicos</a:t>
            </a:r>
          </a:p>
          <a:p>
            <a:endParaRPr lang="pt-BR" sz="2000" dirty="0"/>
          </a:p>
          <a:p>
            <a:r>
              <a:rPr lang="pt-BR" sz="2000" dirty="0"/>
              <a:t>Erros levam a posturas forçadas:</a:t>
            </a:r>
          </a:p>
          <a:p>
            <a:pPr lvl="1"/>
            <a:r>
              <a:rPr lang="pt-BR" sz="1800" dirty="0"/>
              <a:t>Alturas e alcances incompatíveis com as medidas antropométricas </a:t>
            </a:r>
          </a:p>
          <a:p>
            <a:pPr lvl="1"/>
            <a:r>
              <a:rPr lang="pt-BR" sz="1800" dirty="0"/>
              <a:t>Espaços insuficientes para movimentos corporais e dos equipamentos</a:t>
            </a:r>
          </a:p>
          <a:p>
            <a:pPr lvl="1"/>
            <a:r>
              <a:rPr lang="pt-BR" sz="1800" dirty="0"/>
              <a:t>Posicionamentos e arranjos inconvenientes dos mostradores e controles</a:t>
            </a:r>
          </a:p>
          <a:p>
            <a:pPr lvl="1"/>
            <a:r>
              <a:rPr lang="pt-BR" sz="1800" dirty="0"/>
              <a:t>Posicionamentos e arranjos inconvenientes dos materiais e das ferramentas </a:t>
            </a:r>
          </a:p>
          <a:p>
            <a:endParaRPr lang="pt-BR" dirty="0"/>
          </a:p>
          <a:p>
            <a:r>
              <a:rPr lang="pt-BR" sz="1800" dirty="0"/>
              <a:t>Em alguns casos a correção do posto de trabalho é simples e econômica. </a:t>
            </a:r>
          </a:p>
          <a:p>
            <a:endParaRPr lang="pt-BR" dirty="0"/>
          </a:p>
          <a:p>
            <a:r>
              <a:rPr lang="pt-BR" dirty="0"/>
              <a:t>Em projetos mais integrados, a correção torna-se impossível</a:t>
            </a:r>
            <a:endParaRPr lang="pt-BR" sz="1800" dirty="0"/>
          </a:p>
          <a:p>
            <a:pPr lvl="1"/>
            <a:endParaRPr lang="pt-BR" sz="1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8215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207" y="478621"/>
            <a:ext cx="8471585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Dimensionamento do posto de trabalho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489230F5-5FBB-4AA9-8D24-22A0CE59A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515" y="1622574"/>
            <a:ext cx="10561129" cy="4756805"/>
          </a:xfrm>
        </p:spPr>
        <p:txBody>
          <a:bodyPr>
            <a:noAutofit/>
          </a:bodyPr>
          <a:lstStyle/>
          <a:p>
            <a:pPr lvl="1"/>
            <a:endParaRPr lang="pt-BR" sz="1800" dirty="0"/>
          </a:p>
          <a:p>
            <a:pPr lvl="1"/>
            <a:endParaRPr lang="pt-BR" sz="1800" dirty="0"/>
          </a:p>
          <a:p>
            <a:endParaRPr lang="pt-B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D2F96C-80D5-4F9F-BEF7-77E918DC11D5}"/>
              </a:ext>
            </a:extLst>
          </p:cNvPr>
          <p:cNvSpPr txBox="1">
            <a:spLocks/>
          </p:cNvSpPr>
          <p:nvPr/>
        </p:nvSpPr>
        <p:spPr>
          <a:xfrm>
            <a:off x="1337820" y="1622573"/>
            <a:ext cx="9516358" cy="475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Normatização</a:t>
            </a:r>
          </a:p>
          <a:p>
            <a:pPr lvl="1"/>
            <a:r>
              <a:rPr lang="pt-BR" sz="1800" dirty="0"/>
              <a:t>ISO (6385, 9241, 11064)</a:t>
            </a:r>
          </a:p>
          <a:p>
            <a:pPr lvl="1"/>
            <a:r>
              <a:rPr lang="pt-BR" sz="1800" dirty="0"/>
              <a:t>Normas ABNT </a:t>
            </a:r>
          </a:p>
          <a:p>
            <a:endParaRPr lang="pt-BR" sz="2000" dirty="0"/>
          </a:p>
          <a:p>
            <a:r>
              <a:rPr lang="pt-BR" sz="2000" dirty="0"/>
              <a:t>Dimensionado para a maioria de seus usuários</a:t>
            </a:r>
          </a:p>
          <a:p>
            <a:endParaRPr lang="pt-BR" sz="2000" dirty="0"/>
          </a:p>
          <a:p>
            <a:r>
              <a:rPr lang="pt-BR" sz="2000" dirty="0"/>
              <a:t>Medidas mais importantes</a:t>
            </a:r>
          </a:p>
          <a:p>
            <a:pPr lvl="1"/>
            <a:r>
              <a:rPr lang="pt-BR" dirty="0"/>
              <a:t>Altura da superfície de trabalho</a:t>
            </a:r>
          </a:p>
          <a:p>
            <a:pPr lvl="1"/>
            <a:r>
              <a:rPr lang="pt-BR" dirty="0"/>
              <a:t>Alcances normais e máximos das mãos</a:t>
            </a:r>
          </a:p>
          <a:p>
            <a:pPr lvl="1"/>
            <a:r>
              <a:rPr lang="pt-BR" dirty="0"/>
              <a:t>Espaço para acomodar as pernas e realizar movimentações laterais do corpo</a:t>
            </a:r>
          </a:p>
          <a:p>
            <a:pPr lvl="1"/>
            <a:r>
              <a:rPr lang="pt-BR" dirty="0"/>
              <a:t>Dimensionamento das folgas</a:t>
            </a:r>
          </a:p>
          <a:p>
            <a:pPr lvl="1"/>
            <a:r>
              <a:rPr lang="pt-BR" dirty="0"/>
              <a:t>Altura para visão e ângulo visual</a:t>
            </a:r>
          </a:p>
          <a:p>
            <a:pPr lvl="1"/>
            <a:endParaRPr lang="pt-BR" sz="1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8120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207" y="478621"/>
            <a:ext cx="8471585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Dimensionamento do posto de trabalho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489230F5-5FBB-4AA9-8D24-22A0CE59A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515" y="1622574"/>
            <a:ext cx="10561129" cy="4756805"/>
          </a:xfrm>
        </p:spPr>
        <p:txBody>
          <a:bodyPr>
            <a:noAutofit/>
          </a:bodyPr>
          <a:lstStyle/>
          <a:p>
            <a:pPr lvl="1"/>
            <a:endParaRPr lang="pt-BR" sz="1800" dirty="0"/>
          </a:p>
          <a:p>
            <a:pPr lvl="1"/>
            <a:endParaRPr lang="pt-BR" sz="1800" dirty="0"/>
          </a:p>
          <a:p>
            <a:endParaRPr lang="pt-B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D2F96C-80D5-4F9F-BEF7-77E918DC11D5}"/>
              </a:ext>
            </a:extLst>
          </p:cNvPr>
          <p:cNvSpPr txBox="1">
            <a:spLocks/>
          </p:cNvSpPr>
          <p:nvPr/>
        </p:nvSpPr>
        <p:spPr>
          <a:xfrm>
            <a:off x="904993" y="3429000"/>
            <a:ext cx="2541592" cy="543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Alturas</a:t>
            </a:r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9FCAED-745B-4E8C-BD20-DBBD699C2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836" y="1403557"/>
            <a:ext cx="6395342" cy="535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76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207" y="478621"/>
            <a:ext cx="8471585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Dimensionamento do posto de trabalho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489230F5-5FBB-4AA9-8D24-22A0CE59A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515" y="1622574"/>
            <a:ext cx="10561129" cy="4756805"/>
          </a:xfrm>
        </p:spPr>
        <p:txBody>
          <a:bodyPr>
            <a:noAutofit/>
          </a:bodyPr>
          <a:lstStyle/>
          <a:p>
            <a:pPr lvl="1"/>
            <a:endParaRPr lang="pt-BR" sz="1800" dirty="0"/>
          </a:p>
          <a:p>
            <a:pPr lvl="1"/>
            <a:endParaRPr lang="pt-BR" sz="1800" dirty="0"/>
          </a:p>
          <a:p>
            <a:endParaRPr lang="pt-B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D2F96C-80D5-4F9F-BEF7-77E918DC11D5}"/>
              </a:ext>
            </a:extLst>
          </p:cNvPr>
          <p:cNvSpPr txBox="1">
            <a:spLocks/>
          </p:cNvSpPr>
          <p:nvPr/>
        </p:nvSpPr>
        <p:spPr>
          <a:xfrm>
            <a:off x="904993" y="3429000"/>
            <a:ext cx="2541592" cy="543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Alturas</a:t>
            </a:r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9FCAED-745B-4E8C-BD20-DBBD699C2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836" y="1403557"/>
            <a:ext cx="6395342" cy="535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2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207" y="478621"/>
            <a:ext cx="8471585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Dimensionamento do posto de trabalho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489230F5-5FBB-4AA9-8D24-22A0CE59A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515" y="1622574"/>
            <a:ext cx="10561129" cy="4756805"/>
          </a:xfrm>
        </p:spPr>
        <p:txBody>
          <a:bodyPr>
            <a:noAutofit/>
          </a:bodyPr>
          <a:lstStyle/>
          <a:p>
            <a:pPr lvl="1"/>
            <a:endParaRPr lang="pt-BR" sz="1800" dirty="0"/>
          </a:p>
          <a:p>
            <a:pPr lvl="1"/>
            <a:endParaRPr lang="pt-BR" sz="1800" dirty="0"/>
          </a:p>
          <a:p>
            <a:endParaRPr lang="pt-B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D2F96C-80D5-4F9F-BEF7-77E918DC11D5}"/>
              </a:ext>
            </a:extLst>
          </p:cNvPr>
          <p:cNvSpPr txBox="1">
            <a:spLocks/>
          </p:cNvSpPr>
          <p:nvPr/>
        </p:nvSpPr>
        <p:spPr>
          <a:xfrm>
            <a:off x="904993" y="3429000"/>
            <a:ext cx="2541592" cy="543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Alturas</a:t>
            </a:r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71E85DC-6DDE-4787-8DF9-9AE87612F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363" y="2113856"/>
            <a:ext cx="6706966" cy="37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83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207" y="478621"/>
            <a:ext cx="8471585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Dimensionamento do posto de trabalho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489230F5-5FBB-4AA9-8D24-22A0CE59A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515" y="1622574"/>
            <a:ext cx="10561129" cy="4756805"/>
          </a:xfrm>
        </p:spPr>
        <p:txBody>
          <a:bodyPr>
            <a:noAutofit/>
          </a:bodyPr>
          <a:lstStyle/>
          <a:p>
            <a:pPr lvl="1"/>
            <a:endParaRPr lang="pt-BR" sz="1800" dirty="0"/>
          </a:p>
          <a:p>
            <a:pPr lvl="1"/>
            <a:endParaRPr lang="pt-BR" sz="1800" dirty="0"/>
          </a:p>
          <a:p>
            <a:endParaRPr lang="pt-B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D2F96C-80D5-4F9F-BEF7-77E918DC11D5}"/>
              </a:ext>
            </a:extLst>
          </p:cNvPr>
          <p:cNvSpPr txBox="1">
            <a:spLocks/>
          </p:cNvSpPr>
          <p:nvPr/>
        </p:nvSpPr>
        <p:spPr>
          <a:xfrm>
            <a:off x="904993" y="3429000"/>
            <a:ext cx="2541592" cy="543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Alturas</a:t>
            </a:r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AFE51EC-4EA1-47EB-AAE5-ED0CB69A2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991" y="1891800"/>
            <a:ext cx="5461155" cy="448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41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207" y="478621"/>
            <a:ext cx="8471585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Dimensionamento do posto de trabalho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489230F5-5FBB-4AA9-8D24-22A0CE59A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515" y="1622574"/>
            <a:ext cx="10561129" cy="4756805"/>
          </a:xfrm>
        </p:spPr>
        <p:txBody>
          <a:bodyPr>
            <a:noAutofit/>
          </a:bodyPr>
          <a:lstStyle/>
          <a:p>
            <a:pPr lvl="1"/>
            <a:endParaRPr lang="pt-BR" sz="1800" dirty="0"/>
          </a:p>
          <a:p>
            <a:pPr lvl="1"/>
            <a:endParaRPr lang="pt-BR" sz="1800" dirty="0"/>
          </a:p>
          <a:p>
            <a:endParaRPr lang="pt-B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D2F96C-80D5-4F9F-BEF7-77E918DC11D5}"/>
              </a:ext>
            </a:extLst>
          </p:cNvPr>
          <p:cNvSpPr txBox="1">
            <a:spLocks/>
          </p:cNvSpPr>
          <p:nvPr/>
        </p:nvSpPr>
        <p:spPr>
          <a:xfrm>
            <a:off x="904993" y="3429000"/>
            <a:ext cx="2541592" cy="543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Alcances</a:t>
            </a:r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CB59AA-8D8F-4DC6-B26F-38D126FC5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146" y="1921645"/>
            <a:ext cx="6541646" cy="35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9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331647"/>
            <a:ext cx="8074854" cy="835972"/>
          </a:xfrm>
        </p:spPr>
        <p:txBody>
          <a:bodyPr/>
          <a:lstStyle/>
          <a:p>
            <a:r>
              <a:rPr lang="pt-BR" dirty="0"/>
              <a:t>Enfoques do posto de trabalho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443EC1-C726-4166-A84A-1D0FBAA2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443" y="2638044"/>
            <a:ext cx="8572851" cy="3101983"/>
          </a:xfrm>
        </p:spPr>
        <p:txBody>
          <a:bodyPr>
            <a:normAutofit/>
          </a:bodyPr>
          <a:lstStyle/>
          <a:p>
            <a:r>
              <a:rPr lang="pt-BR" sz="2000" dirty="0"/>
              <a:t>Assegurar posturas adequadas</a:t>
            </a:r>
          </a:p>
          <a:p>
            <a:endParaRPr lang="pt-BR" sz="2000" dirty="0"/>
          </a:p>
          <a:p>
            <a:r>
              <a:rPr lang="pt-BR" sz="2000" dirty="0"/>
              <a:t>Manter as cargas de trabalho dentro dos limites de tolerância</a:t>
            </a:r>
          </a:p>
          <a:p>
            <a:endParaRPr lang="pt-BR" sz="2000" dirty="0"/>
          </a:p>
          <a:p>
            <a:r>
              <a:rPr lang="pt-BR" sz="2000" dirty="0"/>
              <a:t>Facilitar a execução das tarefas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88034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207" y="478621"/>
            <a:ext cx="8471585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Dimensionamento do posto de trabalho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489230F5-5FBB-4AA9-8D24-22A0CE59A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515" y="1622574"/>
            <a:ext cx="10561129" cy="4756805"/>
          </a:xfrm>
        </p:spPr>
        <p:txBody>
          <a:bodyPr>
            <a:noAutofit/>
          </a:bodyPr>
          <a:lstStyle/>
          <a:p>
            <a:pPr lvl="1"/>
            <a:endParaRPr lang="pt-BR" sz="1800" dirty="0"/>
          </a:p>
          <a:p>
            <a:pPr lvl="1"/>
            <a:endParaRPr lang="pt-BR" sz="1800" dirty="0"/>
          </a:p>
          <a:p>
            <a:endParaRPr lang="pt-B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D2F96C-80D5-4F9F-BEF7-77E918DC11D5}"/>
              </a:ext>
            </a:extLst>
          </p:cNvPr>
          <p:cNvSpPr txBox="1">
            <a:spLocks/>
          </p:cNvSpPr>
          <p:nvPr/>
        </p:nvSpPr>
        <p:spPr>
          <a:xfrm>
            <a:off x="271947" y="3316458"/>
            <a:ext cx="2541592" cy="1016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Alternância das posturas</a:t>
            </a:r>
            <a:endParaRPr lang="pt-BR" sz="20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E076EAC-FBE2-4E7E-8C91-1AD42AFFB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321" y="1815025"/>
            <a:ext cx="3324225" cy="40005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4597580-1885-42E4-95DB-AA57F0A9E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577" y="1815025"/>
            <a:ext cx="4452646" cy="348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47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207" y="478621"/>
            <a:ext cx="8471585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Dimensionamento do posto de trabalho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489230F5-5FBB-4AA9-8D24-22A0CE59A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515" y="1622574"/>
            <a:ext cx="10561129" cy="4756805"/>
          </a:xfrm>
        </p:spPr>
        <p:txBody>
          <a:bodyPr>
            <a:noAutofit/>
          </a:bodyPr>
          <a:lstStyle/>
          <a:p>
            <a:pPr lvl="1"/>
            <a:endParaRPr lang="pt-BR" sz="1800" dirty="0"/>
          </a:p>
          <a:p>
            <a:pPr lvl="1"/>
            <a:endParaRPr lang="pt-BR" sz="1800" dirty="0"/>
          </a:p>
          <a:p>
            <a:endParaRPr lang="pt-B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D2F96C-80D5-4F9F-BEF7-77E918DC11D5}"/>
              </a:ext>
            </a:extLst>
          </p:cNvPr>
          <p:cNvSpPr txBox="1">
            <a:spLocks/>
          </p:cNvSpPr>
          <p:nvPr/>
        </p:nvSpPr>
        <p:spPr>
          <a:xfrm>
            <a:off x="1860206" y="2064434"/>
            <a:ext cx="8471585" cy="3562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/>
              <a:t>Espaços para movimentações</a:t>
            </a:r>
          </a:p>
          <a:p>
            <a:pPr lvl="1"/>
            <a:r>
              <a:rPr lang="pt-BR" sz="2000" dirty="0"/>
              <a:t>Entre o assento e a parte inferior do tampo da mesa: 20cm</a:t>
            </a:r>
          </a:p>
          <a:p>
            <a:pPr lvl="1"/>
            <a:r>
              <a:rPr lang="pt-BR" sz="2000" dirty="0"/>
              <a:t>Espaço frontal livre de 60 a 80 cm e laterais de 5 cm de cada lado (altura da cintura) e 10 cm de cada lado (altura dos ombros)</a:t>
            </a:r>
          </a:p>
        </p:txBody>
      </p:sp>
    </p:spTree>
    <p:extLst>
      <p:ext uri="{BB962C8B-B14F-4D97-AF65-F5344CB8AC3E}">
        <p14:creationId xmlns:p14="http://schemas.microsoft.com/office/powerpoint/2010/main" val="797432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207" y="478621"/>
            <a:ext cx="8471585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Dimensionamento do posto de trabalho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489230F5-5FBB-4AA9-8D24-22A0CE59A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515" y="1622574"/>
            <a:ext cx="10561129" cy="4756805"/>
          </a:xfrm>
        </p:spPr>
        <p:txBody>
          <a:bodyPr>
            <a:noAutofit/>
          </a:bodyPr>
          <a:lstStyle/>
          <a:p>
            <a:pPr lvl="1"/>
            <a:endParaRPr lang="pt-BR" sz="1800" dirty="0"/>
          </a:p>
          <a:p>
            <a:pPr lvl="1"/>
            <a:endParaRPr lang="pt-BR" sz="1800" dirty="0"/>
          </a:p>
          <a:p>
            <a:endParaRPr lang="pt-B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D2F96C-80D5-4F9F-BEF7-77E918DC11D5}"/>
              </a:ext>
            </a:extLst>
          </p:cNvPr>
          <p:cNvSpPr txBox="1">
            <a:spLocks/>
          </p:cNvSpPr>
          <p:nvPr/>
        </p:nvSpPr>
        <p:spPr>
          <a:xfrm>
            <a:off x="1860206" y="2064434"/>
            <a:ext cx="8471585" cy="3562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/>
              <a:t>Dimensionamento das folgas</a:t>
            </a:r>
          </a:p>
          <a:p>
            <a:pPr lvl="1"/>
            <a:r>
              <a:rPr lang="pt-BR" sz="2000" dirty="0"/>
              <a:t>Corredores, passagens e escadas</a:t>
            </a:r>
          </a:p>
        </p:txBody>
      </p:sp>
    </p:spTree>
    <p:extLst>
      <p:ext uri="{BB962C8B-B14F-4D97-AF65-F5344CB8AC3E}">
        <p14:creationId xmlns:p14="http://schemas.microsoft.com/office/powerpoint/2010/main" val="118369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207" y="478621"/>
            <a:ext cx="8471585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Dimensionamento do posto de trabalho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489230F5-5FBB-4AA9-8D24-22A0CE59A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515" y="1622574"/>
            <a:ext cx="10561129" cy="4756805"/>
          </a:xfrm>
        </p:spPr>
        <p:txBody>
          <a:bodyPr>
            <a:noAutofit/>
          </a:bodyPr>
          <a:lstStyle/>
          <a:p>
            <a:pPr lvl="1"/>
            <a:endParaRPr lang="pt-BR" sz="1800" dirty="0"/>
          </a:p>
          <a:p>
            <a:pPr lvl="1"/>
            <a:endParaRPr lang="pt-BR" sz="1800" dirty="0"/>
          </a:p>
          <a:p>
            <a:endParaRPr lang="pt-B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D2F96C-80D5-4F9F-BEF7-77E918DC11D5}"/>
              </a:ext>
            </a:extLst>
          </p:cNvPr>
          <p:cNvSpPr txBox="1">
            <a:spLocks/>
          </p:cNvSpPr>
          <p:nvPr/>
        </p:nvSpPr>
        <p:spPr>
          <a:xfrm>
            <a:off x="673293" y="2299761"/>
            <a:ext cx="5831211" cy="2557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/>
              <a:t>Trabalho visual</a:t>
            </a:r>
          </a:p>
          <a:p>
            <a:endParaRPr lang="pt-BR" sz="2200" dirty="0"/>
          </a:p>
          <a:p>
            <a:r>
              <a:rPr lang="pt-BR" sz="2200" dirty="0"/>
              <a:t>Em pé</a:t>
            </a:r>
          </a:p>
          <a:p>
            <a:pPr lvl="1"/>
            <a:r>
              <a:rPr lang="pt-BR" sz="2000" dirty="0"/>
              <a:t>Mulheres (média) – 150cm </a:t>
            </a:r>
          </a:p>
          <a:p>
            <a:pPr lvl="1"/>
            <a:r>
              <a:rPr lang="pt-BR" sz="2000" dirty="0"/>
              <a:t>Homens (média) – 160 cm</a:t>
            </a:r>
          </a:p>
          <a:p>
            <a:endParaRPr lang="pt-BR" sz="22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5759F81-8F53-42BA-8ECD-9A5FBA84B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941" y="1944931"/>
            <a:ext cx="51149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38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207" y="478621"/>
            <a:ext cx="8471585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Dimensionamento do posto de trabalho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489230F5-5FBB-4AA9-8D24-22A0CE59A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515" y="1622574"/>
            <a:ext cx="10561129" cy="4756805"/>
          </a:xfrm>
        </p:spPr>
        <p:txBody>
          <a:bodyPr>
            <a:noAutofit/>
          </a:bodyPr>
          <a:lstStyle/>
          <a:p>
            <a:pPr lvl="1"/>
            <a:endParaRPr lang="pt-BR" sz="1800" dirty="0"/>
          </a:p>
          <a:p>
            <a:pPr lvl="1"/>
            <a:endParaRPr lang="pt-BR" sz="1800" dirty="0"/>
          </a:p>
          <a:p>
            <a:endParaRPr lang="pt-B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D2F96C-80D5-4F9F-BEF7-77E918DC11D5}"/>
              </a:ext>
            </a:extLst>
          </p:cNvPr>
          <p:cNvSpPr txBox="1">
            <a:spLocks/>
          </p:cNvSpPr>
          <p:nvPr/>
        </p:nvSpPr>
        <p:spPr>
          <a:xfrm>
            <a:off x="617508" y="1944931"/>
            <a:ext cx="5831211" cy="3401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/>
              <a:t>Trabalho visual</a:t>
            </a:r>
          </a:p>
          <a:p>
            <a:endParaRPr lang="pt-BR" sz="2200" dirty="0"/>
          </a:p>
          <a:p>
            <a:r>
              <a:rPr lang="pt-BR" sz="2200" dirty="0"/>
              <a:t>Sentado</a:t>
            </a:r>
          </a:p>
          <a:p>
            <a:pPr lvl="1"/>
            <a:r>
              <a:rPr lang="pt-BR" sz="2000" dirty="0"/>
              <a:t>Mulheres (média) - altura dos olhos a 73 cm acima do assento </a:t>
            </a:r>
          </a:p>
          <a:p>
            <a:pPr lvl="1"/>
            <a:r>
              <a:rPr lang="pt-BR" sz="2000" dirty="0"/>
              <a:t>Homens (média) – altura dos olhos de 79 cm</a:t>
            </a:r>
          </a:p>
          <a:p>
            <a:pPr lvl="1"/>
            <a:r>
              <a:rPr lang="pt-BR" sz="2000" dirty="0"/>
              <a:t>Visualização de objetos a 20° abaixo da linha visual (desvio padrão de 12°).</a:t>
            </a:r>
          </a:p>
          <a:p>
            <a:endParaRPr lang="pt-BR" sz="22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5759F81-8F53-42BA-8ECD-9A5FBA84B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941" y="1944931"/>
            <a:ext cx="51149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50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207" y="478621"/>
            <a:ext cx="8471585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Ajustes individuais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489230F5-5FBB-4AA9-8D24-22A0CE59A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515" y="1622574"/>
            <a:ext cx="10561129" cy="4756805"/>
          </a:xfrm>
        </p:spPr>
        <p:txBody>
          <a:bodyPr>
            <a:noAutofit/>
          </a:bodyPr>
          <a:lstStyle/>
          <a:p>
            <a:pPr lvl="1"/>
            <a:endParaRPr lang="pt-BR" sz="1800" dirty="0"/>
          </a:p>
          <a:p>
            <a:pPr lvl="1"/>
            <a:endParaRPr lang="pt-BR" sz="1800" dirty="0"/>
          </a:p>
          <a:p>
            <a:endParaRPr lang="pt-B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D2F96C-80D5-4F9F-BEF7-77E918DC11D5}"/>
              </a:ext>
            </a:extLst>
          </p:cNvPr>
          <p:cNvSpPr txBox="1">
            <a:spLocks/>
          </p:cNvSpPr>
          <p:nvPr/>
        </p:nvSpPr>
        <p:spPr>
          <a:xfrm>
            <a:off x="1631852" y="1944930"/>
            <a:ext cx="9017391" cy="4160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/>
              <a:t>Postos de trabalho devem ter flexibilidade ou permitir ajustes</a:t>
            </a:r>
          </a:p>
          <a:p>
            <a:endParaRPr lang="pt-BR" sz="2200" dirty="0"/>
          </a:p>
          <a:p>
            <a:r>
              <a:rPr lang="pt-BR" sz="2200" dirty="0"/>
              <a:t>Proporcionar uma postura flexível e mobilidade</a:t>
            </a:r>
          </a:p>
          <a:p>
            <a:pPr lvl="1"/>
            <a:r>
              <a:rPr lang="pt-BR" sz="2200" dirty="0"/>
              <a:t>Permitir ajustes dimensionais</a:t>
            </a:r>
          </a:p>
          <a:p>
            <a:pPr lvl="1"/>
            <a:r>
              <a:rPr lang="pt-BR" sz="2200" dirty="0"/>
              <a:t>Permitir mobilidade</a:t>
            </a:r>
          </a:p>
          <a:p>
            <a:endParaRPr lang="pt-BR" sz="2200" dirty="0"/>
          </a:p>
          <a:p>
            <a:r>
              <a:rPr lang="pt-BR" sz="2200" dirty="0"/>
              <a:t>Os ajustes não devem depender de mecanismos muito complicados</a:t>
            </a:r>
          </a:p>
        </p:txBody>
      </p:sp>
    </p:spTree>
    <p:extLst>
      <p:ext uri="{BB962C8B-B14F-4D97-AF65-F5344CB8AC3E}">
        <p14:creationId xmlns:p14="http://schemas.microsoft.com/office/powerpoint/2010/main" val="1419869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207" y="478621"/>
            <a:ext cx="8471585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Ajustes individuais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489230F5-5FBB-4AA9-8D24-22A0CE59A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515" y="1622574"/>
            <a:ext cx="10561129" cy="4756805"/>
          </a:xfrm>
        </p:spPr>
        <p:txBody>
          <a:bodyPr>
            <a:noAutofit/>
          </a:bodyPr>
          <a:lstStyle/>
          <a:p>
            <a:pPr lvl="1"/>
            <a:endParaRPr lang="pt-BR" sz="1800" dirty="0"/>
          </a:p>
          <a:p>
            <a:pPr lvl="1"/>
            <a:endParaRPr lang="pt-BR" sz="1800" dirty="0"/>
          </a:p>
          <a:p>
            <a:endParaRPr lang="pt-B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3ED5EEA-8D95-4079-9290-059DF01C2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" y="1451390"/>
            <a:ext cx="3543300" cy="28860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D550C35-DDEE-4B0A-BA9A-9A8E291E0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047" y="1622574"/>
            <a:ext cx="30861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93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304" y="390860"/>
            <a:ext cx="8432175" cy="1188720"/>
          </a:xfrm>
        </p:spPr>
        <p:txBody>
          <a:bodyPr>
            <a:normAutofit/>
          </a:bodyPr>
          <a:lstStyle/>
          <a:p>
            <a:r>
              <a:rPr lang="pt-BR" dirty="0"/>
              <a:t>Construção e teste do posto de trabalho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324B8252-7418-4870-B9E6-D6A7E0936536}"/>
              </a:ext>
            </a:extLst>
          </p:cNvPr>
          <p:cNvSpPr txBox="1">
            <a:spLocks/>
          </p:cNvSpPr>
          <p:nvPr/>
        </p:nvSpPr>
        <p:spPr>
          <a:xfrm>
            <a:off x="1587304" y="2306693"/>
            <a:ext cx="9230751" cy="4160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Construção de protótipo </a:t>
            </a:r>
          </a:p>
          <a:p>
            <a:endParaRPr lang="pt-BR" sz="2400" dirty="0"/>
          </a:p>
          <a:p>
            <a:pPr lvl="1"/>
            <a:r>
              <a:rPr lang="pt-BR" sz="2400" dirty="0"/>
              <a:t>Teste definitivo: protótipo mais próximo possível das condições reais de funcionamento</a:t>
            </a:r>
          </a:p>
          <a:p>
            <a:endParaRPr lang="pt-BR" sz="2400" dirty="0"/>
          </a:p>
          <a:p>
            <a:pPr lvl="1"/>
            <a:r>
              <a:rPr lang="pt-BR" sz="2400" dirty="0"/>
              <a:t>Teste em uma implantação experimental (condições controladas)</a:t>
            </a:r>
          </a:p>
        </p:txBody>
      </p:sp>
    </p:spTree>
    <p:extLst>
      <p:ext uri="{BB962C8B-B14F-4D97-AF65-F5344CB8AC3E}">
        <p14:creationId xmlns:p14="http://schemas.microsoft.com/office/powerpoint/2010/main" val="1897977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304" y="390860"/>
            <a:ext cx="8432175" cy="1188720"/>
          </a:xfrm>
        </p:spPr>
        <p:txBody>
          <a:bodyPr>
            <a:normAutofit/>
          </a:bodyPr>
          <a:lstStyle/>
          <a:p>
            <a:r>
              <a:rPr lang="pt-BR" dirty="0"/>
              <a:t>Construção e teste do posto de trabalho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324B8252-7418-4870-B9E6-D6A7E0936536}"/>
              </a:ext>
            </a:extLst>
          </p:cNvPr>
          <p:cNvSpPr txBox="1">
            <a:spLocks/>
          </p:cNvSpPr>
          <p:nvPr/>
        </p:nvSpPr>
        <p:spPr>
          <a:xfrm>
            <a:off x="1587304" y="2306693"/>
            <a:ext cx="9230751" cy="4160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Especificações para fabricação</a:t>
            </a:r>
          </a:p>
          <a:p>
            <a:pPr lvl="1"/>
            <a:r>
              <a:rPr lang="pt-BR" sz="2000" dirty="0"/>
              <a:t>Desenhos técnicos, em perspectivas, desenhos de montagem, vista explodida</a:t>
            </a:r>
          </a:p>
          <a:p>
            <a:endParaRPr lang="pt-BR" sz="2200" dirty="0"/>
          </a:p>
          <a:p>
            <a:r>
              <a:rPr lang="pt-BR" sz="2200" dirty="0"/>
              <a:t>Instruções de uso</a:t>
            </a:r>
          </a:p>
          <a:p>
            <a:pPr lvl="1"/>
            <a:r>
              <a:rPr lang="pt-BR" sz="2000" dirty="0"/>
              <a:t>Manuais, quadros, diagramas</a:t>
            </a:r>
          </a:p>
          <a:p>
            <a:pPr lvl="1"/>
            <a:r>
              <a:rPr lang="pt-BR" sz="2000" dirty="0"/>
              <a:t>Treinamento e consultas durante operações e manutenção</a:t>
            </a:r>
          </a:p>
          <a:p>
            <a:pPr lvl="1"/>
            <a:r>
              <a:rPr lang="pt-BR" sz="2000" dirty="0"/>
              <a:t>Linguagem acessível</a:t>
            </a:r>
          </a:p>
          <a:p>
            <a:pPr lvl="1"/>
            <a:r>
              <a:rPr lang="pt-BR" sz="2000" dirty="0"/>
              <a:t>Desenhos, fotos e gráficos</a:t>
            </a:r>
          </a:p>
        </p:txBody>
      </p:sp>
    </p:spTree>
    <p:extLst>
      <p:ext uri="{BB962C8B-B14F-4D97-AF65-F5344CB8AC3E}">
        <p14:creationId xmlns:p14="http://schemas.microsoft.com/office/powerpoint/2010/main" val="2853384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304" y="390860"/>
            <a:ext cx="8432175" cy="1188720"/>
          </a:xfrm>
        </p:spPr>
        <p:txBody>
          <a:bodyPr>
            <a:normAutofit/>
          </a:bodyPr>
          <a:lstStyle/>
          <a:p>
            <a:r>
              <a:rPr lang="pt-BR" dirty="0"/>
              <a:t>posto de trabalho com computadores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B23A307-B973-4B43-85EC-60765D01B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681" y="2461478"/>
            <a:ext cx="7356954" cy="329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68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422" y="331647"/>
            <a:ext cx="7666891" cy="835972"/>
          </a:xfrm>
        </p:spPr>
        <p:txBody>
          <a:bodyPr>
            <a:normAutofit/>
          </a:bodyPr>
          <a:lstStyle/>
          <a:p>
            <a:r>
              <a:rPr lang="pt-BR" dirty="0"/>
              <a:t>Enfoque tradicional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443EC1-C726-4166-A84A-1D0FBAA2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443" y="2145675"/>
            <a:ext cx="8572851" cy="3101983"/>
          </a:xfrm>
        </p:spPr>
        <p:txBody>
          <a:bodyPr>
            <a:normAutofit/>
          </a:bodyPr>
          <a:lstStyle/>
          <a:p>
            <a:r>
              <a:rPr lang="pt-BR" sz="2000" dirty="0"/>
              <a:t>Dois tipos de enfoques para analisar o posto de trabalho: tradicional e o ergonômico</a:t>
            </a:r>
          </a:p>
          <a:p>
            <a:endParaRPr lang="pt-BR" sz="2000" dirty="0"/>
          </a:p>
          <a:p>
            <a:r>
              <a:rPr lang="pt-BR" sz="2000" dirty="0"/>
              <a:t>Estudo dos movimentos corporais e mensuração do tempo gasto necessários para executar um trabalho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887833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304" y="390860"/>
            <a:ext cx="8432175" cy="1188720"/>
          </a:xfrm>
        </p:spPr>
        <p:txBody>
          <a:bodyPr>
            <a:normAutofit/>
          </a:bodyPr>
          <a:lstStyle/>
          <a:p>
            <a:r>
              <a:rPr lang="pt-BR" dirty="0"/>
              <a:t>posto de trabalho com computadores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44BF99C-859B-4CF3-8DC3-3B1051019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290" y="2251668"/>
            <a:ext cx="7741194" cy="429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38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304" y="390860"/>
            <a:ext cx="8432175" cy="1188720"/>
          </a:xfrm>
        </p:spPr>
        <p:txBody>
          <a:bodyPr>
            <a:normAutofit/>
          </a:bodyPr>
          <a:lstStyle/>
          <a:p>
            <a:r>
              <a:rPr lang="pt-BR" dirty="0"/>
              <a:t>posto de trabalho com computadores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2A54BE-D15B-418E-B45D-4E3CC18AA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091" y="1692371"/>
            <a:ext cx="6442637" cy="458092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17F3AD0-4EC7-4C86-B550-E7C929CB6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462" y="6353957"/>
            <a:ext cx="5915266" cy="45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246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304" y="390860"/>
            <a:ext cx="8432175" cy="1188720"/>
          </a:xfrm>
        </p:spPr>
        <p:txBody>
          <a:bodyPr>
            <a:normAutofit/>
          </a:bodyPr>
          <a:lstStyle/>
          <a:p>
            <a:r>
              <a:rPr lang="pt-BR" dirty="0"/>
              <a:t>posto de trabalho com computadores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AAEEAEAB-7809-48FC-B001-148409F029DC}"/>
              </a:ext>
            </a:extLst>
          </p:cNvPr>
          <p:cNvSpPr txBox="1">
            <a:spLocks/>
          </p:cNvSpPr>
          <p:nvPr/>
        </p:nvSpPr>
        <p:spPr>
          <a:xfrm>
            <a:off x="1480624" y="2166016"/>
            <a:ext cx="9230751" cy="4160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/>
              <a:t>Assento para computador</a:t>
            </a:r>
          </a:p>
          <a:p>
            <a:pPr lvl="1"/>
            <a:r>
              <a:rPr lang="pt-BR" sz="2000" dirty="0"/>
              <a:t>Encosto com inclinação regulável entre 90° e 120°</a:t>
            </a:r>
          </a:p>
          <a:p>
            <a:pPr lvl="1"/>
            <a:r>
              <a:rPr lang="pt-BR" sz="2000" dirty="0"/>
              <a:t>Altura regulável do assento, bordas do assento arredondadas, estofamento pouco espesso, eixo giratório,  amortecimento vertical, cinco patas com rodas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124284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304" y="390860"/>
            <a:ext cx="8432175" cy="1188720"/>
          </a:xfrm>
        </p:spPr>
        <p:txBody>
          <a:bodyPr>
            <a:normAutofit/>
          </a:bodyPr>
          <a:lstStyle/>
          <a:p>
            <a:r>
              <a:rPr lang="pt-BR" dirty="0"/>
              <a:t>posto de trabalho com computadores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AAEEAEAB-7809-48FC-B001-148409F029DC}"/>
              </a:ext>
            </a:extLst>
          </p:cNvPr>
          <p:cNvSpPr txBox="1">
            <a:spLocks/>
          </p:cNvSpPr>
          <p:nvPr/>
        </p:nvSpPr>
        <p:spPr>
          <a:xfrm>
            <a:off x="1480624" y="2166016"/>
            <a:ext cx="9230751" cy="4160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/>
              <a:t>Mesa para computador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91B8DCE-013F-4ED4-A492-65656C75F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304" y="3226771"/>
            <a:ext cx="8773599" cy="203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670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304" y="390860"/>
            <a:ext cx="8432175" cy="1188720"/>
          </a:xfrm>
        </p:spPr>
        <p:txBody>
          <a:bodyPr>
            <a:normAutofit/>
          </a:bodyPr>
          <a:lstStyle/>
          <a:p>
            <a:r>
              <a:rPr lang="pt-BR" dirty="0"/>
              <a:t>posto de trabalho com computadores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AAEEAEAB-7809-48FC-B001-148409F029DC}"/>
              </a:ext>
            </a:extLst>
          </p:cNvPr>
          <p:cNvSpPr txBox="1">
            <a:spLocks/>
          </p:cNvSpPr>
          <p:nvPr/>
        </p:nvSpPr>
        <p:spPr>
          <a:xfrm>
            <a:off x="1480624" y="2166016"/>
            <a:ext cx="9230751" cy="4160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/>
              <a:t>Visualização do monitor</a:t>
            </a:r>
          </a:p>
          <a:p>
            <a:pPr lvl="1"/>
            <a:r>
              <a:rPr lang="pt-BR" sz="2000" dirty="0"/>
              <a:t>Caracteres claros sob fundo escuro </a:t>
            </a:r>
          </a:p>
          <a:p>
            <a:pPr lvl="1"/>
            <a:r>
              <a:rPr lang="pt-BR" sz="2000" dirty="0"/>
              <a:t>Caracteres escuros sob fundo claro</a:t>
            </a:r>
          </a:p>
        </p:txBody>
      </p:sp>
    </p:spTree>
    <p:extLst>
      <p:ext uri="{BB962C8B-B14F-4D97-AF65-F5344CB8AC3E}">
        <p14:creationId xmlns:p14="http://schemas.microsoft.com/office/powerpoint/2010/main" val="2823186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304" y="390860"/>
            <a:ext cx="8432175" cy="1188720"/>
          </a:xfrm>
        </p:spPr>
        <p:txBody>
          <a:bodyPr>
            <a:normAutofit/>
          </a:bodyPr>
          <a:lstStyle/>
          <a:p>
            <a:r>
              <a:rPr lang="pt-BR" dirty="0"/>
              <a:t>posto de trabalho com computadores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AAEEAEAB-7809-48FC-B001-148409F029DC}"/>
              </a:ext>
            </a:extLst>
          </p:cNvPr>
          <p:cNvSpPr txBox="1">
            <a:spLocks/>
          </p:cNvSpPr>
          <p:nvPr/>
        </p:nvSpPr>
        <p:spPr>
          <a:xfrm>
            <a:off x="1480624" y="2166016"/>
            <a:ext cx="9230751" cy="4160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/>
              <a:t>Visualização do monitor</a:t>
            </a:r>
          </a:p>
          <a:p>
            <a:pPr lvl="1"/>
            <a:r>
              <a:rPr lang="pt-BR" sz="2000" dirty="0"/>
              <a:t>Caracteres claros sob fundo escuro</a:t>
            </a:r>
          </a:p>
          <a:p>
            <a:pPr lvl="2"/>
            <a:r>
              <a:rPr lang="pt-BR" sz="2000" dirty="0"/>
              <a:t>situação incômoda – brilho relativo</a:t>
            </a:r>
          </a:p>
          <a:p>
            <a:pPr lvl="1"/>
            <a:r>
              <a:rPr lang="pt-BR" sz="2000" dirty="0"/>
              <a:t>Caracteres escuros sob fundo claro</a:t>
            </a:r>
          </a:p>
        </p:txBody>
      </p:sp>
    </p:spTree>
    <p:extLst>
      <p:ext uri="{BB962C8B-B14F-4D97-AF65-F5344CB8AC3E}">
        <p14:creationId xmlns:p14="http://schemas.microsoft.com/office/powerpoint/2010/main" val="20467159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304" y="390860"/>
            <a:ext cx="8432175" cy="1188720"/>
          </a:xfrm>
        </p:spPr>
        <p:txBody>
          <a:bodyPr>
            <a:normAutofit/>
          </a:bodyPr>
          <a:lstStyle/>
          <a:p>
            <a:r>
              <a:rPr lang="pt-BR" dirty="0"/>
              <a:t>posto de trabalho com computadores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AAEEAEAB-7809-48FC-B001-148409F029DC}"/>
              </a:ext>
            </a:extLst>
          </p:cNvPr>
          <p:cNvSpPr txBox="1">
            <a:spLocks/>
          </p:cNvSpPr>
          <p:nvPr/>
        </p:nvSpPr>
        <p:spPr>
          <a:xfrm>
            <a:off x="1480624" y="2166016"/>
            <a:ext cx="9230751" cy="4160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Iluminação do posto de trabalho</a:t>
            </a:r>
          </a:p>
          <a:p>
            <a:pPr lvl="1"/>
            <a:r>
              <a:rPr lang="pt-BR" sz="2200" dirty="0"/>
              <a:t>Escritório – 500 lux a 700 lux</a:t>
            </a:r>
          </a:p>
          <a:p>
            <a:pPr lvl="1"/>
            <a:r>
              <a:rPr lang="pt-BR" sz="2200" dirty="0"/>
              <a:t>Salas com computadores – 200 lux a 300 lux</a:t>
            </a:r>
          </a:p>
          <a:p>
            <a:pPr lvl="1"/>
            <a:r>
              <a:rPr lang="pt-BR" sz="2200" dirty="0"/>
              <a:t>Ofuscamento</a:t>
            </a:r>
          </a:p>
        </p:txBody>
      </p:sp>
    </p:spTree>
    <p:extLst>
      <p:ext uri="{BB962C8B-B14F-4D97-AF65-F5344CB8AC3E}">
        <p14:creationId xmlns:p14="http://schemas.microsoft.com/office/powerpoint/2010/main" val="3012894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331" y="190970"/>
            <a:ext cx="7301600" cy="653091"/>
          </a:xfrm>
        </p:spPr>
        <p:txBody>
          <a:bodyPr>
            <a:normAutofit fontScale="90000"/>
          </a:bodyPr>
          <a:lstStyle/>
          <a:p>
            <a:r>
              <a:rPr lang="pt-BR" dirty="0"/>
              <a:t>Enfoque tradicional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36FDA3D-CFF9-4776-AF77-A87F8AA54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055" y="980605"/>
            <a:ext cx="6670153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3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341" y="331647"/>
            <a:ext cx="7920111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Enfoque tradicional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443EC1-C726-4166-A84A-1D0FBAA2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847" y="1709195"/>
            <a:ext cx="9310938" cy="3946017"/>
          </a:xfrm>
        </p:spPr>
        <p:txBody>
          <a:bodyPr>
            <a:normAutofit/>
          </a:bodyPr>
          <a:lstStyle/>
          <a:p>
            <a:r>
              <a:rPr lang="pt-BR" sz="2000" dirty="0"/>
              <a:t>Desenvolvimento do método preferido</a:t>
            </a:r>
          </a:p>
          <a:p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49231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341" y="331647"/>
            <a:ext cx="7920111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Enfoque tradicional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443EC1-C726-4166-A84A-1D0FBAA2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847" y="1709195"/>
            <a:ext cx="9310938" cy="3946017"/>
          </a:xfrm>
        </p:spPr>
        <p:txBody>
          <a:bodyPr>
            <a:normAutofit/>
          </a:bodyPr>
          <a:lstStyle/>
          <a:p>
            <a:r>
              <a:rPr lang="pt-BR" sz="2000" dirty="0"/>
              <a:t>Desenvolvimento do método preferido</a:t>
            </a:r>
          </a:p>
          <a:p>
            <a:endParaRPr lang="pt-BR" sz="2000" dirty="0"/>
          </a:p>
          <a:p>
            <a:r>
              <a:rPr lang="pt-BR" sz="2000" dirty="0"/>
              <a:t>Registro do método-padrão</a:t>
            </a:r>
          </a:p>
          <a:p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06499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341" y="331647"/>
            <a:ext cx="7920111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Enfoque tradicional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443EC1-C726-4166-A84A-1D0FBAA2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847" y="1709195"/>
            <a:ext cx="9310938" cy="3946017"/>
          </a:xfrm>
        </p:spPr>
        <p:txBody>
          <a:bodyPr>
            <a:normAutofit/>
          </a:bodyPr>
          <a:lstStyle/>
          <a:p>
            <a:r>
              <a:rPr lang="pt-BR" sz="2000" dirty="0"/>
              <a:t>Desenvolvimento do método preferido</a:t>
            </a:r>
          </a:p>
          <a:p>
            <a:endParaRPr lang="pt-BR" sz="2000" dirty="0"/>
          </a:p>
          <a:p>
            <a:r>
              <a:rPr lang="pt-BR" sz="2000" dirty="0"/>
              <a:t>Registro do método-padrão</a:t>
            </a:r>
          </a:p>
          <a:p>
            <a:endParaRPr lang="pt-BR" sz="2000" dirty="0"/>
          </a:p>
          <a:p>
            <a:r>
              <a:rPr lang="pt-BR" sz="2000" dirty="0"/>
              <a:t>Determinação do tempo-padrão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37226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DBC50F-F6ED-42C4-BE0B-F1D4112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159" y="359783"/>
            <a:ext cx="7962314" cy="702328"/>
          </a:xfrm>
        </p:spPr>
        <p:txBody>
          <a:bodyPr>
            <a:normAutofit fontScale="90000"/>
          </a:bodyPr>
          <a:lstStyle/>
          <a:p>
            <a:r>
              <a:rPr lang="pt-BR" dirty="0"/>
              <a:t>Enfoque tradicional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443EC1-C726-4166-A84A-1D0FBAA2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847" y="1709195"/>
            <a:ext cx="9310938" cy="3946017"/>
          </a:xfrm>
        </p:spPr>
        <p:txBody>
          <a:bodyPr>
            <a:normAutofit/>
          </a:bodyPr>
          <a:lstStyle/>
          <a:p>
            <a:r>
              <a:rPr lang="pt-BR" sz="2000" dirty="0"/>
              <a:t>Evolução do enfoque tradicional</a:t>
            </a:r>
          </a:p>
          <a:p>
            <a:pPr lvl="1"/>
            <a:r>
              <a:rPr lang="pt-BR" sz="1800" dirty="0"/>
              <a:t>Tarefas padronizadas e altamente repetitivas </a:t>
            </a:r>
          </a:p>
          <a:p>
            <a:pPr lvl="1"/>
            <a:r>
              <a:rPr lang="pt-BR" sz="1800" dirty="0"/>
              <a:t>Redução da motivação, absenteísmo, alta rotatividade e doenças ocupacionais</a:t>
            </a:r>
          </a:p>
          <a:p>
            <a:pPr lvl="1"/>
            <a:r>
              <a:rPr lang="pt-BR" sz="1800" dirty="0"/>
              <a:t>concentração da carga de trabalho sobre poucos movimentos musculares (excessiva fadiga, lesões e monotonia)</a:t>
            </a:r>
          </a:p>
          <a:p>
            <a:pPr lvl="1"/>
            <a:endParaRPr lang="pt-BR" sz="1800" dirty="0"/>
          </a:p>
          <a:p>
            <a:r>
              <a:rPr lang="pt-BR" sz="2000" dirty="0"/>
              <a:t>Enfoque ergonômico do posto de trabalho</a:t>
            </a:r>
            <a:endParaRPr lang="pt-BR" sz="1800" dirty="0"/>
          </a:p>
          <a:p>
            <a:pPr lvl="1"/>
            <a:r>
              <a:rPr lang="pt-BR" sz="1800" dirty="0"/>
              <a:t>Redução das exigências físicas e cognitivas</a:t>
            </a:r>
          </a:p>
          <a:p>
            <a:pPr lvl="1"/>
            <a:r>
              <a:rPr lang="pt-BR" sz="1800" dirty="0"/>
              <a:t>Adaptação às características do trabalho e às capacidades do trabalhador </a:t>
            </a:r>
          </a:p>
          <a:p>
            <a:pPr lvl="1"/>
            <a:r>
              <a:rPr lang="pt-BR" sz="1800" dirty="0"/>
              <a:t>Equilíbrio biomecânico e redução da carga mental  </a:t>
            </a:r>
          </a:p>
        </p:txBody>
      </p:sp>
    </p:spTree>
    <p:extLst>
      <p:ext uri="{BB962C8B-B14F-4D97-AF65-F5344CB8AC3E}">
        <p14:creationId xmlns:p14="http://schemas.microsoft.com/office/powerpoint/2010/main" val="3888495449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TM10001115[[fn=Colis]]</Template>
  <TotalTime>4740</TotalTime>
  <Words>1321</Words>
  <Application>Microsoft Office PowerPoint</Application>
  <PresentationFormat>Grand écran</PresentationFormat>
  <Paragraphs>294</Paragraphs>
  <Slides>46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0" baseType="lpstr">
      <vt:lpstr>Arial</vt:lpstr>
      <vt:lpstr>Calibri</vt:lpstr>
      <vt:lpstr>Gill Sans MT</vt:lpstr>
      <vt:lpstr>Colis</vt:lpstr>
      <vt:lpstr>Engenharia Ergonômica – posto de trabalho</vt:lpstr>
      <vt:lpstr>Posto de trabalho</vt:lpstr>
      <vt:lpstr>Enfoques do posto de trabalho</vt:lpstr>
      <vt:lpstr>Enfoque tradicional</vt:lpstr>
      <vt:lpstr>Enfoque tradicional</vt:lpstr>
      <vt:lpstr>Enfoque tradicional</vt:lpstr>
      <vt:lpstr>Enfoque tradicional</vt:lpstr>
      <vt:lpstr>Enfoque tradicional</vt:lpstr>
      <vt:lpstr>Enfoque tradicional</vt:lpstr>
      <vt:lpstr>Avaliação do posto de trabalho</vt:lpstr>
      <vt:lpstr>Avaliação do posto de trabalho</vt:lpstr>
      <vt:lpstr>Análise da tarefa</vt:lpstr>
      <vt:lpstr>Descrição da tarefa</vt:lpstr>
      <vt:lpstr>Descrição da tarefa</vt:lpstr>
      <vt:lpstr>Descrição das atividades e ações</vt:lpstr>
      <vt:lpstr>Descrição das atividades e ações</vt:lpstr>
      <vt:lpstr>Revisão crítica</vt:lpstr>
      <vt:lpstr>Projeto do posto de trabalho</vt:lpstr>
      <vt:lpstr>Arranjo físico do posto de trabalho</vt:lpstr>
      <vt:lpstr>Arranjo físico do posto de trabalho</vt:lpstr>
      <vt:lpstr>Arranjo físico do posto de trabalho</vt:lpstr>
      <vt:lpstr>Arranjo físico do posto de trabalho</vt:lpstr>
      <vt:lpstr>Dimensionamento do posto de trabalho</vt:lpstr>
      <vt:lpstr>Dimensionamento do posto de trabalho</vt:lpstr>
      <vt:lpstr>Dimensionamento do posto de trabalho</vt:lpstr>
      <vt:lpstr>Dimensionamento do posto de trabalho</vt:lpstr>
      <vt:lpstr>Dimensionamento do posto de trabalho</vt:lpstr>
      <vt:lpstr>Dimensionamento do posto de trabalho</vt:lpstr>
      <vt:lpstr>Dimensionamento do posto de trabalho</vt:lpstr>
      <vt:lpstr>Dimensionamento do posto de trabalho</vt:lpstr>
      <vt:lpstr>Dimensionamento do posto de trabalho</vt:lpstr>
      <vt:lpstr>Dimensionamento do posto de trabalho</vt:lpstr>
      <vt:lpstr>Dimensionamento do posto de trabalho</vt:lpstr>
      <vt:lpstr>Dimensionamento do posto de trabalho</vt:lpstr>
      <vt:lpstr>Ajustes individuais</vt:lpstr>
      <vt:lpstr>Ajustes individuais</vt:lpstr>
      <vt:lpstr>Construção e teste do posto de trabalho</vt:lpstr>
      <vt:lpstr>Construção e teste do posto de trabalho</vt:lpstr>
      <vt:lpstr>posto de trabalho com computadores</vt:lpstr>
      <vt:lpstr>posto de trabalho com computadores</vt:lpstr>
      <vt:lpstr>posto de trabalho com computadores</vt:lpstr>
      <vt:lpstr>posto de trabalho com computadores</vt:lpstr>
      <vt:lpstr>posto de trabalho com computadores</vt:lpstr>
      <vt:lpstr>posto de trabalho com computadores</vt:lpstr>
      <vt:lpstr>posto de trabalho com computadores</vt:lpstr>
      <vt:lpstr>posto de trabalho com computadores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Ergonomia</dc:title>
  <dc:creator>SilDetro</dc:creator>
  <cp:lastModifiedBy>SilDetro</cp:lastModifiedBy>
  <cp:revision>422</cp:revision>
  <dcterms:created xsi:type="dcterms:W3CDTF">2019-05-09T17:10:11Z</dcterms:created>
  <dcterms:modified xsi:type="dcterms:W3CDTF">2019-10-17T12:22:58Z</dcterms:modified>
</cp:coreProperties>
</file>