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305" r:id="rId21"/>
    <p:sldId id="279" r:id="rId22"/>
    <p:sldId id="277" r:id="rId23"/>
    <p:sldId id="278" r:id="rId24"/>
    <p:sldId id="282" r:id="rId25"/>
    <p:sldId id="280" r:id="rId26"/>
    <p:sldId id="283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4" r:id="rId38"/>
    <p:sldId id="293" r:id="rId39"/>
    <p:sldId id="295" r:id="rId40"/>
    <p:sldId id="296" r:id="rId41"/>
    <p:sldId id="297" r:id="rId42"/>
    <p:sldId id="298" r:id="rId43"/>
    <p:sldId id="299" r:id="rId44"/>
    <p:sldId id="303" r:id="rId45"/>
    <p:sldId id="3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37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7D9D8-1D60-4CC0-AFA4-9701AFAA2F12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1E7B-011F-4E75-9FB6-E15A28DB70E7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0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Tecnologia </a:t>
            </a:r>
            <a:r>
              <a:rPr lang="pt-BR" dirty="0" err="1"/>
              <a:t>Háptica</a:t>
            </a:r>
            <a:r>
              <a:rPr lang="pt-BR" dirty="0"/>
              <a:t> é toda aquela que utiliza o nosso tato para nos fornecer informações e experiências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41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54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98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03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56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84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3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54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23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06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59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98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40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1E7B-011F-4E75-9FB6-E15A28DB70E7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96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1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59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2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4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9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5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53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1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7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E9E8AAD-9388-4E87-9153-BFE3A762B817}" type="datetimeFigureOut">
              <a:rPr lang="pt-BR" smtClean="0"/>
              <a:t>17/10/2019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4C484A7-7E45-42B0-883F-66DA3D3BF3B9}" type="slidenum">
              <a:rPr lang="pt-BR" smtClean="0"/>
              <a:t>‹N°›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E4BDB-2ACC-43F4-BED2-76236EC02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Engenharia Ergonômica –</a:t>
            </a:r>
            <a:br>
              <a:rPr lang="pt-BR" b="1" dirty="0"/>
            </a:br>
            <a:r>
              <a:rPr lang="pt-BR" b="1" dirty="0"/>
              <a:t>Controles e manejos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6FBC3E-7B1C-40F1-85E9-8FA78D45C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296274"/>
            <a:ext cx="6801612" cy="1239894"/>
          </a:xfrm>
        </p:spPr>
        <p:txBody>
          <a:bodyPr>
            <a:normAutofit/>
          </a:bodyPr>
          <a:lstStyle/>
          <a:p>
            <a:r>
              <a:rPr lang="pt-BR" sz="2800" dirty="0"/>
              <a:t>Silvana </a:t>
            </a:r>
            <a:r>
              <a:rPr lang="pt-BR" sz="2800" dirty="0" err="1"/>
              <a:t>Detro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273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A04A7-2864-462B-822D-421ABBD30D9E}"/>
              </a:ext>
            </a:extLst>
          </p:cNvPr>
          <p:cNvSpPr txBox="1"/>
          <p:nvPr/>
        </p:nvSpPr>
        <p:spPr>
          <a:xfrm>
            <a:off x="2231136" y="2322116"/>
            <a:ext cx="232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Transmissão de energia à máquina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21A1E8F-D4E2-4407-BB49-7294685FCC0C}"/>
              </a:ext>
            </a:extLst>
          </p:cNvPr>
          <p:cNvSpPr txBox="1"/>
          <p:nvPr/>
        </p:nvSpPr>
        <p:spPr>
          <a:xfrm>
            <a:off x="5355772" y="2322116"/>
            <a:ext cx="552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Realimentação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Cadeia de informação-controle-informação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E3E95EA-639F-410F-88D8-038D687A15C1}"/>
              </a:ext>
            </a:extLst>
          </p:cNvPr>
          <p:cNvSpPr/>
          <p:nvPr/>
        </p:nvSpPr>
        <p:spPr>
          <a:xfrm>
            <a:off x="4412343" y="2516402"/>
            <a:ext cx="609600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30906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A04A7-2864-462B-822D-421ABBD30D9E}"/>
              </a:ext>
            </a:extLst>
          </p:cNvPr>
          <p:cNvSpPr txBox="1"/>
          <p:nvPr/>
        </p:nvSpPr>
        <p:spPr>
          <a:xfrm>
            <a:off x="2419822" y="2291338"/>
            <a:ext cx="246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Transmissão de energia à máquina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21A1E8F-D4E2-4407-BB49-7294685FCC0C}"/>
              </a:ext>
            </a:extLst>
          </p:cNvPr>
          <p:cNvSpPr txBox="1"/>
          <p:nvPr/>
        </p:nvSpPr>
        <p:spPr>
          <a:xfrm>
            <a:off x="5525879" y="2291338"/>
            <a:ext cx="403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Realimentação - cadeia de informação-controle-informação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E3E95EA-639F-410F-88D8-038D687A15C1}"/>
              </a:ext>
            </a:extLst>
          </p:cNvPr>
          <p:cNvSpPr/>
          <p:nvPr/>
        </p:nvSpPr>
        <p:spPr>
          <a:xfrm>
            <a:off x="4744140" y="2485624"/>
            <a:ext cx="609600" cy="31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A1DCC-A4F7-4B00-9CFB-B61BB93902E5}"/>
              </a:ext>
            </a:extLst>
          </p:cNvPr>
          <p:cNvSpPr txBox="1"/>
          <p:nvPr/>
        </p:nvSpPr>
        <p:spPr>
          <a:xfrm>
            <a:off x="2231136" y="4325363"/>
            <a:ext cx="531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Controle com as mãos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/>
              <a:t>Interações rápidas e precisas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Controle com os pés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/>
              <a:t>Grosseiros (liga-desliga, operações de prender e soltar)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0623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A04A7-2864-462B-822D-421ABBD30D9E}"/>
              </a:ext>
            </a:extLst>
          </p:cNvPr>
          <p:cNvSpPr txBox="1"/>
          <p:nvPr/>
        </p:nvSpPr>
        <p:spPr>
          <a:xfrm>
            <a:off x="2231136" y="2259202"/>
            <a:ext cx="582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Adequação dos controles aos movimentos corporais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A1DCC-A4F7-4B00-9CFB-B61BB93902E5}"/>
              </a:ext>
            </a:extLst>
          </p:cNvPr>
          <p:cNvSpPr txBox="1"/>
          <p:nvPr/>
        </p:nvSpPr>
        <p:spPr>
          <a:xfrm>
            <a:off x="2231136" y="3429000"/>
            <a:ext cx="660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Mãos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Movimentos rítmicos (trajetórias curvas e contínuas)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Evitar paradas bruscas ou mudanças repentinas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Dois braços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Simultaneamente em direções opostas e simétricas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503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A04A7-2864-462B-822D-421ABBD30D9E}"/>
              </a:ext>
            </a:extLst>
          </p:cNvPr>
          <p:cNvSpPr txBox="1"/>
          <p:nvPr/>
        </p:nvSpPr>
        <p:spPr>
          <a:xfrm>
            <a:off x="2231136" y="2259202"/>
            <a:ext cx="582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Estereótipo popular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A1DCC-A4F7-4B00-9CFB-B61BB93902E5}"/>
              </a:ext>
            </a:extLst>
          </p:cNvPr>
          <p:cNvSpPr txBox="1"/>
          <p:nvPr/>
        </p:nvSpPr>
        <p:spPr>
          <a:xfrm>
            <a:off x="2231135" y="3429000"/>
            <a:ext cx="685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Expectativa de um determinado efeito associado a uma 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 base na intuição e nas experiências anteriores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640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A04A7-2864-462B-822D-421ABBD30D9E}"/>
              </a:ext>
            </a:extLst>
          </p:cNvPr>
          <p:cNvSpPr txBox="1"/>
          <p:nvPr/>
        </p:nvSpPr>
        <p:spPr>
          <a:xfrm>
            <a:off x="968392" y="2101306"/>
            <a:ext cx="582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Movimentos compatíveis e incompatíveis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A1DCC-A4F7-4B00-9CFB-B61BB93902E5}"/>
              </a:ext>
            </a:extLst>
          </p:cNvPr>
          <p:cNvSpPr txBox="1"/>
          <p:nvPr/>
        </p:nvSpPr>
        <p:spPr>
          <a:xfrm>
            <a:off x="968392" y="4009572"/>
            <a:ext cx="6854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Compatíveis – estereótipo 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Incompatíveis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9EA93-A58E-4775-A858-77515BF2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22" y="3077030"/>
            <a:ext cx="6672056" cy="32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3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B6B988-62FE-458D-98BF-E3B704B5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8" y="1715862"/>
            <a:ext cx="5745692" cy="30375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1B4E8E-8392-4804-8433-C52B7ED6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96" y="3813151"/>
            <a:ext cx="5794904" cy="29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0070"/>
            <a:ext cx="7729728" cy="884273"/>
          </a:xfrm>
        </p:spPr>
        <p:txBody>
          <a:bodyPr/>
          <a:lstStyle/>
          <a:p>
            <a:r>
              <a:rPr lang="pt-BR" dirty="0"/>
              <a:t>Movimentos de controle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71028-31A1-4CAC-96F9-3A5C67F1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202615"/>
            <a:ext cx="8001435" cy="3101983"/>
          </a:xfrm>
        </p:spPr>
        <p:txBody>
          <a:bodyPr/>
          <a:lstStyle/>
          <a:p>
            <a:r>
              <a:rPr lang="pt-BR" dirty="0"/>
              <a:t>Destros e canhotos</a:t>
            </a:r>
          </a:p>
          <a:p>
            <a:pPr lvl="1"/>
            <a:r>
              <a:rPr lang="pt-BR" sz="1800" dirty="0"/>
              <a:t>Desenhar instrumentos simétricos</a:t>
            </a:r>
          </a:p>
          <a:p>
            <a:pPr lvl="1"/>
            <a:r>
              <a:rPr lang="pt-BR" sz="1800" dirty="0"/>
              <a:t>Substituir comandos que exigem muita velocidade e precisão por outro tipos</a:t>
            </a:r>
          </a:p>
          <a:p>
            <a:pPr lvl="1"/>
            <a:r>
              <a:rPr lang="pt-BR" sz="1800" dirty="0"/>
              <a:t>Desenhar produtos ou acessórios especiais para os canhotos</a:t>
            </a:r>
          </a:p>
        </p:txBody>
      </p:sp>
    </p:spTree>
    <p:extLst>
      <p:ext uri="{BB962C8B-B14F-4D97-AF65-F5344CB8AC3E}">
        <p14:creationId xmlns:p14="http://schemas.microsoft.com/office/powerpoint/2010/main" val="49150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0070"/>
            <a:ext cx="7729728" cy="884273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0784D5-1E17-4D1F-9F96-8C0DA16A4FEF}"/>
              </a:ext>
            </a:extLst>
          </p:cNvPr>
          <p:cNvSpPr txBox="1"/>
          <p:nvPr/>
        </p:nvSpPr>
        <p:spPr>
          <a:xfrm>
            <a:off x="434398" y="2500382"/>
            <a:ext cx="17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313A8F54-5D30-4F65-812E-3A611B136DCE}"/>
              </a:ext>
            </a:extLst>
          </p:cNvPr>
          <p:cNvSpPr/>
          <p:nvPr/>
        </p:nvSpPr>
        <p:spPr>
          <a:xfrm>
            <a:off x="2169015" y="2205352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447BFD-ADB5-4FAD-8A13-6BF10D529A01}"/>
              </a:ext>
            </a:extLst>
          </p:cNvPr>
          <p:cNvSpPr txBox="1"/>
          <p:nvPr/>
        </p:nvSpPr>
        <p:spPr>
          <a:xfrm>
            <a:off x="2341314" y="2205352"/>
            <a:ext cx="189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Discreto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Contínuo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69823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0070"/>
            <a:ext cx="7729728" cy="884273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A515C3-F52A-4A8F-847F-2CF9181E1026}"/>
              </a:ext>
            </a:extLst>
          </p:cNvPr>
          <p:cNvSpPr txBox="1"/>
          <p:nvPr/>
        </p:nvSpPr>
        <p:spPr>
          <a:xfrm>
            <a:off x="2966430" y="4543639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Discreto</a:t>
            </a:r>
          </a:p>
          <a:p>
            <a:r>
              <a:rPr lang="pt-BR" sz="1600" b="1" dirty="0">
                <a:solidFill>
                  <a:srgbClr val="002060"/>
                </a:solidFill>
              </a:rPr>
              <a:t>Posições bem definidas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A1AD6D46-E2B4-414A-B064-ACF72CCB2B4B}"/>
              </a:ext>
            </a:extLst>
          </p:cNvPr>
          <p:cNvSpPr/>
          <p:nvPr/>
        </p:nvSpPr>
        <p:spPr>
          <a:xfrm>
            <a:off x="5514558" y="4041408"/>
            <a:ext cx="172299" cy="19820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C34C5-8D4B-45BB-AD22-4AAE11F4E2CF}"/>
              </a:ext>
            </a:extLst>
          </p:cNvPr>
          <p:cNvSpPr txBox="1"/>
          <p:nvPr/>
        </p:nvSpPr>
        <p:spPr>
          <a:xfrm>
            <a:off x="5686855" y="4041408"/>
            <a:ext cx="5897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Ativação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Dois estados possíveis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Posicionamento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Número limitado de posições discretas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Entrada de dados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Composição por séries de letras e/ou números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7D759E-77CD-4E32-A0C9-1C5A8BE26BF1}"/>
              </a:ext>
            </a:extLst>
          </p:cNvPr>
          <p:cNvSpPr txBox="1"/>
          <p:nvPr/>
        </p:nvSpPr>
        <p:spPr>
          <a:xfrm>
            <a:off x="434398" y="2500382"/>
            <a:ext cx="17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Controles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CF50AAE9-8CB1-43FC-9B08-A103113462B9}"/>
              </a:ext>
            </a:extLst>
          </p:cNvPr>
          <p:cNvSpPr/>
          <p:nvPr/>
        </p:nvSpPr>
        <p:spPr>
          <a:xfrm>
            <a:off x="2169015" y="2205352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DB5C3D-4622-47F0-AC05-E86A42C0517D}"/>
              </a:ext>
            </a:extLst>
          </p:cNvPr>
          <p:cNvSpPr txBox="1"/>
          <p:nvPr/>
        </p:nvSpPr>
        <p:spPr>
          <a:xfrm>
            <a:off x="2341314" y="2205352"/>
            <a:ext cx="189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Discreto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Contínuo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56541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0070"/>
            <a:ext cx="7729728" cy="884273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A515C3-F52A-4A8F-847F-2CF9181E1026}"/>
              </a:ext>
            </a:extLst>
          </p:cNvPr>
          <p:cNvSpPr txBox="1"/>
          <p:nvPr/>
        </p:nvSpPr>
        <p:spPr>
          <a:xfrm>
            <a:off x="2079318" y="5032977"/>
            <a:ext cx="224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Contínuo</a:t>
            </a:r>
          </a:p>
          <a:p>
            <a:r>
              <a:rPr lang="pt-BR" sz="1600" b="1" dirty="0">
                <a:solidFill>
                  <a:srgbClr val="002060"/>
                </a:solidFill>
              </a:rPr>
              <a:t>Diferentes ajustes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A1AD6D46-E2B4-414A-B064-ACF72CCB2B4B}"/>
              </a:ext>
            </a:extLst>
          </p:cNvPr>
          <p:cNvSpPr/>
          <p:nvPr/>
        </p:nvSpPr>
        <p:spPr>
          <a:xfrm>
            <a:off x="4135701" y="4395910"/>
            <a:ext cx="172299" cy="19820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C34C5-8D4B-45BB-AD22-4AAE11F4E2CF}"/>
              </a:ext>
            </a:extLst>
          </p:cNvPr>
          <p:cNvSpPr txBox="1"/>
          <p:nvPr/>
        </p:nvSpPr>
        <p:spPr>
          <a:xfrm>
            <a:off x="4308000" y="4666065"/>
            <a:ext cx="7390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Posicionamento quantitativo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Fixar um determinado valor dentro de um conjunto contínuo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Movimento contínuo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Alterar continuamente o estado da máquina, acompanhando a sua trajetória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678268-CD43-4C57-8E89-594981281E9E}"/>
              </a:ext>
            </a:extLst>
          </p:cNvPr>
          <p:cNvSpPr txBox="1"/>
          <p:nvPr/>
        </p:nvSpPr>
        <p:spPr>
          <a:xfrm>
            <a:off x="434398" y="2500382"/>
            <a:ext cx="17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2AA6E29-DE24-44EE-BE28-A82F88BED91B}"/>
              </a:ext>
            </a:extLst>
          </p:cNvPr>
          <p:cNvSpPr/>
          <p:nvPr/>
        </p:nvSpPr>
        <p:spPr>
          <a:xfrm>
            <a:off x="2169015" y="2205352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453690-3F0F-45FA-A3B1-EA1971E50B91}"/>
              </a:ext>
            </a:extLst>
          </p:cNvPr>
          <p:cNvSpPr txBox="1"/>
          <p:nvPr/>
        </p:nvSpPr>
        <p:spPr>
          <a:xfrm>
            <a:off x="2341314" y="2205352"/>
            <a:ext cx="189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Discreto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Contínuo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131075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FED0D1F-534A-4DAB-942A-1C59FE1B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37" y="3888174"/>
            <a:ext cx="6386263" cy="1274376"/>
          </a:xfrm>
        </p:spPr>
        <p:txBody>
          <a:bodyPr>
            <a:normAutofit/>
          </a:bodyPr>
          <a:lstStyle/>
          <a:p>
            <a:r>
              <a:rPr lang="pt-BR" sz="2400" dirty="0"/>
              <a:t>Acoplamentos entre o ser humano e a máquina no sistema humano-máquina-ambiente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0B6BCC-B129-43FA-AB92-2C5FA3CC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512376"/>
            <a:ext cx="6043999" cy="24574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7E2C27-E355-4834-AA07-C04A81D6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37" y="3293676"/>
            <a:ext cx="4805363" cy="31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0070"/>
            <a:ext cx="7729728" cy="884273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A515C3-F52A-4A8F-847F-2CF9181E1026}"/>
              </a:ext>
            </a:extLst>
          </p:cNvPr>
          <p:cNvSpPr txBox="1"/>
          <p:nvPr/>
        </p:nvSpPr>
        <p:spPr>
          <a:xfrm>
            <a:off x="6477147" y="5076520"/>
            <a:ext cx="224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Digital</a:t>
            </a:r>
          </a:p>
          <a:p>
            <a:r>
              <a:rPr lang="pt-BR" sz="1600" b="1" dirty="0">
                <a:solidFill>
                  <a:srgbClr val="002060"/>
                </a:solidFill>
              </a:rPr>
              <a:t>Discreto ou contínuo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A1AD6D46-E2B4-414A-B064-ACF72CCB2B4B}"/>
              </a:ext>
            </a:extLst>
          </p:cNvPr>
          <p:cNvSpPr/>
          <p:nvPr/>
        </p:nvSpPr>
        <p:spPr>
          <a:xfrm>
            <a:off x="8636000" y="5288590"/>
            <a:ext cx="363728" cy="637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0C34C5-8D4B-45BB-AD22-4AAE11F4E2CF}"/>
              </a:ext>
            </a:extLst>
          </p:cNvPr>
          <p:cNvSpPr txBox="1"/>
          <p:nvPr/>
        </p:nvSpPr>
        <p:spPr>
          <a:xfrm>
            <a:off x="8817864" y="5384296"/>
            <a:ext cx="293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Opções em menus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678268-CD43-4C57-8E89-594981281E9E}"/>
              </a:ext>
            </a:extLst>
          </p:cNvPr>
          <p:cNvSpPr txBox="1"/>
          <p:nvPr/>
        </p:nvSpPr>
        <p:spPr>
          <a:xfrm>
            <a:off x="434398" y="2500382"/>
            <a:ext cx="17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2AA6E29-DE24-44EE-BE28-A82F88BED91B}"/>
              </a:ext>
            </a:extLst>
          </p:cNvPr>
          <p:cNvSpPr/>
          <p:nvPr/>
        </p:nvSpPr>
        <p:spPr>
          <a:xfrm>
            <a:off x="2169015" y="2205352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453690-3F0F-45FA-A3B1-EA1971E50B91}"/>
              </a:ext>
            </a:extLst>
          </p:cNvPr>
          <p:cNvSpPr txBox="1"/>
          <p:nvPr/>
        </p:nvSpPr>
        <p:spPr>
          <a:xfrm>
            <a:off x="2341314" y="2205352"/>
            <a:ext cx="189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Discreto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Contínuo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383906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9" y="2134697"/>
            <a:ext cx="3661664" cy="942331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controle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3AC00D-C3FF-4E3E-B5CC-EF65F793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17" y="159657"/>
            <a:ext cx="7980796" cy="62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9099"/>
            <a:ext cx="7729728" cy="797187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2175A-C8F8-4922-9BE7-69E3638C6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31644"/>
            <a:ext cx="7729728" cy="3101983"/>
          </a:xfrm>
        </p:spPr>
        <p:txBody>
          <a:bodyPr/>
          <a:lstStyle/>
          <a:p>
            <a:r>
              <a:rPr lang="pt-BR" sz="2000" dirty="0"/>
              <a:t>Seleção dos controles</a:t>
            </a:r>
          </a:p>
          <a:p>
            <a:endParaRPr lang="pt-BR" sz="2000" dirty="0"/>
          </a:p>
          <a:p>
            <a:pPr lvl="1"/>
            <a:r>
              <a:rPr lang="pt-BR" sz="2000" dirty="0"/>
              <a:t>Características dos comandos 	</a:t>
            </a:r>
          </a:p>
          <a:p>
            <a:pPr lvl="2"/>
            <a:r>
              <a:rPr lang="pt-BR" sz="2000" dirty="0"/>
              <a:t>Discreto (botão/alavanca)</a:t>
            </a:r>
          </a:p>
          <a:p>
            <a:pPr lvl="2"/>
            <a:r>
              <a:rPr lang="pt-BR" sz="2000" dirty="0"/>
              <a:t>Contínuo (volante ou pedal)</a:t>
            </a:r>
          </a:p>
          <a:p>
            <a:pPr lvl="1"/>
            <a:r>
              <a:rPr lang="pt-BR" sz="2000" dirty="0"/>
              <a:t>Características operacionais</a:t>
            </a:r>
          </a:p>
          <a:p>
            <a:pPr lvl="1"/>
            <a:r>
              <a:rPr lang="pt-BR" sz="2000" dirty="0"/>
              <a:t>Controle de ativação – duas posições discretas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60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65" y="383969"/>
            <a:ext cx="7729728" cy="840730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65" y="2290762"/>
            <a:ext cx="5696386" cy="3893385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Compatibilidade espacial</a:t>
            </a:r>
          </a:p>
          <a:p>
            <a:endParaRPr lang="pt-BR" sz="2000" dirty="0"/>
          </a:p>
          <a:p>
            <a:pPr lvl="1"/>
            <a:r>
              <a:rPr lang="pt-BR" sz="2000" dirty="0"/>
              <a:t>Posição relativa dos controladores e mostradores no espaço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Redução de erros</a:t>
            </a:r>
          </a:p>
          <a:p>
            <a:pPr lvl="2"/>
            <a:r>
              <a:rPr lang="pt-BR" sz="2000" dirty="0"/>
              <a:t>Linhas no painel</a:t>
            </a:r>
          </a:p>
          <a:p>
            <a:pPr lvl="2"/>
            <a:r>
              <a:rPr lang="pt-BR" sz="2000" dirty="0"/>
              <a:t>Código de cores</a:t>
            </a:r>
          </a:p>
          <a:p>
            <a:pPr lvl="2"/>
            <a:r>
              <a:rPr lang="pt-BR" sz="2000" dirty="0"/>
              <a:t>Botões – arranjos em grupos de três a cinco (funções, tamanhos, cores)</a:t>
            </a:r>
          </a:p>
          <a:p>
            <a:endParaRPr lang="pt-B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011ED4-0A26-433D-A5BC-7C652BFE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22" y="1575215"/>
            <a:ext cx="5118244" cy="32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01293"/>
            <a:ext cx="7885321" cy="790478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86" y="1847563"/>
            <a:ext cx="8374743" cy="4204344"/>
          </a:xfrm>
        </p:spPr>
        <p:txBody>
          <a:bodyPr>
            <a:normAutofit/>
          </a:bodyPr>
          <a:lstStyle/>
          <a:p>
            <a:r>
              <a:rPr lang="pt-BR" sz="2000" dirty="0"/>
              <a:t>Controles associados ao movimento de mostradores, displays ou luzes de um painel</a:t>
            </a:r>
          </a:p>
          <a:p>
            <a:endParaRPr lang="pt-BR" sz="2000" dirty="0"/>
          </a:p>
          <a:p>
            <a:pPr lvl="1"/>
            <a:r>
              <a:rPr lang="pt-BR" sz="2000" dirty="0"/>
              <a:t>1° princípio</a:t>
            </a:r>
          </a:p>
          <a:p>
            <a:pPr lvl="2"/>
            <a:r>
              <a:rPr lang="pt-BR" sz="2000" dirty="0"/>
              <a:t>Rotacionais (sentido horário) estão associados a mostradores “para cima” e “para a direita”</a:t>
            </a:r>
          </a:p>
          <a:p>
            <a:pPr lvl="1"/>
            <a:endParaRPr lang="pt-B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F3AE3B-5C25-48C7-8EB6-4ABE5F56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8" y="4093481"/>
            <a:ext cx="1507218" cy="24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01293"/>
            <a:ext cx="7885321" cy="790478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733" y="1804570"/>
            <a:ext cx="8698122" cy="4204344"/>
          </a:xfrm>
        </p:spPr>
        <p:txBody>
          <a:bodyPr>
            <a:normAutofit/>
          </a:bodyPr>
          <a:lstStyle/>
          <a:p>
            <a:r>
              <a:rPr lang="pt-BR" sz="2000" dirty="0"/>
              <a:t>Controles associados ao movimento de mostradores, displays ou luzes de um painel</a:t>
            </a:r>
          </a:p>
          <a:p>
            <a:endParaRPr lang="pt-BR" sz="2000" dirty="0"/>
          </a:p>
          <a:p>
            <a:pPr lvl="1"/>
            <a:r>
              <a:rPr lang="pt-BR" sz="2000" dirty="0"/>
              <a:t>2° princípio</a:t>
            </a:r>
          </a:p>
          <a:p>
            <a:pPr lvl="2"/>
            <a:r>
              <a:rPr lang="pt-BR" sz="2000" dirty="0"/>
              <a:t>Controles e mostradores em planos perpendiculares (mostrador segue o movimento de ponta de um ‘parafuso’ executado pelo controle)</a:t>
            </a:r>
            <a:endParaRPr lang="pt-B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4039AA-19EB-499D-850F-7E6AA4CF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81" y="4046557"/>
            <a:ext cx="1727427" cy="19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6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01293"/>
            <a:ext cx="7885321" cy="790478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95" y="1891655"/>
            <a:ext cx="8226409" cy="4204344"/>
          </a:xfrm>
        </p:spPr>
        <p:txBody>
          <a:bodyPr>
            <a:normAutofit/>
          </a:bodyPr>
          <a:lstStyle/>
          <a:p>
            <a:r>
              <a:rPr lang="pt-BR" sz="2000" dirty="0"/>
              <a:t>Controles associados ao movimento de mostradores, displays ou luzes de um painel</a:t>
            </a:r>
          </a:p>
          <a:p>
            <a:endParaRPr lang="pt-BR" sz="2000" dirty="0"/>
          </a:p>
          <a:p>
            <a:pPr lvl="1"/>
            <a:r>
              <a:rPr lang="pt-BR" sz="2000" dirty="0"/>
              <a:t>3° princípio</a:t>
            </a:r>
          </a:p>
          <a:p>
            <a:pPr lvl="1"/>
            <a:r>
              <a:rPr lang="pt-BR" sz="2000" dirty="0"/>
              <a:t>Controles e mostradores em planos diferentes (executam movimentos no mesmo sentido, no ponto mais próximo entre ambos)</a:t>
            </a:r>
          </a:p>
          <a:p>
            <a:pPr lvl="1"/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30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4" y="1988473"/>
            <a:ext cx="5703436" cy="3559556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Sensibilidade do deslocamento</a:t>
            </a:r>
          </a:p>
          <a:p>
            <a:endParaRPr lang="pt-BR" sz="2000" dirty="0"/>
          </a:p>
          <a:p>
            <a:r>
              <a:rPr lang="pt-BR" dirty="0"/>
              <a:t>Razão entre o deslocamento do mostrador e o movimento do controle</a:t>
            </a:r>
          </a:p>
          <a:p>
            <a:pPr lvl="1"/>
            <a:r>
              <a:rPr lang="pt-BR" sz="1800" dirty="0"/>
              <a:t>Deslocamento grosso</a:t>
            </a:r>
          </a:p>
          <a:p>
            <a:pPr lvl="1"/>
            <a:r>
              <a:rPr lang="pt-BR" sz="1800" dirty="0"/>
              <a:t>Ajuste fino</a:t>
            </a:r>
          </a:p>
          <a:p>
            <a:pPr lvl="1"/>
            <a:endParaRPr lang="pt-BR" sz="1800" dirty="0"/>
          </a:p>
          <a:p>
            <a:r>
              <a:rPr lang="pt-BR" dirty="0"/>
              <a:t>Facilidade ou dificuldade dos ajustes esta relacionada também com a resistência e a inércia dos movimentos envolvidos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F629CC-B382-4C86-8FBF-6BF9B50B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91" y="1549357"/>
            <a:ext cx="5230295" cy="47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912" y="1832501"/>
            <a:ext cx="7474859" cy="3559556"/>
          </a:xfrm>
        </p:spPr>
        <p:txBody>
          <a:bodyPr>
            <a:normAutofit/>
          </a:bodyPr>
          <a:lstStyle/>
          <a:p>
            <a:r>
              <a:rPr lang="pt-BR" sz="2000" dirty="0"/>
              <a:t>Discriminação dos controles</a:t>
            </a:r>
          </a:p>
          <a:p>
            <a:endParaRPr lang="pt-BR" sz="2000" dirty="0"/>
          </a:p>
          <a:p>
            <a:r>
              <a:rPr lang="pt-BR" dirty="0"/>
              <a:t>Identificáveis pelo tato e senso cinestésico</a:t>
            </a:r>
          </a:p>
          <a:p>
            <a:pPr lvl="1"/>
            <a:r>
              <a:rPr lang="pt-BR" dirty="0"/>
              <a:t>Formas, tamanhos, cores, texturas, modos operacionais, localizações, letreiros e telas sensíveis ao toque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DF22B5-6A44-496F-9AEE-504A57B7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68" y="4447495"/>
            <a:ext cx="4669745" cy="18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8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2005438"/>
            <a:ext cx="7474859" cy="3559556"/>
          </a:xfrm>
        </p:spPr>
        <p:txBody>
          <a:bodyPr>
            <a:normAutofit/>
          </a:bodyPr>
          <a:lstStyle/>
          <a:p>
            <a:r>
              <a:rPr lang="pt-BR" sz="2000" dirty="0"/>
              <a:t>Combinação de códigos</a:t>
            </a:r>
          </a:p>
          <a:p>
            <a:endParaRPr lang="pt-BR" sz="2000" dirty="0"/>
          </a:p>
          <a:p>
            <a:r>
              <a:rPr lang="pt-BR" sz="2000" dirty="0"/>
              <a:t>Codificação dos controles</a:t>
            </a:r>
          </a:p>
          <a:p>
            <a:pPr lvl="1"/>
            <a:r>
              <a:rPr lang="pt-BR" sz="1800" dirty="0"/>
              <a:t>Facilitar sua discriminação</a:t>
            </a:r>
          </a:p>
          <a:p>
            <a:pPr lvl="1"/>
            <a:r>
              <a:rPr lang="pt-BR" sz="1800" dirty="0"/>
              <a:t>Códigos redundantes (formas e cores)</a:t>
            </a:r>
          </a:p>
        </p:txBody>
      </p:sp>
    </p:spTree>
    <p:extLst>
      <p:ext uri="{BB962C8B-B14F-4D97-AF65-F5344CB8AC3E}">
        <p14:creationId xmlns:p14="http://schemas.microsoft.com/office/powerpoint/2010/main" val="275191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3856E-B41B-4493-9A58-2A6CCECB3A4D}"/>
              </a:ext>
            </a:extLst>
          </p:cNvPr>
          <p:cNvSpPr txBox="1"/>
          <p:nvPr/>
        </p:nvSpPr>
        <p:spPr>
          <a:xfrm>
            <a:off x="734668" y="2362200"/>
            <a:ext cx="14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</a:t>
            </a:r>
          </a:p>
        </p:txBody>
      </p:sp>
    </p:spTree>
    <p:extLst>
      <p:ext uri="{BB962C8B-B14F-4D97-AF65-F5344CB8AC3E}">
        <p14:creationId xmlns:p14="http://schemas.microsoft.com/office/powerpoint/2010/main" val="236853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F6856-7B83-4429-AF4D-7A9B07C1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433" y="1685327"/>
            <a:ext cx="8993596" cy="704087"/>
          </a:xfrm>
        </p:spPr>
        <p:txBody>
          <a:bodyPr/>
          <a:lstStyle/>
          <a:p>
            <a:pPr algn="l"/>
            <a:r>
              <a:rPr lang="pt-BR" sz="1800" b="1" dirty="0"/>
              <a:t>Prevenção de acionamentos acidentais ou inadvertidos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33" y="2832963"/>
            <a:ext cx="2405489" cy="2596776"/>
          </a:xfrm>
        </p:spPr>
        <p:txBody>
          <a:bodyPr>
            <a:normAutofit/>
          </a:bodyPr>
          <a:lstStyle/>
          <a:p>
            <a:r>
              <a:rPr lang="pt-BR" sz="2000" dirty="0"/>
              <a:t>Localização</a:t>
            </a:r>
          </a:p>
          <a:p>
            <a:r>
              <a:rPr lang="pt-BR" sz="2000" dirty="0"/>
              <a:t>Orientação</a:t>
            </a:r>
          </a:p>
          <a:p>
            <a:r>
              <a:rPr lang="pt-BR" sz="2000" dirty="0"/>
              <a:t>Rebaixo </a:t>
            </a:r>
          </a:p>
          <a:p>
            <a:r>
              <a:rPr lang="pt-BR" sz="2000" dirty="0"/>
              <a:t>Cobertura</a:t>
            </a:r>
          </a:p>
          <a:p>
            <a:r>
              <a:rPr lang="pt-BR" sz="2000" dirty="0"/>
              <a:t>Canalização</a:t>
            </a:r>
          </a:p>
          <a:p>
            <a:r>
              <a:rPr lang="pt-BR" sz="2000" dirty="0"/>
              <a:t>Batente</a:t>
            </a:r>
          </a:p>
          <a:p>
            <a:endParaRPr lang="pt-BR" sz="20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EA3A82-7BBB-4045-B443-D7EAECCDF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2922" y="2832963"/>
            <a:ext cx="3003078" cy="2596776"/>
          </a:xfrm>
        </p:spPr>
        <p:txBody>
          <a:bodyPr>
            <a:normAutofit/>
          </a:bodyPr>
          <a:lstStyle/>
          <a:p>
            <a:r>
              <a:rPr lang="pt-BR" sz="2000" dirty="0"/>
              <a:t>Resistência</a:t>
            </a:r>
          </a:p>
          <a:p>
            <a:r>
              <a:rPr lang="pt-BR" sz="2000" dirty="0"/>
              <a:t>Bloqueio</a:t>
            </a:r>
          </a:p>
          <a:p>
            <a:r>
              <a:rPr lang="pt-BR" sz="2000" dirty="0"/>
              <a:t>Luzes</a:t>
            </a:r>
          </a:p>
          <a:p>
            <a:r>
              <a:rPr lang="pt-BR" sz="2000" dirty="0"/>
              <a:t>Código</a:t>
            </a:r>
          </a:p>
          <a:p>
            <a:r>
              <a:rPr lang="pt-BR" sz="2000" dirty="0"/>
              <a:t>Controles bi manuais</a:t>
            </a:r>
          </a:p>
          <a:p>
            <a:r>
              <a:rPr lang="pt-BR" sz="2000" dirty="0"/>
              <a:t>Sensores de segurança</a:t>
            </a:r>
          </a:p>
          <a:p>
            <a:endParaRPr lang="pt-BR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6298"/>
            <a:ext cx="7729728" cy="903531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9182A5-0632-4253-8183-9DE471F5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305" y="3429000"/>
            <a:ext cx="5756957" cy="32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F6856-7B83-4429-AF4D-7A9B07C1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6623" y="2091727"/>
            <a:ext cx="3864864" cy="704087"/>
          </a:xfrm>
        </p:spPr>
        <p:txBody>
          <a:bodyPr/>
          <a:lstStyle/>
          <a:p>
            <a:pPr algn="l"/>
            <a:r>
              <a:rPr lang="pt-BR" sz="1800" b="1" dirty="0"/>
              <a:t>Telas sensíveis ao toque (</a:t>
            </a:r>
            <a:r>
              <a:rPr lang="pt-BR" sz="1800" b="1" dirty="0" err="1"/>
              <a:t>touch</a:t>
            </a:r>
            <a:r>
              <a:rPr lang="pt-BR" sz="1800" b="1" dirty="0"/>
              <a:t> </a:t>
            </a:r>
            <a:r>
              <a:rPr lang="pt-BR" sz="1800" b="1" dirty="0" err="1"/>
              <a:t>screen</a:t>
            </a:r>
            <a:r>
              <a:rPr lang="pt-BR" sz="1800" b="1" dirty="0"/>
              <a:t>)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6622" y="3036163"/>
            <a:ext cx="4242235" cy="2596776"/>
          </a:xfrm>
        </p:spPr>
        <p:txBody>
          <a:bodyPr>
            <a:normAutofit/>
          </a:bodyPr>
          <a:lstStyle/>
          <a:p>
            <a:r>
              <a:rPr lang="pt-BR" sz="2000" dirty="0"/>
              <a:t>Tecnologia resistiva</a:t>
            </a:r>
          </a:p>
          <a:p>
            <a:r>
              <a:rPr lang="pt-BR" sz="2000" dirty="0"/>
              <a:t>Tecnologia capacitiva</a:t>
            </a:r>
          </a:p>
          <a:p>
            <a:r>
              <a:rPr lang="pt-BR" sz="2000" dirty="0"/>
              <a:t>Sensor de toque infravermelho</a:t>
            </a:r>
          </a:p>
          <a:p>
            <a:r>
              <a:rPr lang="pt-BR" sz="2000" dirty="0"/>
              <a:t>Tela de onda acústica </a:t>
            </a:r>
          </a:p>
          <a:p>
            <a:r>
              <a:rPr lang="pt-BR" sz="2000" dirty="0"/>
              <a:t>Sensor óptico na tela </a:t>
            </a:r>
          </a:p>
          <a:p>
            <a:endParaRPr lang="pt-BR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6298"/>
            <a:ext cx="7729728" cy="903531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6BA77A0-2578-4557-82D3-D3FE28D163E7}"/>
              </a:ext>
            </a:extLst>
          </p:cNvPr>
          <p:cNvSpPr txBox="1">
            <a:spLocks/>
          </p:cNvSpPr>
          <p:nvPr/>
        </p:nvSpPr>
        <p:spPr>
          <a:xfrm>
            <a:off x="6110515" y="2071770"/>
            <a:ext cx="3864864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b="1" dirty="0"/>
              <a:t>Aplicação das Telas sensíveis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98568F1-2B3B-404A-AFE2-9A53B53E71DA}"/>
              </a:ext>
            </a:extLst>
          </p:cNvPr>
          <p:cNvSpPr txBox="1">
            <a:spLocks/>
          </p:cNvSpPr>
          <p:nvPr/>
        </p:nvSpPr>
        <p:spPr>
          <a:xfrm>
            <a:off x="6458857" y="3036163"/>
            <a:ext cx="4242235" cy="259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Smartphone</a:t>
            </a:r>
          </a:p>
          <a:p>
            <a:r>
              <a:rPr lang="pt-BR" sz="2000" dirty="0"/>
              <a:t>Tablet</a:t>
            </a:r>
          </a:p>
          <a:p>
            <a:r>
              <a:rPr lang="pt-BR" sz="2000" dirty="0"/>
              <a:t>Laptop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469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Tipos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2458290"/>
            <a:ext cx="7474859" cy="3559556"/>
          </a:xfrm>
        </p:spPr>
        <p:txBody>
          <a:bodyPr>
            <a:normAutofit/>
          </a:bodyPr>
          <a:lstStyle/>
          <a:p>
            <a:r>
              <a:rPr lang="pt-BR" sz="2000" dirty="0"/>
              <a:t>Tecnologia </a:t>
            </a:r>
            <a:r>
              <a:rPr lang="pt-BR" sz="2000" dirty="0" err="1"/>
              <a:t>háptica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Alarme – feedback ao usuário </a:t>
            </a:r>
          </a:p>
          <a:p>
            <a:r>
              <a:rPr lang="pt-BR" sz="2000" dirty="0"/>
              <a:t>Diversas movimentações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FE0133-27BF-4E00-9BFF-905DC9AF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72" y="1583644"/>
            <a:ext cx="2943225" cy="2181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3361D5-5B86-4BB8-9AAA-2FA958C0F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69" y="4156653"/>
            <a:ext cx="2296659" cy="24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2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Automação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2458290"/>
            <a:ext cx="7474859" cy="3559556"/>
          </a:xfrm>
        </p:spPr>
        <p:txBody>
          <a:bodyPr>
            <a:normAutofit/>
          </a:bodyPr>
          <a:lstStyle/>
          <a:p>
            <a:r>
              <a:rPr lang="pt-BR" sz="2000" dirty="0"/>
              <a:t>Controle de processos contínuos</a:t>
            </a:r>
          </a:p>
          <a:p>
            <a:pPr lvl="1"/>
            <a:r>
              <a:rPr lang="pt-BR" sz="1800" dirty="0"/>
              <a:t>Controle automático – providências em caso de anormalidade</a:t>
            </a:r>
          </a:p>
          <a:p>
            <a:pPr lvl="2"/>
            <a:r>
              <a:rPr lang="pt-BR" sz="1800" dirty="0"/>
              <a:t>Várias decisões devem ser tomadas sequencialmente</a:t>
            </a:r>
          </a:p>
          <a:p>
            <a:pPr lvl="2"/>
            <a:r>
              <a:rPr lang="pt-BR" sz="1800" dirty="0"/>
              <a:t>As decisões não são independentes entre si</a:t>
            </a:r>
          </a:p>
          <a:p>
            <a:pPr lvl="2"/>
            <a:r>
              <a:rPr lang="pt-BR" sz="1800" dirty="0"/>
              <a:t>O quadro das possíveis decisões se altera</a:t>
            </a:r>
          </a:p>
          <a:p>
            <a:pPr lvl="2"/>
            <a:r>
              <a:rPr lang="pt-BR" sz="1800" dirty="0"/>
              <a:t>As decisões devem ser tomadas em tempo real e pode haver um período de latência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2174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Automação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1752583"/>
            <a:ext cx="3265715" cy="51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Controles passivos e ativos</a:t>
            </a:r>
          </a:p>
          <a:p>
            <a:endParaRPr lang="pt-BR" sz="2000" dirty="0"/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7086D43E-E929-4DBE-B045-EAEEE1CD7A3C}"/>
              </a:ext>
            </a:extLst>
          </p:cNvPr>
          <p:cNvSpPr/>
          <p:nvPr/>
        </p:nvSpPr>
        <p:spPr>
          <a:xfrm>
            <a:off x="2208977" y="2911860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1D41B1-9B02-4AF6-A89F-8D87D2E0416E}"/>
              </a:ext>
            </a:extLst>
          </p:cNvPr>
          <p:cNvSpPr txBox="1"/>
          <p:nvPr/>
        </p:nvSpPr>
        <p:spPr>
          <a:xfrm>
            <a:off x="2482875" y="3083780"/>
            <a:ext cx="371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Predominância das atividades de monitoramento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7C414BA-BA10-4481-A843-A16B64EDB5F4}"/>
              </a:ext>
            </a:extLst>
          </p:cNvPr>
          <p:cNvSpPr txBox="1">
            <a:spLocks/>
          </p:cNvSpPr>
          <p:nvPr/>
        </p:nvSpPr>
        <p:spPr>
          <a:xfrm>
            <a:off x="905498" y="3019320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Controle passivo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53425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Automação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1752583"/>
            <a:ext cx="3265715" cy="51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Controles passivos e ativos</a:t>
            </a:r>
          </a:p>
          <a:p>
            <a:endParaRPr lang="pt-BR" sz="2000" dirty="0"/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7086D43E-E929-4DBE-B045-EAEEE1CD7A3C}"/>
              </a:ext>
            </a:extLst>
          </p:cNvPr>
          <p:cNvSpPr/>
          <p:nvPr/>
        </p:nvSpPr>
        <p:spPr>
          <a:xfrm>
            <a:off x="2208977" y="2911860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1D41B1-9B02-4AF6-A89F-8D87D2E0416E}"/>
              </a:ext>
            </a:extLst>
          </p:cNvPr>
          <p:cNvSpPr txBox="1"/>
          <p:nvPr/>
        </p:nvSpPr>
        <p:spPr>
          <a:xfrm>
            <a:off x="2482875" y="3083780"/>
            <a:ext cx="371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Predominância das atividades de monitoramento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7C414BA-BA10-4481-A843-A16B64EDB5F4}"/>
              </a:ext>
            </a:extLst>
          </p:cNvPr>
          <p:cNvSpPr txBox="1">
            <a:spLocks/>
          </p:cNvSpPr>
          <p:nvPr/>
        </p:nvSpPr>
        <p:spPr>
          <a:xfrm>
            <a:off x="905498" y="3019320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Controle passivo</a:t>
            </a:r>
            <a:endParaRPr lang="pt-BR" sz="2000" dirty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5E1DF950-E3B9-4712-9277-07FBE16E743A}"/>
              </a:ext>
            </a:extLst>
          </p:cNvPr>
          <p:cNvSpPr/>
          <p:nvPr/>
        </p:nvSpPr>
        <p:spPr>
          <a:xfrm>
            <a:off x="6456050" y="4597001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AC0FEE-30C1-418C-A761-F2BB97915E33}"/>
              </a:ext>
            </a:extLst>
          </p:cNvPr>
          <p:cNvSpPr txBox="1"/>
          <p:nvPr/>
        </p:nvSpPr>
        <p:spPr>
          <a:xfrm>
            <a:off x="6729947" y="4768921"/>
            <a:ext cx="441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Manter o controlador em atividade o tempo todo (atuar preventivamente)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029887C-0485-42B3-ACE5-BFF3A8A648DB}"/>
              </a:ext>
            </a:extLst>
          </p:cNvPr>
          <p:cNvSpPr txBox="1">
            <a:spLocks/>
          </p:cNvSpPr>
          <p:nvPr/>
        </p:nvSpPr>
        <p:spPr>
          <a:xfrm>
            <a:off x="5152571" y="4704461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Controle ativo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6443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Automação de controle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843E0F3-9F5E-4E87-8355-4B80BC08B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1752583"/>
            <a:ext cx="3265715" cy="51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Controles passivos e ativos</a:t>
            </a:r>
          </a:p>
          <a:p>
            <a:endParaRPr lang="pt-BR" sz="2000" dirty="0"/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7086D43E-E929-4DBE-B045-EAEEE1CD7A3C}"/>
              </a:ext>
            </a:extLst>
          </p:cNvPr>
          <p:cNvSpPr/>
          <p:nvPr/>
        </p:nvSpPr>
        <p:spPr>
          <a:xfrm>
            <a:off x="2104718" y="2670679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1D41B1-9B02-4AF6-A89F-8D87D2E0416E}"/>
              </a:ext>
            </a:extLst>
          </p:cNvPr>
          <p:cNvSpPr txBox="1"/>
          <p:nvPr/>
        </p:nvSpPr>
        <p:spPr>
          <a:xfrm>
            <a:off x="2378616" y="2842599"/>
            <a:ext cx="371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Predominância das atividades de monitoramento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7C414BA-BA10-4481-A843-A16B64EDB5F4}"/>
              </a:ext>
            </a:extLst>
          </p:cNvPr>
          <p:cNvSpPr txBox="1">
            <a:spLocks/>
          </p:cNvSpPr>
          <p:nvPr/>
        </p:nvSpPr>
        <p:spPr>
          <a:xfrm>
            <a:off x="801239" y="2778139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Controle passivo</a:t>
            </a:r>
            <a:endParaRPr lang="pt-BR" sz="2000" dirty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5E1DF950-E3B9-4712-9277-07FBE16E743A}"/>
              </a:ext>
            </a:extLst>
          </p:cNvPr>
          <p:cNvSpPr/>
          <p:nvPr/>
        </p:nvSpPr>
        <p:spPr>
          <a:xfrm>
            <a:off x="6397993" y="4079861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AC0FEE-30C1-418C-A761-F2BB97915E33}"/>
              </a:ext>
            </a:extLst>
          </p:cNvPr>
          <p:cNvSpPr txBox="1"/>
          <p:nvPr/>
        </p:nvSpPr>
        <p:spPr>
          <a:xfrm>
            <a:off x="6671890" y="4251781"/>
            <a:ext cx="441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Manter o controlador em atividade o tempo todo (atuar preventivamente)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029887C-0485-42B3-ACE5-BFF3A8A648DB}"/>
              </a:ext>
            </a:extLst>
          </p:cNvPr>
          <p:cNvSpPr txBox="1">
            <a:spLocks/>
          </p:cNvSpPr>
          <p:nvPr/>
        </p:nvSpPr>
        <p:spPr>
          <a:xfrm>
            <a:off x="5094514" y="4187321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Controle ativo</a:t>
            </a:r>
            <a:endParaRPr lang="pt-BR" sz="2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D0CC167-891B-48A5-8E03-554A439B1101}"/>
              </a:ext>
            </a:extLst>
          </p:cNvPr>
          <p:cNvSpPr txBox="1">
            <a:spLocks/>
          </p:cNvSpPr>
          <p:nvPr/>
        </p:nvSpPr>
        <p:spPr>
          <a:xfrm>
            <a:off x="8171543" y="5790489"/>
            <a:ext cx="2070394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Transferência de aprendizado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67911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F5E924-C8AC-4311-A877-264286C5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28" y="1878008"/>
            <a:ext cx="7729728" cy="3101983"/>
          </a:xfrm>
        </p:spPr>
        <p:txBody>
          <a:bodyPr>
            <a:normAutofit/>
          </a:bodyPr>
          <a:lstStyle/>
          <a:p>
            <a:r>
              <a:rPr lang="pt-BR" sz="2000" dirty="0"/>
              <a:t>Predomínio das palmas das mãos e dos dedos</a:t>
            </a:r>
          </a:p>
        </p:txBody>
      </p:sp>
    </p:spTree>
    <p:extLst>
      <p:ext uri="{BB962C8B-B14F-4D97-AF65-F5344CB8AC3E}">
        <p14:creationId xmlns:p14="http://schemas.microsoft.com/office/powerpoint/2010/main" val="3599597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2BB954E-F4F0-4A08-8332-386BAB2A8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0229" y="2371045"/>
            <a:ext cx="5945640" cy="28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2BB954E-F4F0-4A08-8332-386BAB2A8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628" y="1732417"/>
            <a:ext cx="4368800" cy="20927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7AE18BE-1A2D-4FDD-8AFB-7C6A8A75D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929" y="3153455"/>
            <a:ext cx="5459185" cy="31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307172-2BF8-4184-817D-F11A5F72B11D}"/>
              </a:ext>
            </a:extLst>
          </p:cNvPr>
          <p:cNvSpPr txBox="1"/>
          <p:nvPr/>
        </p:nvSpPr>
        <p:spPr>
          <a:xfrm>
            <a:off x="734668" y="3429000"/>
            <a:ext cx="330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Dois significados importantes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3856E-B41B-4493-9A58-2A6CCECB3A4D}"/>
              </a:ext>
            </a:extLst>
          </p:cNvPr>
          <p:cNvSpPr txBox="1"/>
          <p:nvPr/>
        </p:nvSpPr>
        <p:spPr>
          <a:xfrm>
            <a:off x="734668" y="2362200"/>
            <a:ext cx="14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</a:t>
            </a:r>
          </a:p>
        </p:txBody>
      </p:sp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617265B0-3D32-4903-872B-63DD81CD9E97}"/>
              </a:ext>
            </a:extLst>
          </p:cNvPr>
          <p:cNvCxnSpPr>
            <a:stCxn id="5" idx="2"/>
            <a:endCxn id="4" idx="0"/>
          </p:cNvCxnSpPr>
          <p:nvPr/>
        </p:nvCxnSpPr>
        <p:spPr>
          <a:xfrm rot="16200000" flipH="1">
            <a:off x="1627460" y="2668774"/>
            <a:ext cx="605135" cy="915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781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BF5A70-801A-4A8A-BFDC-DB96CBED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057473"/>
            <a:ext cx="7729728" cy="3101983"/>
          </a:xfrm>
        </p:spPr>
        <p:txBody>
          <a:bodyPr/>
          <a:lstStyle/>
          <a:p>
            <a:r>
              <a:rPr lang="pt-BR" dirty="0"/>
              <a:t>Diâmetro da pega</a:t>
            </a:r>
          </a:p>
          <a:p>
            <a:r>
              <a:rPr lang="pt-BR" dirty="0"/>
              <a:t>3,2 cm – diâmetro que apresenta maior conforto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486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294BE1B6-A0A1-4B16-B5BC-BC0186514E37}"/>
              </a:ext>
            </a:extLst>
          </p:cNvPr>
          <p:cNvSpPr/>
          <p:nvPr/>
        </p:nvSpPr>
        <p:spPr>
          <a:xfrm>
            <a:off x="3699564" y="2097768"/>
            <a:ext cx="464310" cy="15094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276A2B-D4DE-4D6F-8CAA-BAFE226F108A}"/>
              </a:ext>
            </a:extLst>
          </p:cNvPr>
          <p:cNvSpPr txBox="1"/>
          <p:nvPr/>
        </p:nvSpPr>
        <p:spPr>
          <a:xfrm>
            <a:off x="4099558" y="2283764"/>
            <a:ext cx="4210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Geométrica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Figura geométrica regular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Antropomorfa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Formas curvas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62C30C2-968C-4FB8-A78E-5B11DDB43D26}"/>
              </a:ext>
            </a:extLst>
          </p:cNvPr>
          <p:cNvSpPr txBox="1">
            <a:spLocks/>
          </p:cNvSpPr>
          <p:nvPr/>
        </p:nvSpPr>
        <p:spPr>
          <a:xfrm>
            <a:off x="2455868" y="2432121"/>
            <a:ext cx="1361536" cy="84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0C0"/>
                </a:solidFill>
              </a:rPr>
              <a:t>Desenho de pegas</a:t>
            </a:r>
            <a:endParaRPr lang="pt-B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507066-C045-4468-9444-80D593EC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80" y="4363048"/>
            <a:ext cx="7826438" cy="20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9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Manejos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276A2B-D4DE-4D6F-8CAA-BAFE226F108A}"/>
              </a:ext>
            </a:extLst>
          </p:cNvPr>
          <p:cNvSpPr txBox="1"/>
          <p:nvPr/>
        </p:nvSpPr>
        <p:spPr>
          <a:xfrm>
            <a:off x="2377679" y="1377138"/>
            <a:ext cx="4210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Manejo fino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Superfícies lisas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Manejo grosseiro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Superfície rugosa, recartilhadas, emborrachadas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62C30C2-968C-4FB8-A78E-5B11DDB43D26}"/>
              </a:ext>
            </a:extLst>
          </p:cNvPr>
          <p:cNvSpPr txBox="1">
            <a:spLocks/>
          </p:cNvSpPr>
          <p:nvPr/>
        </p:nvSpPr>
        <p:spPr>
          <a:xfrm>
            <a:off x="180994" y="1782142"/>
            <a:ext cx="1923577" cy="10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070C0"/>
                </a:solidFill>
              </a:rPr>
              <a:t>Acabamento superficial</a:t>
            </a:r>
            <a:endParaRPr lang="pt-B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DE3887-96FD-41DA-A9C6-5A10A304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75" y="3008353"/>
            <a:ext cx="6409483" cy="3579931"/>
          </a:xfrm>
          <a:prstGeom prst="rect">
            <a:avLst/>
          </a:prstGeom>
        </p:spPr>
      </p:pic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B82678D-4643-435E-A692-39E7B4F61AF2}"/>
              </a:ext>
            </a:extLst>
          </p:cNvPr>
          <p:cNvSpPr/>
          <p:nvPr/>
        </p:nvSpPr>
        <p:spPr>
          <a:xfrm>
            <a:off x="2031999" y="1377138"/>
            <a:ext cx="345680" cy="1631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702203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8634"/>
            <a:ext cx="7729728" cy="719339"/>
          </a:xfrm>
        </p:spPr>
        <p:txBody>
          <a:bodyPr>
            <a:normAutofit fontScale="90000"/>
          </a:bodyPr>
          <a:lstStyle/>
          <a:p>
            <a:r>
              <a:rPr lang="pt-BR" dirty="0"/>
              <a:t>Ferramentas manuais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35ED86-DCE8-4C00-A7CD-A22A521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99405"/>
            <a:ext cx="7729728" cy="719340"/>
          </a:xfrm>
        </p:spPr>
        <p:txBody>
          <a:bodyPr/>
          <a:lstStyle/>
          <a:p>
            <a:r>
              <a:rPr lang="pt-BR" dirty="0"/>
              <a:t>Projeto das ferramentas manuais x traumas cumulativos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475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Ferramentas manuais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276A2B-D4DE-4D6F-8CAA-BAFE226F108A}"/>
              </a:ext>
            </a:extLst>
          </p:cNvPr>
          <p:cNvSpPr txBox="1"/>
          <p:nvPr/>
        </p:nvSpPr>
        <p:spPr>
          <a:xfrm>
            <a:off x="3974250" y="2294898"/>
            <a:ext cx="6780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Funcionalidade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Utilidade de um produto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Características da pega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Formas da pega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Movimentos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Adaptável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Centro de gravidade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dirty="0"/>
              <a:t>Melhorar o controle motor e redução dos momentos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Características individuais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Posto de trabalho, tarefa e usuário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62C30C2-968C-4FB8-A78E-5B11DDB43D26}"/>
              </a:ext>
            </a:extLst>
          </p:cNvPr>
          <p:cNvSpPr txBox="1">
            <a:spLocks/>
          </p:cNvSpPr>
          <p:nvPr/>
        </p:nvSpPr>
        <p:spPr>
          <a:xfrm>
            <a:off x="1240536" y="3446550"/>
            <a:ext cx="2388034" cy="13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070C0"/>
                </a:solidFill>
              </a:rPr>
              <a:t>Características das ferramentas manuais</a:t>
            </a:r>
            <a:endParaRPr lang="pt-BR" sz="2400" dirty="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B82678D-4643-435E-A692-39E7B4F61AF2}"/>
              </a:ext>
            </a:extLst>
          </p:cNvPr>
          <p:cNvSpPr/>
          <p:nvPr/>
        </p:nvSpPr>
        <p:spPr>
          <a:xfrm>
            <a:off x="3628570" y="2294898"/>
            <a:ext cx="624115" cy="32785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28619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269715"/>
            <a:ext cx="7053943" cy="840730"/>
          </a:xfrm>
        </p:spPr>
        <p:txBody>
          <a:bodyPr/>
          <a:lstStyle/>
          <a:p>
            <a:r>
              <a:rPr lang="pt-BR" dirty="0"/>
              <a:t>Ferramentas manuais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276A2B-D4DE-4D6F-8CAA-BAFE226F108A}"/>
              </a:ext>
            </a:extLst>
          </p:cNvPr>
          <p:cNvSpPr txBox="1"/>
          <p:nvPr/>
        </p:nvSpPr>
        <p:spPr>
          <a:xfrm>
            <a:off x="4274887" y="2459504"/>
            <a:ext cx="6780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Aspectos biomecânicos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Posturas neutras e movimentos naturais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Variáveis fisiológicas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Energia gasta – ritmo cardíaco ou consumo de oxigênio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Fotografia infravermelha – temperatura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Diferentes configurações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62C30C2-968C-4FB8-A78E-5B11DDB43D26}"/>
              </a:ext>
            </a:extLst>
          </p:cNvPr>
          <p:cNvSpPr txBox="1">
            <a:spLocks/>
          </p:cNvSpPr>
          <p:nvPr/>
        </p:nvSpPr>
        <p:spPr>
          <a:xfrm>
            <a:off x="1690479" y="2752394"/>
            <a:ext cx="2388034" cy="13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070C0"/>
                </a:solidFill>
              </a:rPr>
              <a:t>Avaliação das ferramentas manuais</a:t>
            </a:r>
            <a:endParaRPr lang="pt-BR" sz="2400" dirty="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B82678D-4643-435E-A692-39E7B4F61AF2}"/>
              </a:ext>
            </a:extLst>
          </p:cNvPr>
          <p:cNvSpPr/>
          <p:nvPr/>
        </p:nvSpPr>
        <p:spPr>
          <a:xfrm>
            <a:off x="3862130" y="2271050"/>
            <a:ext cx="432765" cy="23159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09434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307172-2BF8-4184-817D-F11A5F72B11D}"/>
              </a:ext>
            </a:extLst>
          </p:cNvPr>
          <p:cNvSpPr txBox="1"/>
          <p:nvPr/>
        </p:nvSpPr>
        <p:spPr>
          <a:xfrm>
            <a:off x="699720" y="3295433"/>
            <a:ext cx="330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Dois significados importantes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3856E-B41B-4493-9A58-2A6CCECB3A4D}"/>
              </a:ext>
            </a:extLst>
          </p:cNvPr>
          <p:cNvSpPr txBox="1"/>
          <p:nvPr/>
        </p:nvSpPr>
        <p:spPr>
          <a:xfrm>
            <a:off x="699720" y="2228633"/>
            <a:ext cx="14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Controle</a:t>
            </a:r>
          </a:p>
        </p:txBody>
      </p:sp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617265B0-3D32-4903-872B-63DD81CD9E97}"/>
              </a:ext>
            </a:extLst>
          </p:cNvPr>
          <p:cNvCxnSpPr>
            <a:stCxn id="5" idx="2"/>
            <a:endCxn id="4" idx="0"/>
          </p:cNvCxnSpPr>
          <p:nvPr/>
        </p:nvCxnSpPr>
        <p:spPr>
          <a:xfrm rot="16200000" flipH="1">
            <a:off x="1592512" y="2535207"/>
            <a:ext cx="605135" cy="915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16E8C4BA-5B5A-4959-ADE0-7BEE9805185E}"/>
              </a:ext>
            </a:extLst>
          </p:cNvPr>
          <p:cNvSpPr/>
          <p:nvPr/>
        </p:nvSpPr>
        <p:spPr>
          <a:xfrm>
            <a:off x="3876188" y="2856915"/>
            <a:ext cx="155448" cy="1272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3F3221-098D-497C-8E55-5B55C6AC80B8}"/>
              </a:ext>
            </a:extLst>
          </p:cNvPr>
          <p:cNvSpPr txBox="1"/>
          <p:nvPr/>
        </p:nvSpPr>
        <p:spPr>
          <a:xfrm>
            <a:off x="4109360" y="3030248"/>
            <a:ext cx="460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Exercer atividades para atingir um objetivo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F6B090-2CCC-4F7B-96E3-1F8126ED5D11}"/>
              </a:ext>
            </a:extLst>
          </p:cNvPr>
          <p:cNvSpPr txBox="1"/>
          <p:nvPr/>
        </p:nvSpPr>
        <p:spPr>
          <a:xfrm>
            <a:off x="4109360" y="3429000"/>
            <a:ext cx="693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Transmitir alguma forma de energia para modificar o estado do sistema humano-máquina-ambiente</a:t>
            </a:r>
          </a:p>
        </p:txBody>
      </p:sp>
    </p:spTree>
    <p:extLst>
      <p:ext uri="{BB962C8B-B14F-4D97-AF65-F5344CB8AC3E}">
        <p14:creationId xmlns:p14="http://schemas.microsoft.com/office/powerpoint/2010/main" val="131382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3856E-B41B-4493-9A58-2A6CCECB3A4D}"/>
              </a:ext>
            </a:extLst>
          </p:cNvPr>
          <p:cNvSpPr txBox="1"/>
          <p:nvPr/>
        </p:nvSpPr>
        <p:spPr>
          <a:xfrm>
            <a:off x="365891" y="2441416"/>
            <a:ext cx="247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Atividades de Controle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9A9DC906-5176-4950-8BA8-D25F578EBF01}"/>
              </a:ext>
            </a:extLst>
          </p:cNvPr>
          <p:cNvSpPr/>
          <p:nvPr/>
        </p:nvSpPr>
        <p:spPr>
          <a:xfrm>
            <a:off x="2689352" y="2156545"/>
            <a:ext cx="155448" cy="1272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C4310E-A58D-4C96-BB84-58200F447513}"/>
              </a:ext>
            </a:extLst>
          </p:cNvPr>
          <p:cNvSpPr txBox="1"/>
          <p:nvPr/>
        </p:nvSpPr>
        <p:spPr>
          <a:xfrm>
            <a:off x="2971219" y="2284940"/>
            <a:ext cx="7729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Um objetivo ou meta a ser atingida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Uma forma de verificar os desvios ou afastamentos da atividade real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Mecanismos de ajuste</a:t>
            </a:r>
          </a:p>
        </p:txBody>
      </p:sp>
    </p:spTree>
    <p:extLst>
      <p:ext uri="{BB962C8B-B14F-4D97-AF65-F5344CB8AC3E}">
        <p14:creationId xmlns:p14="http://schemas.microsoft.com/office/powerpoint/2010/main" val="424894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3856E-B41B-4493-9A58-2A6CCECB3A4D}"/>
              </a:ext>
            </a:extLst>
          </p:cNvPr>
          <p:cNvSpPr txBox="1"/>
          <p:nvPr/>
        </p:nvSpPr>
        <p:spPr>
          <a:xfrm>
            <a:off x="365891" y="2441416"/>
            <a:ext cx="247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Atividades de Controle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9A9DC906-5176-4950-8BA8-D25F578EBF01}"/>
              </a:ext>
            </a:extLst>
          </p:cNvPr>
          <p:cNvSpPr/>
          <p:nvPr/>
        </p:nvSpPr>
        <p:spPr>
          <a:xfrm>
            <a:off x="2689352" y="2156545"/>
            <a:ext cx="155448" cy="1272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C4310E-A58D-4C96-BB84-58200F447513}"/>
              </a:ext>
            </a:extLst>
          </p:cNvPr>
          <p:cNvSpPr txBox="1"/>
          <p:nvPr/>
        </p:nvSpPr>
        <p:spPr>
          <a:xfrm>
            <a:off x="2917517" y="2284940"/>
            <a:ext cx="7856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Um objetivo ou meta a ser atingida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Uma forma de verificar os desvios ou afastamentos da atividade real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Mecanismos de ajuste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5552CA-9BFD-4642-AF65-3DF05A0E4A2A}"/>
              </a:ext>
            </a:extLst>
          </p:cNvPr>
          <p:cNvSpPr txBox="1"/>
          <p:nvPr/>
        </p:nvSpPr>
        <p:spPr>
          <a:xfrm>
            <a:off x="6548977" y="4843532"/>
            <a:ext cx="24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Sistemas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2A002EC2-426C-4D3A-8CCB-91881285E164}"/>
              </a:ext>
            </a:extLst>
          </p:cNvPr>
          <p:cNvSpPr/>
          <p:nvPr/>
        </p:nvSpPr>
        <p:spPr>
          <a:xfrm>
            <a:off x="8200717" y="4438136"/>
            <a:ext cx="155448" cy="1272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E32402-B8E5-47D9-ADB3-DAAEBB413929}"/>
              </a:ext>
            </a:extLst>
          </p:cNvPr>
          <p:cNvSpPr txBox="1"/>
          <p:nvPr/>
        </p:nvSpPr>
        <p:spPr>
          <a:xfrm>
            <a:off x="8414222" y="4667110"/>
            <a:ext cx="200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Aberto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Fechado</a:t>
            </a:r>
          </a:p>
        </p:txBody>
      </p:sp>
    </p:spTree>
    <p:extLst>
      <p:ext uri="{BB962C8B-B14F-4D97-AF65-F5344CB8AC3E}">
        <p14:creationId xmlns:p14="http://schemas.microsoft.com/office/powerpoint/2010/main" val="41987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5552CA-9BFD-4642-AF65-3DF05A0E4A2A}"/>
              </a:ext>
            </a:extLst>
          </p:cNvPr>
          <p:cNvSpPr txBox="1"/>
          <p:nvPr/>
        </p:nvSpPr>
        <p:spPr>
          <a:xfrm>
            <a:off x="496519" y="2377273"/>
            <a:ext cx="173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Sistemas abertos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2A002EC2-426C-4D3A-8CCB-91881285E164}"/>
              </a:ext>
            </a:extLst>
          </p:cNvPr>
          <p:cNvSpPr/>
          <p:nvPr/>
        </p:nvSpPr>
        <p:spPr>
          <a:xfrm>
            <a:off x="2169015" y="2205352"/>
            <a:ext cx="172299" cy="10517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E32402-B8E5-47D9-ADB3-DAAEBB413929}"/>
              </a:ext>
            </a:extLst>
          </p:cNvPr>
          <p:cNvSpPr txBox="1"/>
          <p:nvPr/>
        </p:nvSpPr>
        <p:spPr>
          <a:xfrm>
            <a:off x="2378616" y="2377273"/>
            <a:ext cx="371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Não permitem controle durante a trajetória, após a ação inicial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9B8967-C195-4392-A38A-3388DA268353}"/>
              </a:ext>
            </a:extLst>
          </p:cNvPr>
          <p:cNvSpPr txBox="1"/>
          <p:nvPr/>
        </p:nvSpPr>
        <p:spPr>
          <a:xfrm>
            <a:off x="6599776" y="4503616"/>
            <a:ext cx="173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Sistemas fechados</a:t>
            </a:r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458B5392-75E9-4BAD-A449-776AC794453E}"/>
              </a:ext>
            </a:extLst>
          </p:cNvPr>
          <p:cNvSpPr/>
          <p:nvPr/>
        </p:nvSpPr>
        <p:spPr>
          <a:xfrm>
            <a:off x="8309574" y="4282888"/>
            <a:ext cx="155448" cy="1272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CC8DBA-B9C3-47B9-9921-FF1DE412C110}"/>
              </a:ext>
            </a:extLst>
          </p:cNvPr>
          <p:cNvSpPr txBox="1"/>
          <p:nvPr/>
        </p:nvSpPr>
        <p:spPr>
          <a:xfrm>
            <a:off x="8523079" y="4511862"/>
            <a:ext cx="3422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Permitem controle contínuos durante a trajetória até atingir a sua meta</a:t>
            </a:r>
          </a:p>
        </p:txBody>
      </p:sp>
    </p:spTree>
    <p:extLst>
      <p:ext uri="{BB962C8B-B14F-4D97-AF65-F5344CB8AC3E}">
        <p14:creationId xmlns:p14="http://schemas.microsoft.com/office/powerpoint/2010/main" val="354950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F809F-4125-4351-BE12-ADF06AA0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3149"/>
            <a:ext cx="7729728" cy="980222"/>
          </a:xfrm>
        </p:spPr>
        <p:txBody>
          <a:bodyPr/>
          <a:lstStyle/>
          <a:p>
            <a:r>
              <a:rPr lang="pt-BR" dirty="0"/>
              <a:t>Sistemas de controle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22FC0-C810-4586-BD84-16F393845FD1}"/>
              </a:ext>
            </a:extLst>
          </p:cNvPr>
          <p:cNvSpPr/>
          <p:nvPr/>
        </p:nvSpPr>
        <p:spPr>
          <a:xfrm>
            <a:off x="5776686" y="2804886"/>
            <a:ext cx="1640114" cy="46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Resultado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BA633-A5D4-462A-94C1-78AC734D5DE3}"/>
              </a:ext>
            </a:extLst>
          </p:cNvPr>
          <p:cNvSpPr/>
          <p:nvPr/>
        </p:nvSpPr>
        <p:spPr>
          <a:xfrm>
            <a:off x="7975600" y="4160156"/>
            <a:ext cx="1640114" cy="46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Meta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B7B23-8DFF-4767-9F68-222143E7605D}"/>
              </a:ext>
            </a:extLst>
          </p:cNvPr>
          <p:cNvSpPr/>
          <p:nvPr/>
        </p:nvSpPr>
        <p:spPr>
          <a:xfrm>
            <a:off x="5776686" y="5577115"/>
            <a:ext cx="1640114" cy="46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Desvio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E89F6E-34D4-4265-BE8A-27C93CAE142C}"/>
              </a:ext>
            </a:extLst>
          </p:cNvPr>
          <p:cNvSpPr/>
          <p:nvPr/>
        </p:nvSpPr>
        <p:spPr>
          <a:xfrm>
            <a:off x="3396344" y="4160157"/>
            <a:ext cx="1640114" cy="460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Ação</a:t>
            </a:r>
          </a:p>
        </p:txBody>
      </p:sp>
      <p:cxnSp>
        <p:nvCxnSpPr>
          <p:cNvPr id="5" name="Connecteur : en arc 4">
            <a:extLst>
              <a:ext uri="{FF2B5EF4-FFF2-40B4-BE49-F238E27FC236}">
                <a16:creationId xmlns:a16="http://schemas.microsoft.com/office/drawing/2014/main" id="{CD41B20D-22EE-4995-8F2F-56E9CF670E78}"/>
              </a:ext>
            </a:extLst>
          </p:cNvPr>
          <p:cNvCxnSpPr>
            <a:stCxn id="3" idx="3"/>
            <a:endCxn id="10" idx="0"/>
          </p:cNvCxnSpPr>
          <p:nvPr/>
        </p:nvCxnSpPr>
        <p:spPr>
          <a:xfrm>
            <a:off x="7416800" y="3035301"/>
            <a:ext cx="1378857" cy="1124855"/>
          </a:xfrm>
          <a:prstGeom prst="curvedConnector2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EA4C6015-FD24-462B-B99C-8CB88D05AD62}"/>
              </a:ext>
            </a:extLst>
          </p:cNvPr>
          <p:cNvCxnSpPr>
            <a:cxnSpLocks/>
            <a:stCxn id="10" idx="2"/>
            <a:endCxn id="11" idx="3"/>
          </p:cNvCxnSpPr>
          <p:nvPr/>
        </p:nvCxnSpPr>
        <p:spPr>
          <a:xfrm rot="5400000">
            <a:off x="7512957" y="4524829"/>
            <a:ext cx="1186545" cy="1378857"/>
          </a:xfrm>
          <a:prstGeom prst="curvedConnector2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E216A139-BA22-4CB1-9F03-F02154113435}"/>
              </a:ext>
            </a:extLst>
          </p:cNvPr>
          <p:cNvCxnSpPr>
            <a:cxnSpLocks/>
            <a:stCxn id="11" idx="1"/>
            <a:endCxn id="14" idx="2"/>
          </p:cNvCxnSpPr>
          <p:nvPr/>
        </p:nvCxnSpPr>
        <p:spPr>
          <a:xfrm rot="10800000">
            <a:off x="4216402" y="4620986"/>
            <a:ext cx="1560285" cy="1186544"/>
          </a:xfrm>
          <a:prstGeom prst="curvedConnector2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791A425C-1729-4063-964B-EA487F33C593}"/>
              </a:ext>
            </a:extLst>
          </p:cNvPr>
          <p:cNvCxnSpPr>
            <a:cxnSpLocks/>
            <a:stCxn id="14" idx="0"/>
            <a:endCxn id="3" idx="1"/>
          </p:cNvCxnSpPr>
          <p:nvPr/>
        </p:nvCxnSpPr>
        <p:spPr>
          <a:xfrm rot="5400000" flipH="1" flipV="1">
            <a:off x="4434115" y="2817587"/>
            <a:ext cx="1124856" cy="1560285"/>
          </a:xfrm>
          <a:prstGeom prst="curvedConnector2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499C6E5-9A20-4C93-BB27-85405242780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0343" y="4390572"/>
            <a:ext cx="101600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AD81711-CDEF-47EA-9687-2EBE703E09A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615714" y="4390571"/>
            <a:ext cx="101600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4F7DC5F-3144-4F11-98C3-133EBCE5BBD4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 flipV="1">
            <a:off x="5036458" y="4390571"/>
            <a:ext cx="2939142" cy="1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6612A87-8708-41B2-BB66-49CA995B81D5}"/>
              </a:ext>
            </a:extLst>
          </p:cNvPr>
          <p:cNvSpPr txBox="1"/>
          <p:nvPr/>
        </p:nvSpPr>
        <p:spPr>
          <a:xfrm>
            <a:off x="8420021" y="3228397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Comparação com a meta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E56CEBA-03F8-4320-949F-6831E28002FF}"/>
              </a:ext>
            </a:extLst>
          </p:cNvPr>
          <p:cNvSpPr txBox="1"/>
          <p:nvPr/>
        </p:nvSpPr>
        <p:spPr>
          <a:xfrm>
            <a:off x="8636523" y="5216462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Feedback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8D0FE8A-B368-4C78-9E3D-859B1B9AEA80}"/>
              </a:ext>
            </a:extLst>
          </p:cNvPr>
          <p:cNvSpPr txBox="1"/>
          <p:nvPr/>
        </p:nvSpPr>
        <p:spPr>
          <a:xfrm>
            <a:off x="2120418" y="5216462"/>
            <a:ext cx="255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Necessidade de correção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D4BE672-03B1-484A-BA25-D134B566EC8A}"/>
              </a:ext>
            </a:extLst>
          </p:cNvPr>
          <p:cNvSpPr txBox="1"/>
          <p:nvPr/>
        </p:nvSpPr>
        <p:spPr>
          <a:xfrm>
            <a:off x="2077541" y="3228396"/>
            <a:ext cx="20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Correção do desvio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38AE0F-13C5-42AF-A930-4F4A5B2B11D4}"/>
              </a:ext>
            </a:extLst>
          </p:cNvPr>
          <p:cNvSpPr txBox="1"/>
          <p:nvPr/>
        </p:nvSpPr>
        <p:spPr>
          <a:xfrm>
            <a:off x="2231136" y="1764269"/>
            <a:ext cx="305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Sistemas fechados</a:t>
            </a:r>
          </a:p>
        </p:txBody>
      </p:sp>
    </p:spTree>
    <p:extLst>
      <p:ext uri="{BB962C8B-B14F-4D97-AF65-F5344CB8AC3E}">
        <p14:creationId xmlns:p14="http://schemas.microsoft.com/office/powerpoint/2010/main" val="2362094006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5402</TotalTime>
  <Words>997</Words>
  <Application>Microsoft Office PowerPoint</Application>
  <PresentationFormat>Grand écran</PresentationFormat>
  <Paragraphs>273</Paragraphs>
  <Slides>45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Calibri</vt:lpstr>
      <vt:lpstr>Gill Sans MT</vt:lpstr>
      <vt:lpstr>Wingdings</vt:lpstr>
      <vt:lpstr>Colis</vt:lpstr>
      <vt:lpstr>Engenharia Ergonômica – Controles e manejos</vt:lpstr>
      <vt:lpstr>Présentation PowerPoint</vt:lpstr>
      <vt:lpstr>Sistemas de controle</vt:lpstr>
      <vt:lpstr>Sistemas de controle</vt:lpstr>
      <vt:lpstr>Sistemas de controle</vt:lpstr>
      <vt:lpstr>Sistemas de controle</vt:lpstr>
      <vt:lpstr>Sistemas de controle</vt:lpstr>
      <vt:lpstr>Sistemas de controle</vt:lpstr>
      <vt:lpstr>Sistemas de controle</vt:lpstr>
      <vt:lpstr>Movimentos de controle</vt:lpstr>
      <vt:lpstr>Movimentos de controle</vt:lpstr>
      <vt:lpstr>Movimentos de controle</vt:lpstr>
      <vt:lpstr>Movimentos de controle</vt:lpstr>
      <vt:lpstr>Movimentos de controle</vt:lpstr>
      <vt:lpstr>Movimentos de controle</vt:lpstr>
      <vt:lpstr>Movimentos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Tipos de controle</vt:lpstr>
      <vt:lpstr>Automação de controle</vt:lpstr>
      <vt:lpstr>Automação de controle</vt:lpstr>
      <vt:lpstr>Automação de controle</vt:lpstr>
      <vt:lpstr>Automação de controle</vt:lpstr>
      <vt:lpstr>Manejos</vt:lpstr>
      <vt:lpstr>Manejos</vt:lpstr>
      <vt:lpstr>Manejos</vt:lpstr>
      <vt:lpstr>Manejos</vt:lpstr>
      <vt:lpstr>Manejos</vt:lpstr>
      <vt:lpstr>Manejos</vt:lpstr>
      <vt:lpstr>Ferramentas manuais</vt:lpstr>
      <vt:lpstr>Ferramentas manuais</vt:lpstr>
      <vt:lpstr>Ferramentas manuais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Ergonomia</dc:title>
  <dc:creator>SilDetro</dc:creator>
  <cp:lastModifiedBy>SilDetro</cp:lastModifiedBy>
  <cp:revision>493</cp:revision>
  <dcterms:created xsi:type="dcterms:W3CDTF">2019-05-09T17:10:11Z</dcterms:created>
  <dcterms:modified xsi:type="dcterms:W3CDTF">2019-10-17T12:22:03Z</dcterms:modified>
</cp:coreProperties>
</file>