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82" r:id="rId13"/>
    <p:sldId id="279" r:id="rId14"/>
    <p:sldId id="272" r:id="rId15"/>
    <p:sldId id="274" r:id="rId16"/>
    <p:sldId id="275" r:id="rId17"/>
    <p:sldId id="280" r:id="rId18"/>
    <p:sldId id="281" r:id="rId19"/>
    <p:sldId id="27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651" autoAdjust="0"/>
  </p:normalViewPr>
  <p:slideViewPr>
    <p:cSldViewPr snapToGrid="0">
      <p:cViewPr varScale="1">
        <p:scale>
          <a:sx n="66" d="100"/>
          <a:sy n="66" d="100"/>
        </p:scale>
        <p:origin x="900" y="66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7D9D8-1D60-4CC0-AFA4-9701AFAA2F12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pt-B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41E7B-011F-4E75-9FB6-E15A28DB70E7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080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169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359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14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025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847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99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5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53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31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12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270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E9E8AAD-9388-4E87-9153-BFE3A762B817}" type="datetimeFigureOut">
              <a:rPr lang="pt-BR" smtClean="0"/>
              <a:t>17/10/2019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4C484A7-7E45-42B0-883F-66DA3D3BF3B9}" type="slidenum">
              <a:rPr lang="pt-BR" smtClean="0"/>
              <a:t>‹N°›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2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BE4BDB-2ACC-43F4-BED2-76236EC029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Engenharia Ergonômica –</a:t>
            </a:r>
            <a:br>
              <a:rPr lang="pt-BR" b="1" dirty="0"/>
            </a:br>
            <a:r>
              <a:rPr lang="pt-BR" b="1" dirty="0"/>
              <a:t>fatores humanos no trabalho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6FBC3E-7B1C-40F1-85E9-8FA78D45C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296274"/>
            <a:ext cx="6801612" cy="1239894"/>
          </a:xfrm>
        </p:spPr>
        <p:txBody>
          <a:bodyPr>
            <a:normAutofit/>
          </a:bodyPr>
          <a:lstStyle/>
          <a:p>
            <a:r>
              <a:rPr lang="pt-BR" sz="2800" dirty="0"/>
              <a:t>Silvana </a:t>
            </a:r>
            <a:r>
              <a:rPr lang="pt-BR" sz="2800" dirty="0" err="1"/>
              <a:t>Detro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2732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Estresse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Causas do estresse</a:t>
            </a:r>
          </a:p>
          <a:p>
            <a:pPr lvl="1"/>
            <a:r>
              <a:rPr lang="pt-BR" sz="1800" dirty="0"/>
              <a:t>Conteúdo do trabalho</a:t>
            </a:r>
          </a:p>
          <a:p>
            <a:pPr lvl="1"/>
            <a:r>
              <a:rPr lang="pt-BR" sz="1800" dirty="0"/>
              <a:t>Sentimentos de incapacidade</a:t>
            </a:r>
          </a:p>
          <a:p>
            <a:pPr lvl="1"/>
            <a:r>
              <a:rPr lang="pt-BR" sz="1800" dirty="0"/>
              <a:t>Condições de trabalho</a:t>
            </a:r>
          </a:p>
          <a:p>
            <a:pPr lvl="1"/>
            <a:r>
              <a:rPr lang="pt-BR" sz="1800" dirty="0"/>
              <a:t>Fatores organizacionais</a:t>
            </a:r>
          </a:p>
          <a:p>
            <a:pPr lvl="1"/>
            <a:r>
              <a:rPr lang="pt-BR" sz="1800" dirty="0"/>
              <a:t>Pressões econômico-sociais</a:t>
            </a:r>
          </a:p>
        </p:txBody>
      </p:sp>
    </p:spTree>
    <p:extLst>
      <p:ext uri="{BB962C8B-B14F-4D97-AF65-F5344CB8AC3E}">
        <p14:creationId xmlns:p14="http://schemas.microsoft.com/office/powerpoint/2010/main" val="343166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Estresse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3497943"/>
          </a:xfrm>
        </p:spPr>
        <p:txBody>
          <a:bodyPr>
            <a:normAutofit/>
          </a:bodyPr>
          <a:lstStyle/>
          <a:p>
            <a:r>
              <a:rPr lang="pt-BR" sz="2000" dirty="0"/>
              <a:t>Dificuldades percebidas no trabalho</a:t>
            </a:r>
          </a:p>
          <a:p>
            <a:pPr lvl="1"/>
            <a:r>
              <a:rPr lang="pt-BR" sz="1800" dirty="0"/>
              <a:t>Identificação das dificuldades</a:t>
            </a:r>
          </a:p>
          <a:p>
            <a:pPr lvl="1"/>
            <a:r>
              <a:rPr lang="pt-BR" sz="1800" dirty="0"/>
              <a:t>Avaliação das dificuldades</a:t>
            </a:r>
          </a:p>
          <a:p>
            <a:pPr lvl="1"/>
            <a:r>
              <a:rPr lang="pt-BR" sz="1800" dirty="0"/>
              <a:t>Análises estatísticas</a:t>
            </a:r>
          </a:p>
          <a:p>
            <a:pPr lvl="1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0814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Estresse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3497943"/>
          </a:xfrm>
        </p:spPr>
        <p:txBody>
          <a:bodyPr>
            <a:normAutofit lnSpcReduction="10000"/>
          </a:bodyPr>
          <a:lstStyle/>
          <a:p>
            <a:r>
              <a:rPr lang="pt-BR" sz="2000" dirty="0"/>
              <a:t>Redução do estresse</a:t>
            </a:r>
          </a:p>
          <a:p>
            <a:pPr lvl="1"/>
            <a:r>
              <a:rPr lang="pt-BR" sz="1800" dirty="0"/>
              <a:t>Redesenho do posto de trabalho</a:t>
            </a:r>
          </a:p>
          <a:p>
            <a:pPr lvl="1"/>
            <a:r>
              <a:rPr lang="pt-BR" sz="1800" dirty="0"/>
              <a:t>Melhoria dos contatos sociais</a:t>
            </a:r>
          </a:p>
          <a:p>
            <a:pPr lvl="1"/>
            <a:r>
              <a:rPr lang="pt-BR" sz="1800" dirty="0"/>
              <a:t>Mudança de estilo gerencial</a:t>
            </a:r>
          </a:p>
          <a:p>
            <a:pPr lvl="1"/>
            <a:r>
              <a:rPr lang="pt-BR" sz="1800" dirty="0"/>
              <a:t>Treinamento</a:t>
            </a:r>
          </a:p>
          <a:p>
            <a:pPr lvl="1"/>
            <a:r>
              <a:rPr lang="pt-BR" sz="1800" dirty="0"/>
              <a:t>Manter ajudas emergenciais</a:t>
            </a:r>
          </a:p>
          <a:p>
            <a:pPr lvl="1"/>
            <a:r>
              <a:rPr lang="pt-BR" sz="1800" dirty="0"/>
              <a:t>Exercícios de relaxamento</a:t>
            </a:r>
          </a:p>
          <a:p>
            <a:pPr lvl="1"/>
            <a:endParaRPr lang="pt-BR" sz="1800" dirty="0"/>
          </a:p>
          <a:p>
            <a:pPr marL="228600" lvl="1" indent="0">
              <a:buNone/>
            </a:pPr>
            <a:r>
              <a:rPr lang="pt-BR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1260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Monotonia e Motivação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Causas da Monotonia</a:t>
            </a:r>
          </a:p>
          <a:p>
            <a:pPr lvl="1"/>
            <a:r>
              <a:rPr lang="pt-BR" sz="1800" dirty="0"/>
              <a:t>Tarefas ou ambientes pobres em estímulos</a:t>
            </a:r>
          </a:p>
          <a:p>
            <a:pPr lvl="1"/>
            <a:endParaRPr lang="pt-BR" sz="1800" dirty="0"/>
          </a:p>
          <a:p>
            <a:pPr lvl="1"/>
            <a:r>
              <a:rPr lang="pt-BR" sz="1800" dirty="0"/>
              <a:t>Fatores agravantes da monotonia:</a:t>
            </a:r>
          </a:p>
          <a:p>
            <a:pPr lvl="2"/>
            <a:r>
              <a:rPr lang="pt-BR" sz="1800" dirty="0"/>
              <a:t>Curta duração do ciclo de trabalho</a:t>
            </a:r>
          </a:p>
          <a:p>
            <a:pPr lvl="2"/>
            <a:r>
              <a:rPr lang="pt-BR" sz="1800" dirty="0"/>
              <a:t>Períodos curtos de aprendizagem</a:t>
            </a:r>
          </a:p>
          <a:p>
            <a:pPr lvl="2"/>
            <a:r>
              <a:rPr lang="pt-BR" sz="1800" dirty="0"/>
              <a:t>Restrição aos movimentos corporais </a:t>
            </a:r>
          </a:p>
          <a:p>
            <a:pPr lvl="2"/>
            <a:r>
              <a:rPr lang="pt-BR" sz="1800" dirty="0"/>
              <a:t>Locais mal iluminados, quentes, ruidosos e com isolamento social</a:t>
            </a:r>
          </a:p>
        </p:txBody>
      </p:sp>
    </p:spTree>
    <p:extLst>
      <p:ext uri="{BB962C8B-B14F-4D97-AF65-F5344CB8AC3E}">
        <p14:creationId xmlns:p14="http://schemas.microsoft.com/office/powerpoint/2010/main" val="1695273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Monotonia e Motivação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pPr lvl="1"/>
            <a:r>
              <a:rPr lang="pt-BR" sz="1800" dirty="0"/>
              <a:t>Fatores fisiológicos: Menor produção de adrenalina</a:t>
            </a:r>
          </a:p>
          <a:p>
            <a:pPr lvl="1"/>
            <a:endParaRPr lang="pt-BR" sz="1800" dirty="0"/>
          </a:p>
          <a:p>
            <a:pPr lvl="1"/>
            <a:r>
              <a:rPr lang="pt-BR" sz="1800" dirty="0"/>
              <a:t>Fatores psicológicos: Saturação psíquica</a:t>
            </a:r>
          </a:p>
          <a:p>
            <a:pPr lvl="1"/>
            <a:endParaRPr lang="pt-BR" sz="1800" dirty="0"/>
          </a:p>
          <a:p>
            <a:pPr lvl="1"/>
            <a:r>
              <a:rPr lang="pt-BR" sz="1800" dirty="0"/>
              <a:t>Consequências</a:t>
            </a:r>
          </a:p>
          <a:p>
            <a:pPr lvl="2"/>
            <a:r>
              <a:rPr lang="pt-BR" sz="1800" dirty="0"/>
              <a:t>Diminuição da atenção</a:t>
            </a:r>
          </a:p>
          <a:p>
            <a:pPr lvl="2"/>
            <a:r>
              <a:rPr lang="pt-BR" sz="1800" dirty="0"/>
              <a:t>Aumento do tempo de reação</a:t>
            </a:r>
          </a:p>
          <a:p>
            <a:pPr lvl="2"/>
            <a:endParaRPr lang="pt-BR" sz="1800" dirty="0"/>
          </a:p>
          <a:p>
            <a:pPr lvl="1"/>
            <a:r>
              <a:rPr lang="pt-BR" sz="1800" dirty="0"/>
              <a:t>Redução da monotonia</a:t>
            </a:r>
          </a:p>
          <a:p>
            <a:pPr lvl="2"/>
            <a:r>
              <a:rPr lang="pt-BR" sz="1800" dirty="0"/>
              <a:t>Visibilidade e intensidade do sinal, feedback, frequência</a:t>
            </a:r>
          </a:p>
        </p:txBody>
      </p:sp>
    </p:spTree>
    <p:extLst>
      <p:ext uri="{BB962C8B-B14F-4D97-AF65-F5344CB8AC3E}">
        <p14:creationId xmlns:p14="http://schemas.microsoft.com/office/powerpoint/2010/main" val="69453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Monotonia e Motivação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Motivação</a:t>
            </a:r>
          </a:p>
          <a:p>
            <a:pPr lvl="1"/>
            <a:r>
              <a:rPr lang="pt-BR" sz="1800" dirty="0"/>
              <a:t>Metas,  desafios,  informação e recompensa</a:t>
            </a:r>
          </a:p>
          <a:p>
            <a:endParaRPr lang="pt-BR" sz="2000" dirty="0"/>
          </a:p>
          <a:p>
            <a:r>
              <a:rPr lang="pt-BR" sz="2000" dirty="0"/>
              <a:t>Teoria de processo</a:t>
            </a:r>
          </a:p>
          <a:p>
            <a:pPr lvl="1"/>
            <a:r>
              <a:rPr lang="pt-BR" sz="1800" dirty="0"/>
              <a:t>Causas e objetivos do comportamento</a:t>
            </a:r>
          </a:p>
          <a:p>
            <a:pPr lvl="1"/>
            <a:r>
              <a:rPr lang="pt-BR" sz="1800" dirty="0"/>
              <a:t>Determinar as variáveis ou componentes</a:t>
            </a:r>
          </a:p>
          <a:p>
            <a:pPr lvl="1"/>
            <a:r>
              <a:rPr lang="pt-BR" sz="1800" dirty="0" err="1"/>
              <a:t>Expectância</a:t>
            </a:r>
            <a:r>
              <a:rPr lang="pt-BR" sz="1800" dirty="0"/>
              <a:t>-valência</a:t>
            </a:r>
          </a:p>
          <a:p>
            <a:endParaRPr lang="pt-BR" sz="2000" dirty="0"/>
          </a:p>
          <a:p>
            <a:r>
              <a:rPr lang="pt-BR" sz="2000" dirty="0"/>
              <a:t>Teoria de conteúdo </a:t>
            </a:r>
          </a:p>
          <a:p>
            <a:pPr lvl="1"/>
            <a:r>
              <a:rPr lang="pt-BR" sz="1800" dirty="0"/>
              <a:t>Classes de necessidades que motivam as pessoas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2393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Monotonia e Motivação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Teoria de conteúdo </a:t>
            </a:r>
          </a:p>
          <a:p>
            <a:pPr lvl="1"/>
            <a:r>
              <a:rPr lang="pt-BR" sz="1800" dirty="0"/>
              <a:t>Teoria de Maslow</a:t>
            </a:r>
          </a:p>
          <a:p>
            <a:pPr lvl="2"/>
            <a:r>
              <a:rPr lang="pt-BR" sz="1800" dirty="0"/>
              <a:t>Necessidade fisiológica</a:t>
            </a:r>
          </a:p>
          <a:p>
            <a:pPr lvl="2"/>
            <a:r>
              <a:rPr lang="pt-BR" sz="1800" dirty="0"/>
              <a:t>Necessidade de segurança</a:t>
            </a:r>
          </a:p>
          <a:p>
            <a:pPr lvl="2"/>
            <a:r>
              <a:rPr lang="pt-BR" sz="1800" dirty="0"/>
              <a:t>Necessidade de aceitação</a:t>
            </a:r>
          </a:p>
          <a:p>
            <a:pPr lvl="2"/>
            <a:r>
              <a:rPr lang="pt-BR" sz="1800" dirty="0"/>
              <a:t>Necessidade de ego</a:t>
            </a:r>
          </a:p>
          <a:p>
            <a:pPr lvl="2"/>
            <a:r>
              <a:rPr lang="pt-BR" sz="1800" dirty="0"/>
              <a:t>Necessidade de </a:t>
            </a:r>
            <a:r>
              <a:rPr lang="pt-BR" sz="1800" dirty="0" err="1"/>
              <a:t>autorealização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61233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Monotonia e Motivação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Teoria de conteúdo </a:t>
            </a:r>
          </a:p>
          <a:p>
            <a:pPr lvl="1"/>
            <a:r>
              <a:rPr lang="pt-BR" sz="1800" dirty="0"/>
              <a:t>Teoria de </a:t>
            </a:r>
            <a:r>
              <a:rPr lang="pt-BR" sz="1800" dirty="0" err="1"/>
              <a:t>Alderfer</a:t>
            </a:r>
            <a:endParaRPr lang="pt-BR" sz="1800" dirty="0"/>
          </a:p>
          <a:p>
            <a:pPr lvl="2"/>
            <a:r>
              <a:rPr lang="pt-BR" sz="1800" dirty="0"/>
              <a:t>Necessidades básicas</a:t>
            </a:r>
          </a:p>
          <a:p>
            <a:pPr lvl="2"/>
            <a:r>
              <a:rPr lang="pt-BR" sz="1800" dirty="0"/>
              <a:t>Necessidades de relacionamento</a:t>
            </a:r>
          </a:p>
          <a:p>
            <a:pPr lvl="2"/>
            <a:r>
              <a:rPr lang="pt-BR" sz="1800" dirty="0"/>
              <a:t>Necessidades de crescimento</a:t>
            </a:r>
          </a:p>
          <a:p>
            <a:pPr lvl="1"/>
            <a:endParaRPr lang="pt-BR" sz="1800" dirty="0"/>
          </a:p>
          <a:p>
            <a:pPr lvl="1"/>
            <a:r>
              <a:rPr lang="pt-BR" sz="1800" dirty="0"/>
              <a:t>Importância da motivação</a:t>
            </a:r>
          </a:p>
          <a:p>
            <a:pPr lvl="2"/>
            <a:r>
              <a:rPr lang="pt-BR" sz="1800" dirty="0"/>
              <a:t>Salário</a:t>
            </a:r>
          </a:p>
          <a:p>
            <a:pPr lvl="2"/>
            <a:r>
              <a:rPr lang="pt-BR" sz="1800" dirty="0"/>
              <a:t>Ambiente de trabalho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812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 fontScale="90000"/>
          </a:bodyPr>
          <a:lstStyle/>
          <a:p>
            <a:r>
              <a:rPr lang="pt-BR" dirty="0"/>
              <a:t>Influências de Idade, sexo e deficiência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Adaptação do trabalho</a:t>
            </a:r>
          </a:p>
          <a:p>
            <a:pPr lvl="1"/>
            <a:r>
              <a:rPr lang="pt-BR" sz="1800" dirty="0"/>
              <a:t>Diferenças antropométricas</a:t>
            </a:r>
          </a:p>
          <a:p>
            <a:pPr lvl="1"/>
            <a:r>
              <a:rPr lang="pt-BR" sz="1800" dirty="0"/>
              <a:t>Capacidade física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9515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Atividade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/>
          </a:bodyPr>
          <a:lstStyle/>
          <a:p>
            <a:r>
              <a:rPr lang="pt-BR" sz="2000" dirty="0"/>
              <a:t>Descreva um produto e uma situação com falta de adaptação ao trabalho de pessoas idosas, mulheres ou pessoas com deficiência. Como esse produto e situação poderia ser corrigido?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438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/>
          <a:lstStyle/>
          <a:p>
            <a:r>
              <a:rPr lang="pt-BR" dirty="0"/>
              <a:t>Fatores fisiológicos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/>
          <a:lstStyle/>
          <a:p>
            <a:r>
              <a:rPr lang="pt-BR" sz="2000" dirty="0"/>
              <a:t>Ritmo circadiano</a:t>
            </a:r>
          </a:p>
          <a:p>
            <a:pPr lvl="1"/>
            <a:r>
              <a:rPr lang="pt-BR" sz="1800" dirty="0"/>
              <a:t>Oscilações nas funções fisiológicas com um ciclo de 24h</a:t>
            </a:r>
          </a:p>
          <a:p>
            <a:pPr lvl="1"/>
            <a:r>
              <a:rPr lang="pt-BR" sz="1800" dirty="0"/>
              <a:t>Presença da luz solar</a:t>
            </a:r>
          </a:p>
          <a:p>
            <a:pPr lvl="1"/>
            <a:r>
              <a:rPr lang="pt-BR" sz="1800" dirty="0" err="1"/>
              <a:t>Cronotipo</a:t>
            </a:r>
            <a:endParaRPr lang="pt-BR" sz="18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683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/>
          <a:lstStyle/>
          <a:p>
            <a:r>
              <a:rPr lang="pt-BR" dirty="0"/>
              <a:t>Fatores fisiológicos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/>
          <a:lstStyle/>
          <a:p>
            <a:r>
              <a:rPr lang="pt-BR" sz="2000" dirty="0"/>
              <a:t>Importância do ritmo circadiano</a:t>
            </a:r>
          </a:p>
          <a:p>
            <a:pPr lvl="1"/>
            <a:r>
              <a:rPr lang="pt-BR" sz="1800" dirty="0"/>
              <a:t>Influência no nível de alerta e desempenho no trabalho</a:t>
            </a:r>
          </a:p>
          <a:p>
            <a:r>
              <a:rPr lang="pt-BR" sz="2000" dirty="0"/>
              <a:t>Digestão e ritmo biológico</a:t>
            </a:r>
          </a:p>
          <a:p>
            <a:pPr lvl="1"/>
            <a:r>
              <a:rPr lang="pt-BR" sz="1800" dirty="0"/>
              <a:t>Amortecimento da vigília </a:t>
            </a:r>
          </a:p>
          <a:p>
            <a:r>
              <a:rPr lang="pt-BR" sz="2000" dirty="0"/>
              <a:t>Ritmo circadiano e o sono</a:t>
            </a:r>
          </a:p>
          <a:p>
            <a:pPr lvl="1"/>
            <a:r>
              <a:rPr lang="pt-BR" sz="1800" dirty="0"/>
              <a:t>Períodos de sono e vigília </a:t>
            </a:r>
          </a:p>
          <a:p>
            <a:pPr lvl="1"/>
            <a:r>
              <a:rPr lang="pt-BR" sz="1800" dirty="0"/>
              <a:t>Funções fisiológicas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0036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/>
          <a:lstStyle/>
          <a:p>
            <a:r>
              <a:rPr lang="pt-BR" dirty="0"/>
              <a:t>Fatores fisiológicos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/>
          <a:lstStyle/>
          <a:p>
            <a:r>
              <a:rPr lang="pt-BR" sz="2000" dirty="0"/>
              <a:t>Fases do sono</a:t>
            </a:r>
          </a:p>
          <a:p>
            <a:pPr lvl="1"/>
            <a:r>
              <a:rPr lang="pt-BR" sz="1800" dirty="0"/>
              <a:t>Adormecimento, sono superficial, sono profundo e REM</a:t>
            </a:r>
          </a:p>
          <a:p>
            <a:endParaRPr lang="pt-BR" sz="2000" dirty="0"/>
          </a:p>
          <a:p>
            <a:r>
              <a:rPr lang="pt-BR" sz="2000" dirty="0"/>
              <a:t>Cafeína </a:t>
            </a:r>
          </a:p>
          <a:p>
            <a:r>
              <a:rPr lang="pt-BR" sz="2000" dirty="0"/>
              <a:t>Fumo</a:t>
            </a:r>
          </a:p>
          <a:p>
            <a:r>
              <a:rPr lang="pt-BR" sz="2000" dirty="0"/>
              <a:t>Álcool </a:t>
            </a:r>
          </a:p>
          <a:p>
            <a:pPr lvl="1"/>
            <a:endParaRPr lang="pt-BR" sz="1800" dirty="0"/>
          </a:p>
          <a:p>
            <a:pPr lvl="1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7989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Fadiga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/>
          <a:lstStyle/>
          <a:p>
            <a:r>
              <a:rPr lang="pt-BR" sz="2000" dirty="0"/>
              <a:t>Efeito de um trabalho continuado</a:t>
            </a:r>
          </a:p>
          <a:p>
            <a:endParaRPr lang="pt-BR" sz="2000" dirty="0"/>
          </a:p>
          <a:p>
            <a:r>
              <a:rPr lang="pt-BR" sz="2000" dirty="0"/>
              <a:t>Causada por um conjunto complexo de fatores</a:t>
            </a:r>
          </a:p>
          <a:p>
            <a:pPr lvl="1"/>
            <a:r>
              <a:rPr lang="pt-BR" sz="1800" dirty="0"/>
              <a:t>Fatores fisiológicos </a:t>
            </a:r>
          </a:p>
          <a:p>
            <a:pPr lvl="1"/>
            <a:r>
              <a:rPr lang="pt-BR" sz="1800" dirty="0"/>
              <a:t>Fatores psicológicos </a:t>
            </a:r>
          </a:p>
          <a:p>
            <a:pPr lvl="1"/>
            <a:r>
              <a:rPr lang="pt-BR" sz="1800" dirty="0"/>
              <a:t>Fatores ambientais</a:t>
            </a:r>
          </a:p>
          <a:p>
            <a:pPr lvl="1"/>
            <a:r>
              <a:rPr lang="pt-BR" sz="1800" dirty="0"/>
              <a:t>Relacionamento social</a:t>
            </a:r>
          </a:p>
          <a:p>
            <a:pPr lvl="1"/>
            <a:endParaRPr lang="pt-BR" sz="1800" dirty="0"/>
          </a:p>
          <a:p>
            <a:pPr lvl="1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33057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Fadiga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/>
          <a:lstStyle/>
          <a:p>
            <a:r>
              <a:rPr lang="pt-BR" sz="2000" dirty="0"/>
              <a:t>Consequências da fadiga</a:t>
            </a:r>
          </a:p>
          <a:p>
            <a:r>
              <a:rPr lang="pt-BR" sz="1800" dirty="0"/>
              <a:t>Eliminação de tudo que não for essencial</a:t>
            </a:r>
          </a:p>
          <a:p>
            <a:r>
              <a:rPr lang="pt-BR" dirty="0"/>
              <a:t>Diminuição da força, velocidade e precisão</a:t>
            </a:r>
          </a:p>
          <a:p>
            <a:endParaRPr lang="pt-BR" sz="1800" dirty="0"/>
          </a:p>
          <a:p>
            <a:r>
              <a:rPr lang="pt-BR" sz="2000" dirty="0"/>
              <a:t>Fatores fisiológicos da fadiga</a:t>
            </a:r>
          </a:p>
          <a:p>
            <a:pPr lvl="1"/>
            <a:r>
              <a:rPr lang="pt-BR" sz="1800" dirty="0"/>
              <a:t>Acúmulo de ácido lático nos músculos </a:t>
            </a:r>
          </a:p>
          <a:p>
            <a:pPr lvl="1"/>
            <a:r>
              <a:rPr lang="pt-BR" sz="1800" dirty="0"/>
              <a:t>Baixo teor de glicose no sangue</a:t>
            </a:r>
          </a:p>
          <a:p>
            <a:endParaRPr lang="pt-BR" sz="2000" dirty="0"/>
          </a:p>
          <a:p>
            <a:pPr lvl="1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83528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Fadiga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>
            <a:normAutofit fontScale="92500" lnSpcReduction="10000"/>
          </a:bodyPr>
          <a:lstStyle/>
          <a:p>
            <a:r>
              <a:rPr lang="pt-BR" sz="2000" dirty="0"/>
              <a:t>Fatores psicológicos da fadiga</a:t>
            </a:r>
            <a:endParaRPr lang="pt-BR" dirty="0"/>
          </a:p>
          <a:p>
            <a:pPr lvl="1"/>
            <a:r>
              <a:rPr lang="pt-BR" sz="1800" dirty="0"/>
              <a:t>Sentimento de cansaço geral, aumento da irritabilidade, desinteresse e maior sensibilidade a certos estímulos</a:t>
            </a:r>
          </a:p>
          <a:p>
            <a:endParaRPr lang="pt-BR" sz="1800" dirty="0"/>
          </a:p>
          <a:p>
            <a:r>
              <a:rPr lang="pt-BR" sz="1800" dirty="0"/>
              <a:t>Diferenças individuais para a fadiga</a:t>
            </a:r>
          </a:p>
          <a:p>
            <a:pPr lvl="1"/>
            <a:r>
              <a:rPr lang="pt-BR" dirty="0"/>
              <a:t>Ergógrafo de </a:t>
            </a:r>
            <a:r>
              <a:rPr lang="pt-BR" dirty="0" err="1"/>
              <a:t>Mosso</a:t>
            </a:r>
            <a:endParaRPr lang="pt-BR" dirty="0"/>
          </a:p>
          <a:p>
            <a:pPr lvl="1"/>
            <a:r>
              <a:rPr lang="pt-BR" dirty="0"/>
              <a:t>Tipo A:  mantém o ritmo constante e, quando se fatigam, a curva cai bruscamente</a:t>
            </a:r>
          </a:p>
          <a:p>
            <a:pPr lvl="1"/>
            <a:r>
              <a:rPr lang="pt-BR" dirty="0"/>
              <a:t>Tipo B: queda de desempenho desde o início, mas sem quedas bruscas </a:t>
            </a:r>
          </a:p>
          <a:p>
            <a:endParaRPr lang="pt-BR" sz="1800" dirty="0"/>
          </a:p>
          <a:p>
            <a:r>
              <a:rPr lang="pt-BR" dirty="0"/>
              <a:t>Principal causa da redução da produtividade industrial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26041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Fadiga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2"/>
            <a:ext cx="7729728" cy="3533856"/>
          </a:xfrm>
        </p:spPr>
        <p:txBody>
          <a:bodyPr/>
          <a:lstStyle/>
          <a:p>
            <a:r>
              <a:rPr lang="pt-BR" sz="2000" dirty="0"/>
              <a:t>Acompanhamento da fadiga</a:t>
            </a:r>
          </a:p>
          <a:p>
            <a:pPr lvl="1"/>
            <a:r>
              <a:rPr lang="pt-BR" sz="1800" dirty="0"/>
              <a:t>Provocada por fatores físicos, ambientais e psicológicos</a:t>
            </a:r>
          </a:p>
          <a:p>
            <a:pPr lvl="1"/>
            <a:r>
              <a:rPr lang="pt-BR" sz="1800" dirty="0"/>
              <a:t>Identificar e analisar visando sua redução</a:t>
            </a:r>
          </a:p>
          <a:p>
            <a:endParaRPr lang="pt-BR" sz="2000" dirty="0"/>
          </a:p>
          <a:p>
            <a:r>
              <a:rPr lang="pt-BR" sz="2000" dirty="0"/>
              <a:t>Pausas no trabalho</a:t>
            </a:r>
          </a:p>
          <a:p>
            <a:pPr lvl="1"/>
            <a:r>
              <a:rPr lang="pt-BR" sz="1800" dirty="0"/>
              <a:t>Pausas curtas</a:t>
            </a:r>
          </a:p>
          <a:p>
            <a:pPr lvl="1"/>
            <a:r>
              <a:rPr lang="pt-BR" sz="1800" dirty="0"/>
              <a:t>Variações nas atividades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064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B1F9-6DB9-4B87-B534-C3739CB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585"/>
            <a:ext cx="7729728" cy="898787"/>
          </a:xfrm>
        </p:spPr>
        <p:txBody>
          <a:bodyPr>
            <a:normAutofit/>
          </a:bodyPr>
          <a:lstStyle/>
          <a:p>
            <a:r>
              <a:rPr lang="pt-BR" dirty="0"/>
              <a:t>Estresse no trabalho</a:t>
            </a: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8BB1723A-6B35-4738-81EB-88440A55B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06171"/>
            <a:ext cx="7595035" cy="4157243"/>
          </a:xfrm>
        </p:spPr>
        <p:txBody>
          <a:bodyPr>
            <a:normAutofit fontScale="92500" lnSpcReduction="10000"/>
          </a:bodyPr>
          <a:lstStyle/>
          <a:p>
            <a:r>
              <a:rPr lang="pt-BR" sz="1800" dirty="0"/>
              <a:t>Mudanças visíveis de comportamento</a:t>
            </a:r>
          </a:p>
          <a:p>
            <a:endParaRPr lang="pt-BR" dirty="0"/>
          </a:p>
          <a:p>
            <a:r>
              <a:rPr lang="pt-BR" sz="1800" dirty="0"/>
              <a:t>Transformações </a:t>
            </a:r>
            <a:r>
              <a:rPr lang="pt-BR" sz="1800" dirty="0" err="1"/>
              <a:t>neuroendocrinológicas</a:t>
            </a:r>
            <a:r>
              <a:rPr lang="pt-BR" sz="1800" dirty="0"/>
              <a:t> </a:t>
            </a:r>
          </a:p>
          <a:p>
            <a:endParaRPr lang="pt-BR" dirty="0"/>
          </a:p>
          <a:p>
            <a:r>
              <a:rPr lang="pt-BR" sz="1800" dirty="0"/>
              <a:t>Recebimento de estímu</a:t>
            </a:r>
            <a:r>
              <a:rPr lang="pt-BR" dirty="0"/>
              <a:t>lo  -&gt; ação incompleta -&gt; efeitos físicos e psicológicos </a:t>
            </a:r>
          </a:p>
          <a:p>
            <a:endParaRPr lang="pt-BR" sz="1800" dirty="0"/>
          </a:p>
          <a:p>
            <a:r>
              <a:rPr lang="pt-BR" dirty="0"/>
              <a:t>Primeira reação – glândula pituitária -&gt; frequência -&gt; hipertensão</a:t>
            </a:r>
          </a:p>
          <a:p>
            <a:endParaRPr lang="pt-BR" sz="1800" dirty="0"/>
          </a:p>
          <a:p>
            <a:r>
              <a:rPr lang="pt-BR" dirty="0"/>
              <a:t>Sistema nervoso central -&gt; redução da resposta à estímulos </a:t>
            </a:r>
          </a:p>
          <a:p>
            <a:endParaRPr lang="pt-BR" sz="1800" dirty="0"/>
          </a:p>
          <a:p>
            <a:r>
              <a:rPr lang="pt-BR" dirty="0"/>
              <a:t>Ansiedade e depressão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9762353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8231</TotalTime>
  <Words>544</Words>
  <Application>Microsoft Office PowerPoint</Application>
  <PresentationFormat>Grand écran</PresentationFormat>
  <Paragraphs>145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Gill Sans MT</vt:lpstr>
      <vt:lpstr>Colis</vt:lpstr>
      <vt:lpstr>Engenharia Ergonômica – fatores humanos no trabalho</vt:lpstr>
      <vt:lpstr>Fatores fisiológicos no trabalho</vt:lpstr>
      <vt:lpstr>Fatores fisiológicos no trabalho</vt:lpstr>
      <vt:lpstr>Fatores fisiológicos no trabalho</vt:lpstr>
      <vt:lpstr>Fadiga no trabalho</vt:lpstr>
      <vt:lpstr>Fadiga no trabalho</vt:lpstr>
      <vt:lpstr>Fadiga no trabalho</vt:lpstr>
      <vt:lpstr>Fadiga no trabalho</vt:lpstr>
      <vt:lpstr>Estresse no trabalho</vt:lpstr>
      <vt:lpstr>Estresse no trabalho</vt:lpstr>
      <vt:lpstr>Estresse no trabalho</vt:lpstr>
      <vt:lpstr>Estresse no trabalho</vt:lpstr>
      <vt:lpstr>Monotonia e Motivação</vt:lpstr>
      <vt:lpstr>Monotonia e Motivação</vt:lpstr>
      <vt:lpstr>Monotonia e Motivação</vt:lpstr>
      <vt:lpstr>Monotonia e Motivação</vt:lpstr>
      <vt:lpstr>Monotonia e Motivação</vt:lpstr>
      <vt:lpstr>Influências de Idade, sexo e deficiência</vt:lpstr>
      <vt:lpstr>Atividade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Ergonomia</dc:title>
  <dc:creator>SilDetro</dc:creator>
  <cp:lastModifiedBy>SilDetro</cp:lastModifiedBy>
  <cp:revision>756</cp:revision>
  <dcterms:created xsi:type="dcterms:W3CDTF">2019-05-09T17:10:11Z</dcterms:created>
  <dcterms:modified xsi:type="dcterms:W3CDTF">2019-10-17T12:24:48Z</dcterms:modified>
</cp:coreProperties>
</file>