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7"/>
  </p:notesMasterIdLst>
  <p:handoutMasterIdLst>
    <p:handoutMasterId r:id="rId58"/>
  </p:handoutMasterIdLst>
  <p:sldIdLst>
    <p:sldId id="256" r:id="rId2"/>
    <p:sldId id="257" r:id="rId3"/>
    <p:sldId id="306" r:id="rId4"/>
    <p:sldId id="258" r:id="rId5"/>
    <p:sldId id="261" r:id="rId6"/>
    <p:sldId id="262" r:id="rId7"/>
    <p:sldId id="259" r:id="rId8"/>
    <p:sldId id="260" r:id="rId9"/>
    <p:sldId id="308" r:id="rId10"/>
    <p:sldId id="271" r:id="rId11"/>
    <p:sldId id="264" r:id="rId12"/>
    <p:sldId id="285" r:id="rId13"/>
    <p:sldId id="263" r:id="rId14"/>
    <p:sldId id="267" r:id="rId15"/>
    <p:sldId id="310" r:id="rId16"/>
    <p:sldId id="265" r:id="rId17"/>
    <p:sldId id="274" r:id="rId18"/>
    <p:sldId id="319" r:id="rId19"/>
    <p:sldId id="320" r:id="rId20"/>
    <p:sldId id="321" r:id="rId21"/>
    <p:sldId id="322" r:id="rId22"/>
    <p:sldId id="323" r:id="rId23"/>
    <p:sldId id="324" r:id="rId24"/>
    <p:sldId id="325" r:id="rId25"/>
    <p:sldId id="275" r:id="rId26"/>
    <p:sldId id="309" r:id="rId27"/>
    <p:sldId id="266" r:id="rId28"/>
    <p:sldId id="268" r:id="rId29"/>
    <p:sldId id="269" r:id="rId30"/>
    <p:sldId id="276" r:id="rId31"/>
    <p:sldId id="273" r:id="rId32"/>
    <p:sldId id="311" r:id="rId33"/>
    <p:sldId id="326" r:id="rId34"/>
    <p:sldId id="327" r:id="rId35"/>
    <p:sldId id="277" r:id="rId36"/>
    <p:sldId id="272" r:id="rId37"/>
    <p:sldId id="278" r:id="rId38"/>
    <p:sldId id="279" r:id="rId39"/>
    <p:sldId id="270" r:id="rId40"/>
    <p:sldId id="280" r:id="rId41"/>
    <p:sldId id="286" r:id="rId42"/>
    <p:sldId id="281" r:id="rId43"/>
    <p:sldId id="282" r:id="rId44"/>
    <p:sldId id="284" r:id="rId45"/>
    <p:sldId id="283" r:id="rId46"/>
    <p:sldId id="317" r:id="rId47"/>
    <p:sldId id="316" r:id="rId48"/>
    <p:sldId id="318" r:id="rId49"/>
    <p:sldId id="291" r:id="rId50"/>
    <p:sldId id="292" r:id="rId51"/>
    <p:sldId id="293" r:id="rId52"/>
    <p:sldId id="294" r:id="rId53"/>
    <p:sldId id="295" r:id="rId54"/>
    <p:sldId id="296" r:id="rId55"/>
    <p:sldId id="297" r:id="rId56"/>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3399"/>
    <a:srgbClr val="FF33CC"/>
    <a:srgbClr val="66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66" autoAdjust="0"/>
    <p:restoredTop sz="90929"/>
  </p:normalViewPr>
  <p:slideViewPr>
    <p:cSldViewPr showGuides="1">
      <p:cViewPr varScale="1">
        <p:scale>
          <a:sx n="66" d="100"/>
          <a:sy n="66" d="100"/>
        </p:scale>
        <p:origin x="-9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2" d="100"/>
          <a:sy n="82" d="100"/>
        </p:scale>
        <p:origin x="-318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00774D-6C05-467E-9A94-3C450783E731}" type="datetimeFigureOut">
              <a:rPr lang="pt-BR" smtClean="0"/>
              <a:pPr/>
              <a:t>13/07/2013</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B33B5A-4768-46BD-8819-6D3599775533}" type="slidenum">
              <a:rPr lang="pt-BR" smtClean="0"/>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6" charset="0"/>
              </a:defRPr>
            </a:lvl1pPr>
          </a:lstStyle>
          <a:p>
            <a:pPr>
              <a:defRPr/>
            </a:pPr>
            <a:endParaRPr lang="en-US"/>
          </a:p>
        </p:txBody>
      </p:sp>
      <p:sp>
        <p:nvSpPr>
          <p:cNvPr id="296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6" charset="0"/>
              </a:defRPr>
            </a:lvl1pPr>
          </a:lstStyle>
          <a:p>
            <a:pPr>
              <a:defRPr/>
            </a:pPr>
            <a:endParaRPr lang="en-US"/>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6" charset="0"/>
              </a:defRPr>
            </a:lvl1pPr>
          </a:lstStyle>
          <a:p>
            <a:pPr>
              <a:defRPr/>
            </a:pPr>
            <a:endParaRPr lang="en-US"/>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6" charset="0"/>
              </a:defRPr>
            </a:lvl1pPr>
          </a:lstStyle>
          <a:p>
            <a:pPr>
              <a:defRPr/>
            </a:pPr>
            <a:fld id="{CADEDDBB-2A10-4CC3-B151-DBEF958E74FF}"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6"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6"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6"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6"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EC80E7B-CF5C-405B-9530-8068E41C1E6C}" type="slidenum">
              <a:rPr lang="en-US" smtClean="0">
                <a:latin typeface="Times New Roman" pitchFamily="18" charset="0"/>
              </a:rPr>
              <a:pPr/>
              <a:t>1</a:t>
            </a:fld>
            <a:endParaRPr lang="en-US" smtClean="0">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pt-BR"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1747" name="Rectangle 2"/>
          <p:cNvSpPr txBox="1">
            <a:spLocks noGrp="1" noChangeArrowheads="1"/>
          </p:cNvSpPr>
          <p:nvPr>
            <p:ph type="body" idx="1"/>
          </p:nvPr>
        </p:nvSpPr>
        <p:spPr>
          <a:xfrm>
            <a:off x="685800" y="4343400"/>
            <a:ext cx="5481638" cy="41116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1507" name="Rectangle 2"/>
          <p:cNvSpPr txBox="1">
            <a:spLocks noGrp="1" noChangeArrowheads="1"/>
          </p:cNvSpPr>
          <p:nvPr>
            <p:ph type="body" idx="1"/>
          </p:nvPr>
        </p:nvSpPr>
        <p:spPr>
          <a:xfrm>
            <a:off x="685800" y="4343400"/>
            <a:ext cx="5481638" cy="41116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2531" name="Rectangle 2"/>
          <p:cNvSpPr txBox="1">
            <a:spLocks noGrp="1" noChangeArrowheads="1"/>
          </p:cNvSpPr>
          <p:nvPr>
            <p:ph type="body" idx="1"/>
          </p:nvPr>
        </p:nvSpPr>
        <p:spPr>
          <a:xfrm>
            <a:off x="685800" y="4343400"/>
            <a:ext cx="5481638" cy="41116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3555" name="Rectangle 2"/>
          <p:cNvSpPr txBox="1">
            <a:spLocks noGrp="1" noChangeArrowheads="1"/>
          </p:cNvSpPr>
          <p:nvPr>
            <p:ph type="body" idx="1"/>
          </p:nvPr>
        </p:nvSpPr>
        <p:spPr>
          <a:xfrm>
            <a:off x="685800" y="4343400"/>
            <a:ext cx="5481638" cy="41116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4579" name="Rectangle 2"/>
          <p:cNvSpPr txBox="1">
            <a:spLocks noGrp="1" noChangeArrowheads="1"/>
          </p:cNvSpPr>
          <p:nvPr>
            <p:ph type="body" idx="1"/>
          </p:nvPr>
        </p:nvSpPr>
        <p:spPr>
          <a:xfrm>
            <a:off x="685800" y="4343400"/>
            <a:ext cx="5481638" cy="41116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5603" name="Rectangle 2"/>
          <p:cNvSpPr txBox="1">
            <a:spLocks noGrp="1" noChangeArrowheads="1"/>
          </p:cNvSpPr>
          <p:nvPr>
            <p:ph type="body" idx="1"/>
          </p:nvPr>
        </p:nvSpPr>
        <p:spPr>
          <a:xfrm>
            <a:off x="685800" y="4343400"/>
            <a:ext cx="5481638" cy="41116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6627" name="Rectangle 2"/>
          <p:cNvSpPr txBox="1">
            <a:spLocks noGrp="1" noChangeArrowheads="1"/>
          </p:cNvSpPr>
          <p:nvPr>
            <p:ph type="body" idx="1"/>
          </p:nvPr>
        </p:nvSpPr>
        <p:spPr>
          <a:xfrm>
            <a:off x="685800" y="4343400"/>
            <a:ext cx="5481638" cy="41116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7651" name="Rectangle 2"/>
          <p:cNvSpPr txBox="1">
            <a:spLocks noGrp="1" noChangeArrowheads="1"/>
          </p:cNvSpPr>
          <p:nvPr>
            <p:ph type="body" idx="1"/>
          </p:nvPr>
        </p:nvSpPr>
        <p:spPr>
          <a:xfrm>
            <a:off x="685800" y="4343400"/>
            <a:ext cx="5481638" cy="41116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0723" name="Rectangle 2"/>
          <p:cNvSpPr txBox="1">
            <a:spLocks noGrp="1" noChangeArrowheads="1"/>
          </p:cNvSpPr>
          <p:nvPr>
            <p:ph type="body" idx="1"/>
          </p:nvPr>
        </p:nvSpPr>
        <p:spPr>
          <a:xfrm>
            <a:off x="685800" y="4343400"/>
            <a:ext cx="5481638" cy="4111625"/>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r>
              <a:rPr lang="en-US"/>
              <a:t>Click to edit Master title style</a:t>
            </a:r>
          </a:p>
        </p:txBody>
      </p:sp>
      <p:sp>
        <p:nvSpPr>
          <p:cNvPr id="3075" name="Rectangle 3"/>
          <p:cNvSpPr>
            <a:spLocks noGrp="1" noChangeArrowheads="1"/>
          </p:cNvSpPr>
          <p:nvPr>
            <p:ph type="subTitle" sz="quarter" idx="1"/>
          </p:nvPr>
        </p:nvSpPr>
        <p:spPr>
          <a:xfrm>
            <a:off x="5181600" y="4038600"/>
            <a:ext cx="3960813" cy="1752600"/>
          </a:xfrm>
          <a:ln w="9525">
            <a:headEnd/>
            <a:tailEnd/>
          </a:ln>
        </p:spPr>
        <p:txBody>
          <a:bodyPr lIns="92075" tIns="46038" rIns="92075" bIns="46038" anchor="ctr"/>
          <a:lstStyle>
            <a:lvl1pPr marL="0" indent="0" algn="ctr">
              <a:buFont typeface="Wingdings" charset="2"/>
              <a:buNone/>
              <a:defRPr>
                <a:solidFill>
                  <a:schemeClr val="bg2"/>
                </a:solidFill>
              </a:defRPr>
            </a:lvl1pPr>
          </a:lstStyle>
          <a:p>
            <a:r>
              <a:rPr lang="en-US"/>
              <a:t>Click to edit Master subtitle style</a:t>
            </a:r>
          </a:p>
        </p:txBody>
      </p:sp>
      <p:sp>
        <p:nvSpPr>
          <p:cNvPr id="4" name="Rectangle 4"/>
          <p:cNvSpPr>
            <a:spLocks noGrp="1" noChangeArrowheads="1"/>
          </p:cNvSpPr>
          <p:nvPr>
            <p:ph type="dt" sz="quarter" idx="10"/>
          </p:nvPr>
        </p:nvSpPr>
        <p:spPr>
          <a:xfrm>
            <a:off x="685800" y="6248400"/>
            <a:ext cx="1905000" cy="457200"/>
          </a:xfrm>
        </p:spPr>
        <p:txBody>
          <a:bodyPr/>
          <a:lstStyle>
            <a:lvl1pPr>
              <a:defRPr>
                <a:solidFill>
                  <a:srgbClr val="EAEAEA"/>
                </a:solidFill>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p:spPr>
        <p:txBody>
          <a:bodyPr/>
          <a:lstStyle>
            <a:lvl1pPr>
              <a:defRPr>
                <a:solidFill>
                  <a:srgbClr val="EAEAEA"/>
                </a:solidFill>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a:solidFill>
                  <a:srgbClr val="EAEAEA"/>
                </a:solidFill>
              </a:defRPr>
            </a:lvl1pPr>
          </a:lstStyle>
          <a:p>
            <a:pPr>
              <a:defRPr/>
            </a:pPr>
            <a:fld id="{B9FB06C4-5F9E-4ED5-B163-225979706E13}" type="slidenum">
              <a:rPr lang="en-US"/>
              <a:pPr>
                <a:defRPr/>
              </a:pPr>
              <a:t>‹nº›</a:t>
            </a:fld>
            <a:endParaRPr lang="en-US"/>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1320D8C-3343-4FB1-83E7-5B315DC8E748}" type="slidenum">
              <a:rPr lang="en-US"/>
              <a:pPr>
                <a:defRPr/>
              </a:pPr>
              <a:t>‹nº›</a:t>
            </a:fld>
            <a:endParaRPr lang="en-US"/>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1905000" cy="5562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371600" y="533400"/>
            <a:ext cx="55626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407FF841-77CD-48FA-8AEB-F34DE8376C66}" type="slidenum">
              <a:rPr lang="en-US"/>
              <a:pPr>
                <a:defRPr/>
              </a:pPr>
              <a:t>‹nº›</a:t>
            </a:fld>
            <a:endParaRPr lang="en-US"/>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371600" y="1981200"/>
            <a:ext cx="7620000" cy="4114800"/>
          </a:xfrm>
        </p:spPr>
        <p:txBody>
          <a:bodyPr/>
          <a:lstStyle/>
          <a:p>
            <a:pPr lvl="0"/>
            <a:endParaRPr lang="en-GB"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45D2CE2B-D5F0-4660-9EF2-29CEE3A9F54B}" type="slidenum">
              <a:rPr lang="en-US"/>
              <a:pPr>
                <a:defRPr/>
              </a:pPr>
              <a:t>‹nº›</a:t>
            </a:fld>
            <a:endParaRPr lang="en-US"/>
          </a:p>
        </p:txBody>
      </p:sp>
    </p:spTree>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371600" y="1981200"/>
            <a:ext cx="7620000" cy="4114800"/>
          </a:xfrm>
        </p:spPr>
        <p:txBody>
          <a:bodyPr/>
          <a:lstStyle/>
          <a:p>
            <a:pPr lvl="0"/>
            <a:endParaRPr lang="en-GB"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A4B7A6D1-0473-4E90-84B4-762AD669363A}" type="slidenum">
              <a:rPr lang="en-US"/>
              <a:pPr>
                <a:defRPr/>
              </a:pPr>
              <a:t>‹nº›</a:t>
            </a:fld>
            <a:endParaRPr lang="en-US"/>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541FC307-EEED-4D86-9E41-7EB58B932D77}" type="slidenum">
              <a:rPr lang="en-US"/>
              <a:pPr>
                <a:defRPr/>
              </a:pPr>
              <a:t>‹nº›</a:t>
            </a:fld>
            <a:endParaRPr lang="en-US"/>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9507A08-355B-4794-84D6-0A44BE85905C}" type="slidenum">
              <a:rPr lang="en-US"/>
              <a:pPr>
                <a:defRPr/>
              </a:pPr>
              <a:t>‹nº›</a:t>
            </a:fld>
            <a:endParaRPr lang="en-US"/>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ABF91E1-7928-479B-A6D0-06DB9289612A}" type="slidenum">
              <a:rPr lang="en-US"/>
              <a:pPr>
                <a:defRPr/>
              </a:pPr>
              <a:t>‹nº›</a:t>
            </a:fld>
            <a:endParaRPr lang="en-US"/>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3F9C8D6F-AC5E-4C42-B212-0E86C8893D98}" type="slidenum">
              <a:rPr lang="en-US"/>
              <a:pPr>
                <a:defRPr/>
              </a:pPr>
              <a:t>‹nº›</a:t>
            </a:fld>
            <a:endParaRPr lang="en-US"/>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E70C2924-F3C2-4968-A9D1-2227CAC261AA}" type="slidenum">
              <a:rPr lang="en-US"/>
              <a:pPr>
                <a:defRPr/>
              </a:pPr>
              <a:t>‹nº›</a:t>
            </a:fld>
            <a:endParaRPr lang="en-US"/>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8CC6CDD1-4F39-4B40-A1CE-C130A3D1F4BB}" type="slidenum">
              <a:rPr lang="en-US"/>
              <a:pPr>
                <a:defRPr/>
              </a:pPr>
              <a:t>‹nº›</a:t>
            </a:fld>
            <a:endParaRPr lang="en-US"/>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2971B02-9BDE-4981-BF23-14FE5C499C97}" type="slidenum">
              <a:rPr lang="en-US"/>
              <a:pPr>
                <a:defRPr/>
              </a:pPr>
              <a:t>‹nº›</a:t>
            </a:fld>
            <a:endParaRPr lang="en-US"/>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2D125BC-B339-430E-A2FA-17C90627A71E}" type="slidenum">
              <a:rPr lang="en-US"/>
              <a:pPr>
                <a:defRPr/>
              </a:pPr>
              <a:t>‹nº›</a:t>
            </a:fld>
            <a:endParaRPr lang="en-US"/>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1371600" y="533400"/>
            <a:ext cx="7543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1371600" y="6248400"/>
            <a:ext cx="16764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atin typeface="Times New Roman" pitchFamily="16" charset="0"/>
              </a:defRPr>
            </a:lvl1pPr>
          </a:lstStyle>
          <a:p>
            <a:pPr>
              <a:defRPr/>
            </a:pPr>
            <a:endParaRPr lang="en-US"/>
          </a:p>
        </p:txBody>
      </p:sp>
      <p:sp>
        <p:nvSpPr>
          <p:cNvPr id="2056" name="Rectangle 8"/>
          <p:cNvSpPr>
            <a:spLocks noGrp="1" noChangeArrowheads="1"/>
          </p:cNvSpPr>
          <p:nvPr>
            <p:ph type="ftr" sz="quarter" idx="3"/>
          </p:nvPr>
        </p:nvSpPr>
        <p:spPr bwMode="auto">
          <a:xfrm>
            <a:off x="3429000" y="6248400"/>
            <a:ext cx="3429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atin typeface="Times New Roman" pitchFamily="16" charset="0"/>
              </a:defRPr>
            </a:lvl1pPr>
          </a:lstStyle>
          <a:p>
            <a:pPr>
              <a:defRPr/>
            </a:pPr>
            <a:endParaRPr lang="en-US"/>
          </a:p>
        </p:txBody>
      </p:sp>
      <p:sp>
        <p:nvSpPr>
          <p:cNvPr id="2057" name="Rectangle 9"/>
          <p:cNvSpPr>
            <a:spLocks noGrp="1" noChangeArrowheads="1"/>
          </p:cNvSpPr>
          <p:nvPr>
            <p:ph type="sldNum" sz="quarter" idx="4"/>
          </p:nvPr>
        </p:nvSpPr>
        <p:spPr bwMode="auto">
          <a:xfrm>
            <a:off x="72390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atin typeface="Times New Roman" pitchFamily="16" charset="0"/>
              </a:defRPr>
            </a:lvl1pPr>
          </a:lstStyle>
          <a:p>
            <a:pPr>
              <a:defRPr/>
            </a:pPr>
            <a:fld id="{E590728F-80CC-4941-8B20-EABF11AAF08B}" type="slidenum">
              <a:rPr lang="en-US"/>
              <a:pPr>
                <a:defRPr/>
              </a:pPr>
              <a:t>‹nº›</a:t>
            </a:fld>
            <a:endParaRPr lang="en-US"/>
          </a:p>
        </p:txBody>
      </p:sp>
      <p:pic>
        <p:nvPicPr>
          <p:cNvPr id="1030" name="Picture 10" descr="strtegic1"/>
          <p:cNvPicPr>
            <a:picLocks noChangeAspect="1" noChangeArrowheads="1"/>
          </p:cNvPicPr>
          <p:nvPr/>
        </p:nvPicPr>
        <p:blipFill>
          <a:blip r:embed="rId15" cstate="print"/>
          <a:srcRect/>
          <a:stretch>
            <a:fillRect/>
          </a:stretch>
        </p:blipFill>
        <p:spPr bwMode="auto">
          <a:xfrm>
            <a:off x="0" y="0"/>
            <a:ext cx="1219200" cy="6858000"/>
          </a:xfrm>
          <a:prstGeom prst="rect">
            <a:avLst/>
          </a:prstGeom>
          <a:noFill/>
          <a:ln w="9525">
            <a:noFill/>
            <a:miter lim="800000"/>
            <a:headEnd/>
            <a:tailEnd/>
          </a:ln>
        </p:spPr>
      </p:pic>
      <p:sp>
        <p:nvSpPr>
          <p:cNvPr id="1031" name="Rectangle 11"/>
          <p:cNvSpPr>
            <a:spLocks noGrp="1" noChangeArrowheads="1"/>
          </p:cNvSpPr>
          <p:nvPr>
            <p:ph type="body" idx="1"/>
          </p:nvPr>
        </p:nvSpPr>
        <p:spPr bwMode="auto">
          <a:xfrm>
            <a:off x="1371600" y="1981200"/>
            <a:ext cx="7620000" cy="4114800"/>
          </a:xfrm>
          <a:prstGeom prst="rect">
            <a:avLst/>
          </a:prstGeom>
          <a:no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6" charset="0"/>
        </a:defRPr>
      </a:lvl2pPr>
      <a:lvl3pPr algn="ctr" rtl="0" eaLnBrk="0" fontAlgn="base" hangingPunct="0">
        <a:spcBef>
          <a:spcPct val="0"/>
        </a:spcBef>
        <a:spcAft>
          <a:spcPct val="0"/>
        </a:spcAft>
        <a:defRPr sz="4400">
          <a:solidFill>
            <a:schemeClr val="tx2"/>
          </a:solidFill>
          <a:latin typeface="Times New Roman" pitchFamily="16" charset="0"/>
        </a:defRPr>
      </a:lvl3pPr>
      <a:lvl4pPr algn="ctr" rtl="0" eaLnBrk="0" fontAlgn="base" hangingPunct="0">
        <a:spcBef>
          <a:spcPct val="0"/>
        </a:spcBef>
        <a:spcAft>
          <a:spcPct val="0"/>
        </a:spcAft>
        <a:defRPr sz="4400">
          <a:solidFill>
            <a:schemeClr val="tx2"/>
          </a:solidFill>
          <a:latin typeface="Times New Roman" pitchFamily="16" charset="0"/>
        </a:defRPr>
      </a:lvl4pPr>
      <a:lvl5pPr algn="ctr" rtl="0" eaLnBrk="0" fontAlgn="base" hangingPunct="0">
        <a:spcBef>
          <a:spcPct val="0"/>
        </a:spcBef>
        <a:spcAft>
          <a:spcPct val="0"/>
        </a:spcAft>
        <a:defRPr sz="4400">
          <a:solidFill>
            <a:schemeClr val="tx2"/>
          </a:solidFill>
          <a:latin typeface="Times New Roman" pitchFamily="16" charset="0"/>
        </a:defRPr>
      </a:lvl5pPr>
      <a:lvl6pPr marL="457200" algn="ctr" rtl="0" fontAlgn="base">
        <a:spcBef>
          <a:spcPct val="0"/>
        </a:spcBef>
        <a:spcAft>
          <a:spcPct val="0"/>
        </a:spcAft>
        <a:defRPr sz="4400">
          <a:solidFill>
            <a:schemeClr val="tx2"/>
          </a:solidFill>
          <a:latin typeface="Times New Roman" pitchFamily="16" charset="0"/>
        </a:defRPr>
      </a:lvl6pPr>
      <a:lvl7pPr marL="914400" algn="ctr" rtl="0" fontAlgn="base">
        <a:spcBef>
          <a:spcPct val="0"/>
        </a:spcBef>
        <a:spcAft>
          <a:spcPct val="0"/>
        </a:spcAft>
        <a:defRPr sz="4400">
          <a:solidFill>
            <a:schemeClr val="tx2"/>
          </a:solidFill>
          <a:latin typeface="Times New Roman" pitchFamily="16" charset="0"/>
        </a:defRPr>
      </a:lvl7pPr>
      <a:lvl8pPr marL="1371600" algn="ctr" rtl="0" fontAlgn="base">
        <a:spcBef>
          <a:spcPct val="0"/>
        </a:spcBef>
        <a:spcAft>
          <a:spcPct val="0"/>
        </a:spcAft>
        <a:defRPr sz="4400">
          <a:solidFill>
            <a:schemeClr val="tx2"/>
          </a:solidFill>
          <a:latin typeface="Times New Roman" pitchFamily="16" charset="0"/>
        </a:defRPr>
      </a:lvl8pPr>
      <a:lvl9pPr marL="1828800" algn="ctr" rtl="0" fontAlgn="base">
        <a:spcBef>
          <a:spcPct val="0"/>
        </a:spcBef>
        <a:spcAft>
          <a:spcPct val="0"/>
        </a:spcAft>
        <a:defRPr sz="44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500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pPr eaLnBrk="1" hangingPunct="1">
              <a:defRPr/>
            </a:pPr>
            <a:r>
              <a:rPr lang="en-US" smtClean="0"/>
              <a:t>GAME THEORY</a:t>
            </a:r>
          </a:p>
        </p:txBody>
      </p:sp>
      <p:sp>
        <p:nvSpPr>
          <p:cNvPr id="3075" name="Rectangle 3"/>
          <p:cNvSpPr>
            <a:spLocks noGrp="1" noChangeArrowheads="1"/>
          </p:cNvSpPr>
          <p:nvPr>
            <p:ph type="subTitle" idx="1"/>
          </p:nvPr>
        </p:nvSpPr>
        <p:spPr>
          <a:ln w="12700"/>
        </p:spPr>
        <p:txBody>
          <a:bodyPr/>
          <a:lstStyle/>
          <a:p>
            <a:pPr eaLnBrk="1" hangingPunct="1">
              <a:buFont typeface="Wingdings" pitchFamily="2" charset="2"/>
              <a:buNone/>
            </a:pPr>
            <a:r>
              <a:rPr lang="en-US" smtClean="0"/>
              <a:t>STRATEGIC DECISION MAKING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pPr eaLnBrk="1" hangingPunct="1">
              <a:defRPr/>
            </a:pPr>
            <a:r>
              <a:rPr lang="en-US" smtClean="0"/>
              <a:t>Strategic (Normal) Form Games</a:t>
            </a:r>
          </a:p>
        </p:txBody>
      </p:sp>
      <p:sp>
        <p:nvSpPr>
          <p:cNvPr id="14339" name="Rectangle 3"/>
          <p:cNvSpPr>
            <a:spLocks noGrp="1" noChangeArrowheads="1"/>
          </p:cNvSpPr>
          <p:nvPr>
            <p:ph type="subTitle" idx="1"/>
          </p:nvPr>
        </p:nvSpPr>
        <p:spPr>
          <a:ln w="12700"/>
        </p:spPr>
        <p:txBody>
          <a:bodyPr/>
          <a:lstStyle/>
          <a:p>
            <a:pPr eaLnBrk="1" hangingPunct="1">
              <a:buFont typeface="Wingdings" pitchFamily="2" charset="2"/>
              <a:buNone/>
            </a:pPr>
            <a:r>
              <a:rPr lang="en-US" smtClean="0"/>
              <a:t>Static Games of Complete and Imperfect Information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What is a Normal Form Game?</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en-US" dirty="0" smtClean="0"/>
              <a:t>A normal (strategic) form game consists of:</a:t>
            </a:r>
          </a:p>
          <a:p>
            <a:pPr eaLnBrk="1" hangingPunct="1"/>
            <a:r>
              <a:rPr lang="en-US" u="sng" dirty="0" smtClean="0"/>
              <a:t>Players</a:t>
            </a:r>
            <a:r>
              <a:rPr lang="en-US" dirty="0" smtClean="0"/>
              <a:t>: list of players</a:t>
            </a:r>
          </a:p>
          <a:p>
            <a:pPr eaLnBrk="1" hangingPunct="1"/>
            <a:r>
              <a:rPr lang="en-US" u="sng" dirty="0" smtClean="0"/>
              <a:t>Strategies</a:t>
            </a:r>
            <a:r>
              <a:rPr lang="en-US" dirty="0" smtClean="0"/>
              <a:t>: all actions available to all players</a:t>
            </a:r>
          </a:p>
          <a:p>
            <a:pPr eaLnBrk="1" hangingPunct="1"/>
            <a:r>
              <a:rPr lang="en-US" u="sng" dirty="0" smtClean="0"/>
              <a:t>Payoffs</a:t>
            </a:r>
            <a:r>
              <a:rPr lang="en-US" dirty="0" smtClean="0"/>
              <a:t>: a payoff assigned to every contingency (every possible strategy profile as the outcome of the game)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0"/>
          <p:cNvSpPr>
            <a:spLocks noGrp="1" noChangeArrowheads="1"/>
          </p:cNvSpPr>
          <p:nvPr>
            <p:ph type="title"/>
          </p:nvPr>
        </p:nvSpPr>
        <p:spPr/>
        <p:txBody>
          <a:bodyPr/>
          <a:lstStyle/>
          <a:p>
            <a:pPr eaLnBrk="1" hangingPunct="1"/>
            <a:r>
              <a:rPr lang="en-US" smtClean="0"/>
              <a:t>Prisoners’ Dilemma</a:t>
            </a:r>
          </a:p>
        </p:txBody>
      </p:sp>
      <p:sp>
        <p:nvSpPr>
          <p:cNvPr id="16387" name="Rectangle 2051"/>
          <p:cNvSpPr>
            <a:spLocks noGrp="1" noChangeArrowheads="1"/>
          </p:cNvSpPr>
          <p:nvPr>
            <p:ph type="body" idx="1"/>
          </p:nvPr>
        </p:nvSpPr>
        <p:spPr/>
        <p:txBody>
          <a:bodyPr/>
          <a:lstStyle/>
          <a:p>
            <a:pPr eaLnBrk="1" hangingPunct="1">
              <a:lnSpc>
                <a:spcPct val="90000"/>
              </a:lnSpc>
            </a:pPr>
            <a:r>
              <a:rPr lang="en-US" sz="2800" smtClean="0"/>
              <a:t>Two suspects are caught and put in different rooms (no communication). They are offered the following deal:</a:t>
            </a:r>
          </a:p>
          <a:p>
            <a:pPr lvl="1" eaLnBrk="1" hangingPunct="1">
              <a:lnSpc>
                <a:spcPct val="90000"/>
              </a:lnSpc>
            </a:pPr>
            <a:r>
              <a:rPr lang="en-US" sz="2400" smtClean="0"/>
              <a:t>If both of you confess, you will both get 5 years in prison (-5 payoff)</a:t>
            </a:r>
          </a:p>
          <a:p>
            <a:pPr lvl="1" eaLnBrk="1" hangingPunct="1">
              <a:lnSpc>
                <a:spcPct val="90000"/>
              </a:lnSpc>
            </a:pPr>
            <a:r>
              <a:rPr lang="en-US" sz="2400" smtClean="0"/>
              <a:t>If one of you confesses whereas the other does not confess, you will get 0 (0 payoff) and 10 (-10 payoff) years in prison respectively.</a:t>
            </a:r>
          </a:p>
          <a:p>
            <a:pPr lvl="1" eaLnBrk="1" hangingPunct="1">
              <a:lnSpc>
                <a:spcPct val="90000"/>
              </a:lnSpc>
            </a:pPr>
            <a:r>
              <a:rPr lang="en-US" sz="2400" smtClean="0"/>
              <a:t>If neither of you confess, you both will get 2 years in prison (-2 payoff)</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Easy to Read Format of Prisoner’s Dilemma</a:t>
            </a:r>
          </a:p>
        </p:txBody>
      </p:sp>
      <p:sp>
        <p:nvSpPr>
          <p:cNvPr id="17411" name="Text Box 64"/>
          <p:cNvSpPr txBox="1">
            <a:spLocks noChangeArrowheads="1"/>
          </p:cNvSpPr>
          <p:nvPr/>
        </p:nvSpPr>
        <p:spPr bwMode="auto">
          <a:xfrm>
            <a:off x="5791200" y="1752600"/>
            <a:ext cx="1692275" cy="519113"/>
          </a:xfrm>
          <a:prstGeom prst="rect">
            <a:avLst/>
          </a:prstGeom>
          <a:noFill/>
          <a:ln w="12700" cap="sq">
            <a:noFill/>
            <a:miter lim="800000"/>
            <a:headEnd type="none" w="sm" len="sm"/>
            <a:tailEnd type="none" w="sm" len="sm"/>
          </a:ln>
        </p:spPr>
        <p:txBody>
          <a:bodyPr>
            <a:spAutoFit/>
          </a:bodyPr>
          <a:lstStyle/>
          <a:p>
            <a:r>
              <a:rPr lang="en-US"/>
              <a:t>Prisoner 2</a:t>
            </a:r>
          </a:p>
        </p:txBody>
      </p:sp>
      <p:sp>
        <p:nvSpPr>
          <p:cNvPr id="17412" name="Text Box 65"/>
          <p:cNvSpPr txBox="1">
            <a:spLocks noChangeArrowheads="1"/>
          </p:cNvSpPr>
          <p:nvPr/>
        </p:nvSpPr>
        <p:spPr bwMode="auto">
          <a:xfrm rot="-5362862">
            <a:off x="1016001" y="3641725"/>
            <a:ext cx="1922462" cy="579437"/>
          </a:xfrm>
          <a:prstGeom prst="rect">
            <a:avLst/>
          </a:prstGeom>
          <a:noFill/>
          <a:ln w="12700" cap="sq">
            <a:noFill/>
            <a:miter lim="800000"/>
            <a:headEnd type="none" w="sm" len="sm"/>
            <a:tailEnd type="none" w="sm" len="sm"/>
          </a:ln>
        </p:spPr>
        <p:txBody>
          <a:bodyPr anchor="ctr">
            <a:spAutoFit/>
          </a:bodyPr>
          <a:lstStyle/>
          <a:p>
            <a:r>
              <a:rPr lang="en-US" sz="3200">
                <a:solidFill>
                  <a:schemeClr val="accent1"/>
                </a:solidFill>
              </a:rPr>
              <a:t>Prisoner 1</a:t>
            </a:r>
          </a:p>
        </p:txBody>
      </p:sp>
      <p:graphicFrame>
        <p:nvGraphicFramePr>
          <p:cNvPr id="38218" name="Group 330"/>
          <p:cNvGraphicFramePr>
            <a:graphicFrameLocks noGrp="1"/>
          </p:cNvGraphicFramePr>
          <p:nvPr>
            <p:ph type="tbl" idx="1"/>
          </p:nvPr>
        </p:nvGraphicFramePr>
        <p:xfrm>
          <a:off x="2514600" y="2362200"/>
          <a:ext cx="6477000" cy="4084676"/>
        </p:xfrm>
        <a:graphic>
          <a:graphicData uri="http://schemas.openxmlformats.org/drawingml/2006/table">
            <a:tbl>
              <a:tblPr/>
              <a:tblGrid>
                <a:gridCol w="2266950"/>
                <a:gridCol w="2133600"/>
                <a:gridCol w="2076450"/>
              </a:tblGrid>
              <a:tr h="1066784">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45719"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228596"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txBody>
                  <a:tcPr marT="45719"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28706">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320035"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accent1"/>
                          </a:solidFill>
                          <a:effectLst/>
                          <a:latin typeface="Times New Roman" pitchFamily="16" charset="0"/>
                        </a:rPr>
                        <a:t>-5</a:t>
                      </a:r>
                      <a:r>
                        <a:rPr kumimoji="0" lang="en-US" sz="5400" b="0" i="0" u="none" strike="noStrike" cap="none" normalizeH="0" baseline="0" smtClean="0">
                          <a:ln>
                            <a:noFill/>
                          </a:ln>
                          <a:solidFill>
                            <a:schemeClr val="hlink"/>
                          </a:solidFill>
                          <a:effectLst/>
                          <a:latin typeface="Times New Roman" pitchFamily="16" charset="0"/>
                        </a:rPr>
                        <a:t>, -5</a:t>
                      </a:r>
                    </a:p>
                  </a:txBody>
                  <a:tcPr marT="45719"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accent1"/>
                          </a:solidFill>
                          <a:effectLst/>
                          <a:latin typeface="Times New Roman" pitchFamily="16" charset="0"/>
                        </a:rPr>
                        <a:t>0</a:t>
                      </a:r>
                      <a:r>
                        <a:rPr kumimoji="0" lang="en-US" sz="5400" b="0" i="0" u="none" strike="noStrike" cap="none" normalizeH="0" baseline="0" smtClean="0">
                          <a:ln>
                            <a:noFill/>
                          </a:ln>
                          <a:solidFill>
                            <a:schemeClr val="tx1"/>
                          </a:solidFill>
                          <a:effectLst/>
                          <a:latin typeface="Times New Roman" pitchFamily="16" charset="0"/>
                        </a:rPr>
                        <a:t>, -10</a:t>
                      </a:r>
                    </a:p>
                  </a:txBody>
                  <a:tcPr marT="45719"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178914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3200" b="1" i="0" u="none" strike="noStrike" cap="none" normalizeH="0" baseline="0" smtClean="0">
                        <a:ln>
                          <a:noFill/>
                        </a:ln>
                        <a:solidFill>
                          <a:schemeClr val="tx1"/>
                        </a:solidFill>
                        <a:effectLst/>
                        <a:latin typeface="Times New Roman" pitchFamily="16" charset="0"/>
                      </a:endParaRPr>
                    </a:p>
                  </a:txBody>
                  <a:tcPr marT="182877"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accent1"/>
                          </a:solidFill>
                          <a:effectLst/>
                          <a:latin typeface="Times New Roman" pitchFamily="16" charset="0"/>
                        </a:rPr>
                        <a:t>-10</a:t>
                      </a:r>
                      <a:r>
                        <a:rPr kumimoji="0" lang="en-US" sz="5400" b="0" i="0" u="none" strike="noStrike" cap="none" normalizeH="0" baseline="0" smtClean="0">
                          <a:ln>
                            <a:noFill/>
                          </a:ln>
                          <a:solidFill>
                            <a:schemeClr val="tx1"/>
                          </a:solidFill>
                          <a:effectLst/>
                          <a:latin typeface="Times New Roman" pitchFamily="16" charset="0"/>
                        </a:rPr>
                        <a:t>, 0</a:t>
                      </a:r>
                    </a:p>
                  </a:txBody>
                  <a:tcPr marT="45719"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accent1"/>
                          </a:solidFill>
                          <a:effectLst/>
                          <a:latin typeface="Times New Roman" pitchFamily="16" charset="0"/>
                        </a:rPr>
                        <a:t>-2</a:t>
                      </a:r>
                      <a:r>
                        <a:rPr kumimoji="0" lang="en-US" sz="5400" b="0" i="0" u="none" strike="noStrike" cap="none" normalizeH="0" baseline="0" smtClean="0">
                          <a:ln>
                            <a:noFill/>
                          </a:ln>
                          <a:solidFill>
                            <a:schemeClr val="tx1"/>
                          </a:solidFill>
                          <a:effectLst/>
                          <a:latin typeface="Times New Roman" pitchFamily="16" charset="0"/>
                        </a:rPr>
                        <a:t>, -2</a:t>
                      </a:r>
                    </a:p>
                  </a:txBody>
                  <a:tcPr marT="45719"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Assumptions in Static Normal Form Games</a:t>
            </a:r>
          </a:p>
        </p:txBody>
      </p:sp>
      <p:sp>
        <p:nvSpPr>
          <p:cNvPr id="18435" name="Rectangle 3"/>
          <p:cNvSpPr>
            <a:spLocks noGrp="1" noChangeArrowheads="1"/>
          </p:cNvSpPr>
          <p:nvPr>
            <p:ph type="body" idx="1"/>
          </p:nvPr>
        </p:nvSpPr>
        <p:spPr/>
        <p:txBody>
          <a:bodyPr/>
          <a:lstStyle/>
          <a:p>
            <a:pPr eaLnBrk="1" hangingPunct="1"/>
            <a:r>
              <a:rPr lang="en-US" smtClean="0"/>
              <a:t>All players are rational.</a:t>
            </a:r>
          </a:p>
          <a:p>
            <a:pPr eaLnBrk="1" hangingPunct="1"/>
            <a:r>
              <a:rPr lang="en-US" smtClean="0"/>
              <a:t>Rationality is common knowledge.</a:t>
            </a:r>
          </a:p>
          <a:p>
            <a:pPr eaLnBrk="1" hangingPunct="1"/>
            <a:r>
              <a:rPr lang="en-US" smtClean="0"/>
              <a:t>Players move simultaneously. (They do not know what the other player has chosen).</a:t>
            </a:r>
          </a:p>
          <a:p>
            <a:pPr eaLnBrk="1" hangingPunct="1"/>
            <a:r>
              <a:rPr lang="en-US" smtClean="0"/>
              <a:t>Players have complete but imperfect information.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Solution of a Static Normal Form Game</a:t>
            </a:r>
          </a:p>
        </p:txBody>
      </p:sp>
      <p:sp>
        <p:nvSpPr>
          <p:cNvPr id="19459" name="Rectangle 3"/>
          <p:cNvSpPr>
            <a:spLocks noGrp="1" noChangeArrowheads="1"/>
          </p:cNvSpPr>
          <p:nvPr>
            <p:ph type="body" idx="1"/>
          </p:nvPr>
        </p:nvSpPr>
        <p:spPr/>
        <p:txBody>
          <a:bodyPr/>
          <a:lstStyle/>
          <a:p>
            <a:pPr eaLnBrk="1" hangingPunct="1"/>
            <a:r>
              <a:rPr lang="en-US" smtClean="0"/>
              <a:t>Equilibrium in strictly dominant strategies</a:t>
            </a:r>
          </a:p>
          <a:p>
            <a:pPr lvl="1" eaLnBrk="1" hangingPunct="1"/>
            <a:r>
              <a:rPr lang="en-US" smtClean="0"/>
              <a:t>A strictly dominant strategy is the one that yields the highest payoff compared to the payoffs associated with all other strategies.</a:t>
            </a:r>
          </a:p>
          <a:p>
            <a:pPr lvl="1" eaLnBrk="1" hangingPunct="1"/>
            <a:r>
              <a:rPr lang="en-US" smtClean="0"/>
              <a:t>Rational players will always play their strictly dominant strategies.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Solution of a Static Normal Form Game</a:t>
            </a:r>
          </a:p>
        </p:txBody>
      </p:sp>
      <p:sp>
        <p:nvSpPr>
          <p:cNvPr id="20483" name="Rectangle 3"/>
          <p:cNvSpPr>
            <a:spLocks noGrp="1" noChangeArrowheads="1"/>
          </p:cNvSpPr>
          <p:nvPr>
            <p:ph type="body" idx="1"/>
          </p:nvPr>
        </p:nvSpPr>
        <p:spPr/>
        <p:txBody>
          <a:bodyPr/>
          <a:lstStyle/>
          <a:p>
            <a:pPr eaLnBrk="1" hangingPunct="1"/>
            <a:r>
              <a:rPr lang="en-US" smtClean="0"/>
              <a:t>Iterated elimination of strictly dominated strategies</a:t>
            </a:r>
          </a:p>
          <a:p>
            <a:pPr lvl="1" eaLnBrk="1" hangingPunct="1"/>
            <a:r>
              <a:rPr lang="en-US" smtClean="0"/>
              <a:t>Rational players will never play their dominated strategies.</a:t>
            </a:r>
          </a:p>
          <a:p>
            <a:pPr lvl="1" eaLnBrk="1" hangingPunct="1"/>
            <a:r>
              <a:rPr lang="en-US" smtClean="0"/>
              <a:t>Eliminating dominated strategies may solve the game.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Solution of a Static Normal Form Game (cont.)</a:t>
            </a:r>
          </a:p>
        </p:txBody>
      </p:sp>
      <p:sp>
        <p:nvSpPr>
          <p:cNvPr id="21507" name="Rectangle 3"/>
          <p:cNvSpPr>
            <a:spLocks noGrp="1" noChangeArrowheads="1"/>
          </p:cNvSpPr>
          <p:nvPr>
            <p:ph type="body" idx="1"/>
          </p:nvPr>
        </p:nvSpPr>
        <p:spPr/>
        <p:txBody>
          <a:bodyPr/>
          <a:lstStyle/>
          <a:p>
            <a:pPr eaLnBrk="1" hangingPunct="1"/>
            <a:r>
              <a:rPr lang="en-US" smtClean="0"/>
              <a:t>Nash Equilibrium (NE): </a:t>
            </a:r>
          </a:p>
          <a:p>
            <a:pPr lvl="1" eaLnBrk="1" hangingPunct="1"/>
            <a:r>
              <a:rPr lang="en-US" smtClean="0"/>
              <a:t>In equilibrium neither player has an incentive to deviate from his/her strategy, given the equilibrium strategies of rival players.</a:t>
            </a:r>
          </a:p>
          <a:p>
            <a:pPr lvl="1" eaLnBrk="1" hangingPunct="1"/>
            <a:r>
              <a:rPr lang="en-US" smtClean="0"/>
              <a:t>Neither player can unilaterally change his/her strategy and increase his/her payoff, given the strategies of other players.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685800" y="609600"/>
            <a:ext cx="7772400" cy="11430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mtClean="0"/>
              <a:t>Definition of Nash Equilibrium</a:t>
            </a:r>
          </a:p>
        </p:txBody>
      </p:sp>
      <p:sp>
        <p:nvSpPr>
          <p:cNvPr id="5123" name="Rectangle 2"/>
          <p:cNvSpPr>
            <a:spLocks noGrp="1" noChangeArrowheads="1"/>
          </p:cNvSpPr>
          <p:nvPr>
            <p:ph type="body" idx="1"/>
          </p:nvPr>
        </p:nvSpPr>
        <p:spPr>
          <a:xfrm>
            <a:off x="1043608" y="1916832"/>
            <a:ext cx="7772400" cy="4114800"/>
          </a:xfrm>
        </p:spPr>
        <p:txBody>
          <a:bodyPr/>
          <a:lstStyle/>
          <a:p>
            <a:pPr marL="336550" indent="-336550">
              <a:lnSpc>
                <a:spcPct val="90000"/>
              </a:lnSpc>
              <a:spcBef>
                <a:spcPts val="7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sz="2800" dirty="0" smtClean="0"/>
              <a:t>A </a:t>
            </a:r>
            <a:r>
              <a:rPr lang="en-US" sz="2800" i="1" dirty="0" smtClean="0"/>
              <a:t>strategy profile</a:t>
            </a:r>
            <a:r>
              <a:rPr lang="en-US" sz="2800" dirty="0" smtClean="0"/>
              <a:t> is a list (</a:t>
            </a:r>
            <a:r>
              <a:rPr lang="en-US" sz="2800" i="1" dirty="0" smtClean="0"/>
              <a:t>s</a:t>
            </a:r>
            <a:r>
              <a:rPr lang="en-US" sz="2800" i="1" baseline="-25000" dirty="0" smtClean="0"/>
              <a:t>1</a:t>
            </a:r>
            <a:r>
              <a:rPr lang="en-US" sz="2800" i="1" dirty="0" smtClean="0"/>
              <a:t>, s</a:t>
            </a:r>
            <a:r>
              <a:rPr lang="en-US" sz="2800" i="1" baseline="-25000" dirty="0" smtClean="0"/>
              <a:t>2</a:t>
            </a:r>
            <a:r>
              <a:rPr lang="en-US" sz="2800" i="1" dirty="0" smtClean="0"/>
              <a:t>, …, </a:t>
            </a:r>
            <a:r>
              <a:rPr lang="en-US" sz="2800" i="1" dirty="0" err="1" smtClean="0"/>
              <a:t>s</a:t>
            </a:r>
            <a:r>
              <a:rPr lang="en-US" sz="2800" i="1" baseline="-25000" dirty="0" err="1" smtClean="0"/>
              <a:t>n</a:t>
            </a:r>
            <a:r>
              <a:rPr lang="en-US" sz="2800" dirty="0" smtClean="0"/>
              <a:t>) of the strategies each player is using.</a:t>
            </a:r>
          </a:p>
          <a:p>
            <a:pPr marL="336550" indent="-336550">
              <a:lnSpc>
                <a:spcPct val="90000"/>
              </a:lnSpc>
              <a:spcBef>
                <a:spcPts val="7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sz="2800" dirty="0" smtClean="0"/>
              <a:t>If each strategy is a best response given the other strategies in the profile, the profile is a </a:t>
            </a:r>
            <a:r>
              <a:rPr lang="en-US" sz="2800" i="1" dirty="0" smtClean="0"/>
              <a:t>Nash equilibrium.</a:t>
            </a:r>
          </a:p>
          <a:p>
            <a:pPr marL="336550" indent="-336550">
              <a:lnSpc>
                <a:spcPct val="90000"/>
              </a:lnSpc>
              <a:spcBef>
                <a:spcPts val="7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sz="2800" dirty="0" smtClean="0"/>
              <a:t>Why is this important?</a:t>
            </a:r>
          </a:p>
          <a:p>
            <a:pPr marL="736600" lvl="1" indent="-279400">
              <a:lnSpc>
                <a:spcPct val="90000"/>
              </a:lnSpc>
              <a:spcBef>
                <a:spcPts val="6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sz="2400" dirty="0" smtClean="0"/>
              <a:t>If we assume players are rational, they will play Nash strategies.</a:t>
            </a:r>
          </a:p>
          <a:p>
            <a:pPr marL="736600" lvl="1" indent="-279400">
              <a:lnSpc>
                <a:spcPct val="90000"/>
              </a:lnSpc>
              <a:spcBef>
                <a:spcPts val="6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sz="2400" dirty="0" smtClean="0"/>
              <a:t>Even less-than-rational play will often </a:t>
            </a:r>
            <a:r>
              <a:rPr lang="en-US" sz="2400" i="1" dirty="0" smtClean="0"/>
              <a:t>converge </a:t>
            </a:r>
            <a:r>
              <a:rPr lang="en-US" sz="2400" dirty="0" smtClean="0"/>
              <a:t>to Nash in repeated settings.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2" name="Rectangle 17"/>
          <p:cNvSpPr>
            <a:spLocks noChangeArrowheads="1"/>
          </p:cNvSpPr>
          <p:nvPr/>
        </p:nvSpPr>
        <p:spPr bwMode="auto">
          <a:xfrm>
            <a:off x="4512424" y="3856040"/>
            <a:ext cx="990600" cy="381000"/>
          </a:xfrm>
          <a:prstGeom prst="rect">
            <a:avLst/>
          </a:prstGeom>
          <a:solidFill>
            <a:srgbClr val="FFFF00"/>
          </a:solidFill>
          <a:ln w="38160">
            <a:solidFill>
              <a:schemeClr val="tx1"/>
            </a:solidFill>
            <a:miter lim="800000"/>
            <a:headEnd/>
            <a:tailEnd/>
          </a:ln>
        </p:spPr>
        <p:txBody>
          <a:bodyPr wrap="none" anchor="ctr"/>
          <a:lstStyle/>
          <a:p>
            <a:endParaRPr lang="en-US" sz="2000">
              <a:solidFill>
                <a:schemeClr val="accent6">
                  <a:lumMod val="75000"/>
                </a:schemeClr>
              </a:solidFill>
            </a:endParaRPr>
          </a:p>
        </p:txBody>
      </p:sp>
      <p:sp>
        <p:nvSpPr>
          <p:cNvPr id="6146" name="Rectangle 1"/>
          <p:cNvSpPr>
            <a:spLocks noGrp="1" noChangeArrowheads="1"/>
          </p:cNvSpPr>
          <p:nvPr>
            <p:ph type="title"/>
          </p:nvPr>
        </p:nvSpPr>
        <p:spPr>
          <a:xfrm>
            <a:off x="533400" y="76200"/>
            <a:ext cx="8229600" cy="11430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mtClean="0"/>
              <a:t>An Example of a Nash Equilibrium</a:t>
            </a:r>
          </a:p>
        </p:txBody>
      </p:sp>
      <p:sp>
        <p:nvSpPr>
          <p:cNvPr id="6147" name="Rectangle 2"/>
          <p:cNvSpPr>
            <a:spLocks noChangeArrowheads="1"/>
          </p:cNvSpPr>
          <p:nvPr/>
        </p:nvSpPr>
        <p:spPr bwMode="auto">
          <a:xfrm>
            <a:off x="2771800" y="1916832"/>
            <a:ext cx="5334000" cy="2514600"/>
          </a:xfrm>
          <a:prstGeom prst="rect">
            <a:avLst/>
          </a:prstGeom>
          <a:noFill/>
          <a:ln w="9360">
            <a:solidFill>
              <a:schemeClr val="tx1"/>
            </a:solidFill>
            <a:miter lim="800000"/>
            <a:headEnd/>
            <a:tailEnd/>
          </a:ln>
        </p:spPr>
        <p:txBody>
          <a:bodyPr wrap="none" anchor="ctr"/>
          <a:lstStyle/>
          <a:p>
            <a:endParaRPr lang="en-US" sz="2000">
              <a:solidFill>
                <a:schemeClr val="accent6">
                  <a:lumMod val="75000"/>
                </a:schemeClr>
              </a:solidFill>
            </a:endParaRPr>
          </a:p>
        </p:txBody>
      </p:sp>
      <p:sp>
        <p:nvSpPr>
          <p:cNvPr id="6148" name="Line 3"/>
          <p:cNvSpPr>
            <a:spLocks noChangeShapeType="1"/>
          </p:cNvSpPr>
          <p:nvPr/>
        </p:nvSpPr>
        <p:spPr bwMode="auto">
          <a:xfrm>
            <a:off x="2771800" y="3593232"/>
            <a:ext cx="5334000" cy="1588"/>
          </a:xfrm>
          <a:prstGeom prst="line">
            <a:avLst/>
          </a:prstGeom>
          <a:noFill/>
          <a:ln w="9360">
            <a:solidFill>
              <a:schemeClr val="tx1"/>
            </a:solidFill>
            <a:miter lim="800000"/>
            <a:headEnd/>
            <a:tailEnd/>
          </a:ln>
        </p:spPr>
        <p:txBody>
          <a:bodyPr/>
          <a:lstStyle/>
          <a:p>
            <a:endParaRPr lang="pt-BR" sz="2000">
              <a:solidFill>
                <a:schemeClr val="accent6">
                  <a:lumMod val="75000"/>
                </a:schemeClr>
              </a:solidFill>
            </a:endParaRPr>
          </a:p>
        </p:txBody>
      </p:sp>
      <p:sp>
        <p:nvSpPr>
          <p:cNvPr id="6149" name="Line 4"/>
          <p:cNvSpPr>
            <a:spLocks noChangeShapeType="1"/>
          </p:cNvSpPr>
          <p:nvPr/>
        </p:nvSpPr>
        <p:spPr bwMode="auto">
          <a:xfrm>
            <a:off x="2771800" y="2755032"/>
            <a:ext cx="5334000" cy="1588"/>
          </a:xfrm>
          <a:prstGeom prst="line">
            <a:avLst/>
          </a:prstGeom>
          <a:noFill/>
          <a:ln w="9360">
            <a:solidFill>
              <a:schemeClr val="tx1"/>
            </a:solidFill>
            <a:miter lim="800000"/>
            <a:headEnd/>
            <a:tailEnd/>
          </a:ln>
        </p:spPr>
        <p:txBody>
          <a:bodyPr/>
          <a:lstStyle/>
          <a:p>
            <a:endParaRPr lang="pt-BR" sz="2000">
              <a:solidFill>
                <a:schemeClr val="accent6">
                  <a:lumMod val="75000"/>
                </a:schemeClr>
              </a:solidFill>
            </a:endParaRPr>
          </a:p>
        </p:txBody>
      </p:sp>
      <p:sp>
        <p:nvSpPr>
          <p:cNvPr id="6150" name="Line 5"/>
          <p:cNvSpPr>
            <a:spLocks noChangeShapeType="1"/>
          </p:cNvSpPr>
          <p:nvPr/>
        </p:nvSpPr>
        <p:spPr bwMode="auto">
          <a:xfrm>
            <a:off x="4295800" y="1916832"/>
            <a:ext cx="1588" cy="2514600"/>
          </a:xfrm>
          <a:prstGeom prst="line">
            <a:avLst/>
          </a:prstGeom>
          <a:noFill/>
          <a:ln w="9360">
            <a:solidFill>
              <a:schemeClr val="tx1"/>
            </a:solidFill>
            <a:miter lim="800000"/>
            <a:headEnd/>
            <a:tailEnd/>
          </a:ln>
        </p:spPr>
        <p:txBody>
          <a:bodyPr/>
          <a:lstStyle/>
          <a:p>
            <a:endParaRPr lang="pt-BR" sz="2000">
              <a:solidFill>
                <a:schemeClr val="accent6">
                  <a:lumMod val="75000"/>
                </a:schemeClr>
              </a:solidFill>
            </a:endParaRPr>
          </a:p>
        </p:txBody>
      </p:sp>
      <p:sp>
        <p:nvSpPr>
          <p:cNvPr id="6151" name="Line 6"/>
          <p:cNvSpPr>
            <a:spLocks noChangeShapeType="1"/>
          </p:cNvSpPr>
          <p:nvPr/>
        </p:nvSpPr>
        <p:spPr bwMode="auto">
          <a:xfrm>
            <a:off x="6048400" y="1916832"/>
            <a:ext cx="1588" cy="2514600"/>
          </a:xfrm>
          <a:prstGeom prst="line">
            <a:avLst/>
          </a:prstGeom>
          <a:noFill/>
          <a:ln w="9360">
            <a:solidFill>
              <a:schemeClr val="tx1"/>
            </a:solidFill>
            <a:miter lim="800000"/>
            <a:headEnd/>
            <a:tailEnd/>
          </a:ln>
        </p:spPr>
        <p:txBody>
          <a:bodyPr/>
          <a:lstStyle/>
          <a:p>
            <a:endParaRPr lang="pt-BR" sz="2000">
              <a:solidFill>
                <a:schemeClr val="accent6">
                  <a:lumMod val="75000"/>
                </a:schemeClr>
              </a:solidFill>
            </a:endParaRPr>
          </a:p>
        </p:txBody>
      </p:sp>
      <p:sp>
        <p:nvSpPr>
          <p:cNvPr id="6152" name="Text Box 7"/>
          <p:cNvSpPr txBox="1">
            <a:spLocks noChangeArrowheads="1"/>
          </p:cNvSpPr>
          <p:nvPr/>
        </p:nvSpPr>
        <p:spPr bwMode="auto">
          <a:xfrm>
            <a:off x="4968900" y="2069232"/>
            <a:ext cx="295572"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a</a:t>
            </a:r>
          </a:p>
        </p:txBody>
      </p:sp>
      <p:sp>
        <p:nvSpPr>
          <p:cNvPr id="6153" name="Text Box 8"/>
          <p:cNvSpPr txBox="1">
            <a:spLocks noChangeArrowheads="1"/>
          </p:cNvSpPr>
          <p:nvPr/>
        </p:nvSpPr>
        <p:spPr bwMode="auto">
          <a:xfrm>
            <a:off x="6696100" y="2069232"/>
            <a:ext cx="309998"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b</a:t>
            </a:r>
          </a:p>
        </p:txBody>
      </p:sp>
      <p:sp>
        <p:nvSpPr>
          <p:cNvPr id="6154" name="Text Box 9"/>
          <p:cNvSpPr txBox="1">
            <a:spLocks noChangeArrowheads="1"/>
          </p:cNvSpPr>
          <p:nvPr/>
        </p:nvSpPr>
        <p:spPr bwMode="auto">
          <a:xfrm>
            <a:off x="3154388" y="3745632"/>
            <a:ext cx="309998"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b</a:t>
            </a:r>
          </a:p>
        </p:txBody>
      </p:sp>
      <p:sp>
        <p:nvSpPr>
          <p:cNvPr id="6155" name="Text Box 10"/>
          <p:cNvSpPr txBox="1">
            <a:spLocks noChangeArrowheads="1"/>
          </p:cNvSpPr>
          <p:nvPr/>
        </p:nvSpPr>
        <p:spPr bwMode="auto">
          <a:xfrm>
            <a:off x="4754588" y="3821832"/>
            <a:ext cx="502358"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2,1</a:t>
            </a:r>
          </a:p>
        </p:txBody>
      </p:sp>
      <p:sp>
        <p:nvSpPr>
          <p:cNvPr id="6156" name="Text Box 11"/>
          <p:cNvSpPr txBox="1">
            <a:spLocks noChangeArrowheads="1"/>
          </p:cNvSpPr>
          <p:nvPr/>
        </p:nvSpPr>
        <p:spPr bwMode="auto">
          <a:xfrm>
            <a:off x="6659588" y="2907432"/>
            <a:ext cx="502358"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0,1</a:t>
            </a:r>
          </a:p>
        </p:txBody>
      </p:sp>
      <p:sp>
        <p:nvSpPr>
          <p:cNvPr id="6157" name="Text Box 12"/>
          <p:cNvSpPr txBox="1">
            <a:spLocks noChangeArrowheads="1"/>
          </p:cNvSpPr>
          <p:nvPr/>
        </p:nvSpPr>
        <p:spPr bwMode="auto">
          <a:xfrm>
            <a:off x="6659588" y="3745632"/>
            <a:ext cx="502358"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1,0</a:t>
            </a:r>
          </a:p>
        </p:txBody>
      </p:sp>
      <p:sp>
        <p:nvSpPr>
          <p:cNvPr id="6158" name="Text Box 13"/>
          <p:cNvSpPr txBox="1">
            <a:spLocks noChangeArrowheads="1"/>
          </p:cNvSpPr>
          <p:nvPr/>
        </p:nvSpPr>
        <p:spPr bwMode="auto">
          <a:xfrm>
            <a:off x="4754588" y="2907432"/>
            <a:ext cx="502358"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1,2</a:t>
            </a:r>
          </a:p>
        </p:txBody>
      </p:sp>
      <p:sp>
        <p:nvSpPr>
          <p:cNvPr id="6159" name="Text Box 14"/>
          <p:cNvSpPr txBox="1">
            <a:spLocks noChangeArrowheads="1"/>
          </p:cNvSpPr>
          <p:nvPr/>
        </p:nvSpPr>
        <p:spPr bwMode="auto">
          <a:xfrm>
            <a:off x="1404963" y="3405907"/>
            <a:ext cx="667468"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Row</a:t>
            </a:r>
          </a:p>
        </p:txBody>
      </p:sp>
      <p:sp>
        <p:nvSpPr>
          <p:cNvPr id="6160" name="Text Box 15"/>
          <p:cNvSpPr txBox="1">
            <a:spLocks noChangeArrowheads="1"/>
          </p:cNvSpPr>
          <p:nvPr/>
        </p:nvSpPr>
        <p:spPr bwMode="auto">
          <a:xfrm>
            <a:off x="4754588" y="1307232"/>
            <a:ext cx="1007305"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Column</a:t>
            </a:r>
          </a:p>
        </p:txBody>
      </p:sp>
      <p:sp>
        <p:nvSpPr>
          <p:cNvPr id="6161" name="Text Box 16"/>
          <p:cNvSpPr txBox="1">
            <a:spLocks noChangeArrowheads="1"/>
          </p:cNvSpPr>
          <p:nvPr/>
        </p:nvSpPr>
        <p:spPr bwMode="auto">
          <a:xfrm>
            <a:off x="3230588" y="2907432"/>
            <a:ext cx="295572" cy="40229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accent6">
                    <a:lumMod val="75000"/>
                  </a:schemeClr>
                </a:solidFill>
              </a:rPr>
              <a:t>a</a:t>
            </a:r>
          </a:p>
        </p:txBody>
      </p:sp>
      <p:sp>
        <p:nvSpPr>
          <p:cNvPr id="6163" name="Text Box 18"/>
          <p:cNvSpPr txBox="1">
            <a:spLocks noChangeArrowheads="1"/>
          </p:cNvSpPr>
          <p:nvPr/>
        </p:nvSpPr>
        <p:spPr bwMode="auto">
          <a:xfrm>
            <a:off x="2467000" y="4812432"/>
            <a:ext cx="4800600" cy="457200"/>
          </a:xfrm>
          <a:prstGeom prst="rect">
            <a:avLst/>
          </a:prstGeom>
          <a:noFill/>
          <a:ln w="9525">
            <a:noFill/>
            <a:round/>
            <a:headEnd/>
            <a:tailEnd/>
          </a:ln>
        </p:spPr>
        <p:txBody>
          <a:bodyPr wrap="none" anchor="ctr"/>
          <a:lstStyle/>
          <a:p>
            <a:endParaRPr lang="en-US" sz="2000">
              <a:solidFill>
                <a:schemeClr val="accent6">
                  <a:lumMod val="75000"/>
                </a:schemeClr>
              </a:solidFill>
            </a:endParaRPr>
          </a:p>
        </p:txBody>
      </p:sp>
      <p:sp>
        <p:nvSpPr>
          <p:cNvPr id="6164" name="Text Box 19"/>
          <p:cNvSpPr txBox="1">
            <a:spLocks noChangeArrowheads="1"/>
          </p:cNvSpPr>
          <p:nvPr/>
        </p:nvSpPr>
        <p:spPr bwMode="auto">
          <a:xfrm>
            <a:off x="1552600" y="4812432"/>
            <a:ext cx="6619800" cy="1325620"/>
          </a:xfrm>
          <a:prstGeom prst="rect">
            <a:avLst/>
          </a:prstGeom>
          <a:noFill/>
          <a:ln w="9525">
            <a:noFill/>
            <a:round/>
            <a:headEnd/>
            <a:tailEnd/>
          </a:ln>
        </p:spPr>
        <p:txBody>
          <a:bodyPr wrap="square" lIns="90000" tIns="46800" rIns="90000" bIns="46800">
            <a:spAutoFit/>
          </a:bodyPr>
          <a:lstStyle/>
          <a:p>
            <a:pPr>
              <a:spcBef>
                <a:spcPts val="15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chemeClr val="accent6">
                    <a:lumMod val="75000"/>
                  </a:schemeClr>
                </a:solidFill>
              </a:rPr>
              <a:t>(</a:t>
            </a:r>
            <a:r>
              <a:rPr lang="en-GB" sz="2000" dirty="0" err="1">
                <a:solidFill>
                  <a:schemeClr val="accent6">
                    <a:lumMod val="75000"/>
                  </a:schemeClr>
                </a:solidFill>
              </a:rPr>
              <a:t>b,a</a:t>
            </a:r>
            <a:r>
              <a:rPr lang="en-GB" sz="2000" dirty="0">
                <a:solidFill>
                  <a:schemeClr val="accent6">
                    <a:lumMod val="75000"/>
                  </a:schemeClr>
                </a:solidFill>
              </a:rPr>
              <a:t>) is a Nash equilibrium.</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chemeClr val="accent6">
                    <a:lumMod val="75000"/>
                  </a:schemeClr>
                </a:solidFill>
              </a:rPr>
              <a:t>To prove this:</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chemeClr val="accent6">
                    <a:lumMod val="75000"/>
                  </a:schemeClr>
                </a:solidFill>
              </a:rPr>
              <a:t>   Given that column is playing a, row’s best response is b.</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solidFill>
                  <a:schemeClr val="accent6">
                    <a:lumMod val="75000"/>
                  </a:schemeClr>
                </a:solidFill>
              </a:rPr>
              <a:t>   Given that row is playing b, column’s best response is 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is Game Theory?</a:t>
            </a:r>
          </a:p>
        </p:txBody>
      </p:sp>
      <p:sp>
        <p:nvSpPr>
          <p:cNvPr id="31747" name="Rectangle 3"/>
          <p:cNvSpPr>
            <a:spLocks noGrp="1" noChangeArrowheads="1"/>
          </p:cNvSpPr>
          <p:nvPr>
            <p:ph type="body" idx="1"/>
          </p:nvPr>
        </p:nvSpPr>
        <p:spPr/>
        <p:txBody>
          <a:bodyPr/>
          <a:lstStyle/>
          <a:p>
            <a:pPr eaLnBrk="1" hangingPunct="1"/>
            <a:r>
              <a:rPr lang="en-US" smtClean="0"/>
              <a:t>GT is an analytical tool for social sciences that is used to model strategic interactions or conflict situations.</a:t>
            </a:r>
          </a:p>
          <a:p>
            <a:pPr eaLnBrk="1" hangingPunct="1">
              <a:buFont typeface="Wingdings" pitchFamily="2" charset="2"/>
              <a:buNone/>
            </a:pPr>
            <a:r>
              <a:rPr lang="en-US" b="1" smtClean="0"/>
              <a:t>	</a:t>
            </a:r>
          </a:p>
          <a:p>
            <a:pPr eaLnBrk="1" hangingPunct="1">
              <a:buFont typeface="Wingdings" pitchFamily="2" charset="2"/>
              <a:buNone/>
            </a:pPr>
            <a:r>
              <a:rPr lang="en-US" b="1" smtClean="0"/>
              <a:t>	Strategic interaction</a:t>
            </a:r>
            <a:r>
              <a:rPr lang="en-US" smtClean="0"/>
              <a:t>: When actions of a player influence payoffs to other players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685800" y="82550"/>
            <a:ext cx="7772400" cy="14351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Finding Nash Equilibria – Dominated Strategies</a:t>
            </a:r>
          </a:p>
        </p:txBody>
      </p:sp>
      <p:sp>
        <p:nvSpPr>
          <p:cNvPr id="7171" name="Rectangle 2"/>
          <p:cNvSpPr>
            <a:spLocks noGrp="1" noChangeArrowheads="1"/>
          </p:cNvSpPr>
          <p:nvPr>
            <p:ph type="body" idx="1"/>
          </p:nvPr>
        </p:nvSpPr>
        <p:spPr>
          <a:xfrm>
            <a:off x="685800" y="1828800"/>
            <a:ext cx="7772400" cy="4267200"/>
          </a:xfrm>
        </p:spPr>
        <p:txBody>
          <a:bodyPr/>
          <a:lstStyle/>
          <a:p>
            <a:pPr marL="336550" indent="-336550">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mtClean="0"/>
              <a:t>What to do when it’s not obvious what the equilibrium is?</a:t>
            </a:r>
          </a:p>
          <a:p>
            <a:pPr marL="336550" indent="-336550">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mtClean="0"/>
              <a:t>In some cases, we can eliminate </a:t>
            </a:r>
            <a:r>
              <a:rPr lang="en-GB" i="1" smtClean="0"/>
              <a:t>dominated strategies.</a:t>
            </a:r>
          </a:p>
          <a:p>
            <a:pPr marL="736600" lvl="1" indent="-279400">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mtClean="0"/>
              <a:t>These are strategies that are inferior for every opponent action.</a:t>
            </a:r>
          </a:p>
          <a:p>
            <a:pPr marL="336550" indent="-336550">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mtClean="0"/>
              <a:t>In the previous example, row = a is dominated.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685800" y="76200"/>
            <a:ext cx="7772400" cy="11430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t>Example</a:t>
            </a:r>
          </a:p>
        </p:txBody>
      </p:sp>
      <p:sp>
        <p:nvSpPr>
          <p:cNvPr id="8195" name="Rectangle 2"/>
          <p:cNvSpPr>
            <a:spLocks noGrp="1" noChangeArrowheads="1"/>
          </p:cNvSpPr>
          <p:nvPr>
            <p:ph type="body" idx="1"/>
          </p:nvPr>
        </p:nvSpPr>
        <p:spPr>
          <a:xfrm>
            <a:off x="685800" y="1371600"/>
            <a:ext cx="7772400" cy="4724400"/>
          </a:xfrm>
        </p:spPr>
        <p:txBody>
          <a:bodyPr/>
          <a:lstStyle/>
          <a:p>
            <a:pPr marL="336550" indent="-336550">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dirty="0" smtClean="0">
                <a:solidFill>
                  <a:schemeClr val="accent1">
                    <a:lumMod val="75000"/>
                  </a:schemeClr>
                </a:solidFill>
              </a:rPr>
              <a:t>A 3x3 example:</a:t>
            </a:r>
          </a:p>
          <a:p>
            <a:pPr marL="336550" indent="-336550">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en-GB" dirty="0" smtClean="0">
              <a:solidFill>
                <a:schemeClr val="accent1">
                  <a:lumMod val="75000"/>
                </a:schemeClr>
              </a:solidFill>
            </a:endParaRPr>
          </a:p>
        </p:txBody>
      </p:sp>
      <p:sp>
        <p:nvSpPr>
          <p:cNvPr id="8196" name="Rectangle 3"/>
          <p:cNvSpPr>
            <a:spLocks noChangeArrowheads="1"/>
          </p:cNvSpPr>
          <p:nvPr/>
        </p:nvSpPr>
        <p:spPr bwMode="auto">
          <a:xfrm>
            <a:off x="1828800" y="2438400"/>
            <a:ext cx="5486400" cy="3657600"/>
          </a:xfrm>
          <a:prstGeom prst="rect">
            <a:avLst/>
          </a:prstGeom>
          <a:noFill/>
          <a:ln w="9360">
            <a:solidFill>
              <a:schemeClr val="bg1">
                <a:lumMod val="50000"/>
              </a:schemeClr>
            </a:solidFill>
            <a:miter lim="800000"/>
            <a:headEnd/>
            <a:tailEnd/>
          </a:ln>
        </p:spPr>
        <p:txBody>
          <a:bodyPr wrap="none" anchor="ctr"/>
          <a:lstStyle/>
          <a:p>
            <a:endParaRPr lang="en-US">
              <a:solidFill>
                <a:schemeClr val="accent1">
                  <a:lumMod val="75000"/>
                </a:schemeClr>
              </a:solidFill>
            </a:endParaRPr>
          </a:p>
        </p:txBody>
      </p:sp>
      <p:sp>
        <p:nvSpPr>
          <p:cNvPr id="8197" name="Line 4"/>
          <p:cNvSpPr>
            <a:spLocks noChangeShapeType="1"/>
          </p:cNvSpPr>
          <p:nvPr/>
        </p:nvSpPr>
        <p:spPr bwMode="auto">
          <a:xfrm>
            <a:off x="1828800" y="4114800"/>
            <a:ext cx="5486400" cy="1588"/>
          </a:xfrm>
          <a:prstGeom prst="line">
            <a:avLst/>
          </a:prstGeom>
          <a:noFill/>
          <a:ln w="9360">
            <a:solidFill>
              <a:schemeClr val="bg1">
                <a:lumMod val="50000"/>
              </a:schemeClr>
            </a:solidFill>
            <a:miter lim="800000"/>
            <a:headEnd/>
            <a:tailEnd/>
          </a:ln>
        </p:spPr>
        <p:txBody>
          <a:bodyPr/>
          <a:lstStyle/>
          <a:p>
            <a:endParaRPr lang="pt-BR">
              <a:solidFill>
                <a:schemeClr val="accent1">
                  <a:lumMod val="75000"/>
                </a:schemeClr>
              </a:solidFill>
            </a:endParaRPr>
          </a:p>
        </p:txBody>
      </p:sp>
      <p:sp>
        <p:nvSpPr>
          <p:cNvPr id="8198" name="Line 5"/>
          <p:cNvSpPr>
            <a:spLocks noChangeShapeType="1"/>
          </p:cNvSpPr>
          <p:nvPr/>
        </p:nvSpPr>
        <p:spPr bwMode="auto">
          <a:xfrm>
            <a:off x="1828800" y="3276600"/>
            <a:ext cx="5486400" cy="1588"/>
          </a:xfrm>
          <a:prstGeom prst="line">
            <a:avLst/>
          </a:prstGeom>
          <a:noFill/>
          <a:ln w="9360">
            <a:solidFill>
              <a:schemeClr val="bg1">
                <a:lumMod val="50000"/>
              </a:schemeClr>
            </a:solidFill>
            <a:miter lim="800000"/>
            <a:headEnd/>
            <a:tailEnd/>
          </a:ln>
        </p:spPr>
        <p:txBody>
          <a:bodyPr/>
          <a:lstStyle/>
          <a:p>
            <a:endParaRPr lang="pt-BR">
              <a:solidFill>
                <a:schemeClr val="accent1">
                  <a:lumMod val="75000"/>
                </a:schemeClr>
              </a:solidFill>
            </a:endParaRPr>
          </a:p>
        </p:txBody>
      </p:sp>
      <p:sp>
        <p:nvSpPr>
          <p:cNvPr id="8199" name="Line 6"/>
          <p:cNvSpPr>
            <a:spLocks noChangeShapeType="1"/>
          </p:cNvSpPr>
          <p:nvPr/>
        </p:nvSpPr>
        <p:spPr bwMode="auto">
          <a:xfrm>
            <a:off x="2971800" y="2438400"/>
            <a:ext cx="1588" cy="3657600"/>
          </a:xfrm>
          <a:prstGeom prst="line">
            <a:avLst/>
          </a:prstGeom>
          <a:noFill/>
          <a:ln w="9360">
            <a:solidFill>
              <a:schemeClr val="bg1">
                <a:lumMod val="50000"/>
              </a:schemeClr>
            </a:solidFill>
            <a:miter lim="800000"/>
            <a:headEnd/>
            <a:tailEnd/>
          </a:ln>
        </p:spPr>
        <p:txBody>
          <a:bodyPr/>
          <a:lstStyle/>
          <a:p>
            <a:endParaRPr lang="pt-BR">
              <a:solidFill>
                <a:schemeClr val="accent1">
                  <a:lumMod val="75000"/>
                </a:schemeClr>
              </a:solidFill>
            </a:endParaRPr>
          </a:p>
        </p:txBody>
      </p:sp>
      <p:sp>
        <p:nvSpPr>
          <p:cNvPr id="8200" name="Line 7"/>
          <p:cNvSpPr>
            <a:spLocks noChangeShapeType="1"/>
          </p:cNvSpPr>
          <p:nvPr/>
        </p:nvSpPr>
        <p:spPr bwMode="auto">
          <a:xfrm>
            <a:off x="4267200" y="2438400"/>
            <a:ext cx="1588" cy="3657600"/>
          </a:xfrm>
          <a:prstGeom prst="line">
            <a:avLst/>
          </a:prstGeom>
          <a:noFill/>
          <a:ln w="9360">
            <a:solidFill>
              <a:schemeClr val="bg1">
                <a:lumMod val="50000"/>
              </a:schemeClr>
            </a:solidFill>
            <a:miter lim="800000"/>
            <a:headEnd/>
            <a:tailEnd/>
          </a:ln>
        </p:spPr>
        <p:txBody>
          <a:bodyPr/>
          <a:lstStyle/>
          <a:p>
            <a:endParaRPr lang="pt-BR">
              <a:solidFill>
                <a:schemeClr val="accent1">
                  <a:lumMod val="75000"/>
                </a:schemeClr>
              </a:solidFill>
            </a:endParaRPr>
          </a:p>
        </p:txBody>
      </p:sp>
      <p:sp>
        <p:nvSpPr>
          <p:cNvPr id="8201" name="Text Box 8"/>
          <p:cNvSpPr txBox="1">
            <a:spLocks noChangeArrowheads="1"/>
          </p:cNvSpPr>
          <p:nvPr/>
        </p:nvSpPr>
        <p:spPr bwMode="auto">
          <a:xfrm>
            <a:off x="3263900" y="2590800"/>
            <a:ext cx="340456"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a</a:t>
            </a:r>
          </a:p>
        </p:txBody>
      </p:sp>
      <p:sp>
        <p:nvSpPr>
          <p:cNvPr id="8202" name="Text Box 9"/>
          <p:cNvSpPr txBox="1">
            <a:spLocks noChangeArrowheads="1"/>
          </p:cNvSpPr>
          <p:nvPr/>
        </p:nvSpPr>
        <p:spPr bwMode="auto">
          <a:xfrm>
            <a:off x="4618038" y="2590800"/>
            <a:ext cx="361294"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b</a:t>
            </a:r>
          </a:p>
        </p:txBody>
      </p:sp>
      <p:sp>
        <p:nvSpPr>
          <p:cNvPr id="8203" name="Text Box 10"/>
          <p:cNvSpPr txBox="1">
            <a:spLocks noChangeArrowheads="1"/>
          </p:cNvSpPr>
          <p:nvPr/>
        </p:nvSpPr>
        <p:spPr bwMode="auto">
          <a:xfrm>
            <a:off x="2324100" y="4267200"/>
            <a:ext cx="361294"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b</a:t>
            </a:r>
          </a:p>
        </p:txBody>
      </p:sp>
      <p:sp>
        <p:nvSpPr>
          <p:cNvPr id="8204" name="Text Box 11"/>
          <p:cNvSpPr txBox="1">
            <a:spLocks noChangeArrowheads="1"/>
          </p:cNvSpPr>
          <p:nvPr/>
        </p:nvSpPr>
        <p:spPr bwMode="auto">
          <a:xfrm>
            <a:off x="3201988" y="4343400"/>
            <a:ext cx="989671"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80,26</a:t>
            </a:r>
          </a:p>
        </p:txBody>
      </p:sp>
      <p:sp>
        <p:nvSpPr>
          <p:cNvPr id="8205" name="Text Box 12"/>
          <p:cNvSpPr txBox="1">
            <a:spLocks noChangeArrowheads="1"/>
          </p:cNvSpPr>
          <p:nvPr/>
        </p:nvSpPr>
        <p:spPr bwMode="auto">
          <a:xfrm>
            <a:off x="4465638" y="3429000"/>
            <a:ext cx="989671"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57,42</a:t>
            </a:r>
          </a:p>
        </p:txBody>
      </p:sp>
      <p:sp>
        <p:nvSpPr>
          <p:cNvPr id="8206" name="Text Box 13"/>
          <p:cNvSpPr txBox="1">
            <a:spLocks noChangeArrowheads="1"/>
          </p:cNvSpPr>
          <p:nvPr/>
        </p:nvSpPr>
        <p:spPr bwMode="auto">
          <a:xfrm>
            <a:off x="4573588" y="4343400"/>
            <a:ext cx="989671"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35,12</a:t>
            </a:r>
          </a:p>
        </p:txBody>
      </p:sp>
      <p:sp>
        <p:nvSpPr>
          <p:cNvPr id="8207" name="Text Box 14"/>
          <p:cNvSpPr txBox="1">
            <a:spLocks noChangeArrowheads="1"/>
          </p:cNvSpPr>
          <p:nvPr/>
        </p:nvSpPr>
        <p:spPr bwMode="auto">
          <a:xfrm>
            <a:off x="3125788" y="3429000"/>
            <a:ext cx="989671"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73,25</a:t>
            </a:r>
          </a:p>
        </p:txBody>
      </p:sp>
      <p:sp>
        <p:nvSpPr>
          <p:cNvPr id="8208" name="Text Box 15"/>
          <p:cNvSpPr txBox="1">
            <a:spLocks noChangeArrowheads="1"/>
          </p:cNvSpPr>
          <p:nvPr/>
        </p:nvSpPr>
        <p:spPr bwMode="auto">
          <a:xfrm>
            <a:off x="463550" y="3927475"/>
            <a:ext cx="859829"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Row</a:t>
            </a:r>
          </a:p>
        </p:txBody>
      </p:sp>
      <p:sp>
        <p:nvSpPr>
          <p:cNvPr id="8209" name="Text Box 16"/>
          <p:cNvSpPr txBox="1">
            <a:spLocks noChangeArrowheads="1"/>
          </p:cNvSpPr>
          <p:nvPr/>
        </p:nvSpPr>
        <p:spPr bwMode="auto">
          <a:xfrm>
            <a:off x="3887788" y="1981200"/>
            <a:ext cx="1337523"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solidFill>
                  <a:schemeClr val="accent1">
                    <a:lumMod val="75000"/>
                  </a:schemeClr>
                </a:solidFill>
              </a:rPr>
              <a:t>Column</a:t>
            </a:r>
          </a:p>
        </p:txBody>
      </p:sp>
      <p:sp>
        <p:nvSpPr>
          <p:cNvPr id="8210" name="Text Box 17"/>
          <p:cNvSpPr txBox="1">
            <a:spLocks noChangeArrowheads="1"/>
          </p:cNvSpPr>
          <p:nvPr/>
        </p:nvSpPr>
        <p:spPr bwMode="auto">
          <a:xfrm>
            <a:off x="2287588" y="3429000"/>
            <a:ext cx="340456"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a</a:t>
            </a:r>
          </a:p>
        </p:txBody>
      </p:sp>
      <p:sp>
        <p:nvSpPr>
          <p:cNvPr id="8211" name="Line 18"/>
          <p:cNvSpPr>
            <a:spLocks noChangeShapeType="1"/>
          </p:cNvSpPr>
          <p:nvPr/>
        </p:nvSpPr>
        <p:spPr bwMode="auto">
          <a:xfrm>
            <a:off x="1828800" y="5029200"/>
            <a:ext cx="5486400" cy="1588"/>
          </a:xfrm>
          <a:prstGeom prst="line">
            <a:avLst/>
          </a:prstGeom>
          <a:noFill/>
          <a:ln w="9360">
            <a:solidFill>
              <a:schemeClr val="bg1">
                <a:lumMod val="50000"/>
              </a:schemeClr>
            </a:solidFill>
            <a:miter lim="800000"/>
            <a:headEnd/>
            <a:tailEnd/>
          </a:ln>
        </p:spPr>
        <p:txBody>
          <a:bodyPr/>
          <a:lstStyle/>
          <a:p>
            <a:endParaRPr lang="pt-BR">
              <a:solidFill>
                <a:schemeClr val="accent1">
                  <a:lumMod val="75000"/>
                </a:schemeClr>
              </a:solidFill>
            </a:endParaRPr>
          </a:p>
        </p:txBody>
      </p:sp>
      <p:sp>
        <p:nvSpPr>
          <p:cNvPr id="8212" name="Line 19"/>
          <p:cNvSpPr>
            <a:spLocks noChangeShapeType="1"/>
          </p:cNvSpPr>
          <p:nvPr/>
        </p:nvSpPr>
        <p:spPr bwMode="auto">
          <a:xfrm>
            <a:off x="5638800" y="2438400"/>
            <a:ext cx="1588" cy="3657600"/>
          </a:xfrm>
          <a:prstGeom prst="line">
            <a:avLst/>
          </a:prstGeom>
          <a:noFill/>
          <a:ln w="9360">
            <a:solidFill>
              <a:schemeClr val="bg1">
                <a:lumMod val="50000"/>
              </a:schemeClr>
            </a:solidFill>
            <a:miter lim="800000"/>
            <a:headEnd/>
            <a:tailEnd/>
          </a:ln>
        </p:spPr>
        <p:txBody>
          <a:bodyPr/>
          <a:lstStyle/>
          <a:p>
            <a:endParaRPr lang="pt-BR">
              <a:solidFill>
                <a:schemeClr val="accent1">
                  <a:lumMod val="75000"/>
                </a:schemeClr>
              </a:solidFill>
            </a:endParaRPr>
          </a:p>
        </p:txBody>
      </p:sp>
      <p:sp>
        <p:nvSpPr>
          <p:cNvPr id="8213" name="Text Box 20"/>
          <p:cNvSpPr txBox="1">
            <a:spLocks noChangeArrowheads="1"/>
          </p:cNvSpPr>
          <p:nvPr/>
        </p:nvSpPr>
        <p:spPr bwMode="auto">
          <a:xfrm>
            <a:off x="6173788" y="2590800"/>
            <a:ext cx="340456"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c</a:t>
            </a:r>
          </a:p>
        </p:txBody>
      </p:sp>
      <p:sp>
        <p:nvSpPr>
          <p:cNvPr id="8214" name="Text Box 21"/>
          <p:cNvSpPr txBox="1">
            <a:spLocks noChangeArrowheads="1"/>
          </p:cNvSpPr>
          <p:nvPr/>
        </p:nvSpPr>
        <p:spPr bwMode="auto">
          <a:xfrm>
            <a:off x="2287588" y="5257800"/>
            <a:ext cx="340456"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c</a:t>
            </a:r>
          </a:p>
        </p:txBody>
      </p:sp>
      <p:sp>
        <p:nvSpPr>
          <p:cNvPr id="8215" name="Text Box 22"/>
          <p:cNvSpPr txBox="1">
            <a:spLocks noChangeArrowheads="1"/>
          </p:cNvSpPr>
          <p:nvPr/>
        </p:nvSpPr>
        <p:spPr bwMode="auto">
          <a:xfrm>
            <a:off x="5989638" y="3429000"/>
            <a:ext cx="989671"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66,32</a:t>
            </a:r>
          </a:p>
        </p:txBody>
      </p:sp>
      <p:sp>
        <p:nvSpPr>
          <p:cNvPr id="8216" name="Text Box 23"/>
          <p:cNvSpPr txBox="1">
            <a:spLocks noChangeArrowheads="1"/>
          </p:cNvSpPr>
          <p:nvPr/>
        </p:nvSpPr>
        <p:spPr bwMode="auto">
          <a:xfrm>
            <a:off x="5989638" y="4343400"/>
            <a:ext cx="989671"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32,54</a:t>
            </a:r>
          </a:p>
        </p:txBody>
      </p:sp>
      <p:sp>
        <p:nvSpPr>
          <p:cNvPr id="8217" name="Text Box 24"/>
          <p:cNvSpPr txBox="1">
            <a:spLocks noChangeArrowheads="1"/>
          </p:cNvSpPr>
          <p:nvPr/>
        </p:nvSpPr>
        <p:spPr bwMode="auto">
          <a:xfrm>
            <a:off x="3201988" y="5334000"/>
            <a:ext cx="989671"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28,27</a:t>
            </a:r>
          </a:p>
        </p:txBody>
      </p:sp>
      <p:sp>
        <p:nvSpPr>
          <p:cNvPr id="8218" name="Text Box 25"/>
          <p:cNvSpPr txBox="1">
            <a:spLocks noChangeArrowheads="1"/>
          </p:cNvSpPr>
          <p:nvPr/>
        </p:nvSpPr>
        <p:spPr bwMode="auto">
          <a:xfrm>
            <a:off x="4497388" y="5334000"/>
            <a:ext cx="989671"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63,31</a:t>
            </a:r>
          </a:p>
        </p:txBody>
      </p:sp>
      <p:sp>
        <p:nvSpPr>
          <p:cNvPr id="8219" name="Text Box 26"/>
          <p:cNvSpPr txBox="1">
            <a:spLocks noChangeArrowheads="1"/>
          </p:cNvSpPr>
          <p:nvPr/>
        </p:nvSpPr>
        <p:spPr bwMode="auto">
          <a:xfrm>
            <a:off x="5989638" y="5334000"/>
            <a:ext cx="989671" cy="525401"/>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accent1">
                    <a:lumMod val="75000"/>
                  </a:schemeClr>
                </a:solidFill>
              </a:rPr>
              <a:t>54,29</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685800" y="76200"/>
            <a:ext cx="7772400" cy="11430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Example</a:t>
            </a:r>
          </a:p>
        </p:txBody>
      </p:sp>
      <p:sp>
        <p:nvSpPr>
          <p:cNvPr id="9219" name="Rectangle 2"/>
          <p:cNvSpPr>
            <a:spLocks noGrp="1" noChangeArrowheads="1"/>
          </p:cNvSpPr>
          <p:nvPr>
            <p:ph type="body" idx="1"/>
          </p:nvPr>
        </p:nvSpPr>
        <p:spPr>
          <a:xfrm>
            <a:off x="685800" y="1371600"/>
            <a:ext cx="7772400" cy="4724400"/>
          </a:xfrm>
        </p:spPr>
        <p:txBody>
          <a:bodyPr/>
          <a:lstStyle/>
          <a:p>
            <a:pPr marL="336550" indent="-336550">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mtClean="0"/>
              <a:t>A 3x3 example:</a:t>
            </a:r>
          </a:p>
          <a:p>
            <a:pPr marL="336550" indent="-336550">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en-GB" smtClean="0"/>
          </a:p>
        </p:txBody>
      </p:sp>
      <p:sp>
        <p:nvSpPr>
          <p:cNvPr id="9220" name="Rectangle 3"/>
          <p:cNvSpPr>
            <a:spLocks noChangeArrowheads="1"/>
          </p:cNvSpPr>
          <p:nvPr/>
        </p:nvSpPr>
        <p:spPr bwMode="auto">
          <a:xfrm>
            <a:off x="1828800" y="2209800"/>
            <a:ext cx="5486400" cy="3657600"/>
          </a:xfrm>
          <a:prstGeom prst="rect">
            <a:avLst/>
          </a:prstGeom>
          <a:noFill/>
          <a:ln w="9360">
            <a:solidFill>
              <a:srgbClr val="FFFFFF"/>
            </a:solidFill>
            <a:miter lim="800000"/>
            <a:headEnd/>
            <a:tailEnd/>
          </a:ln>
        </p:spPr>
        <p:txBody>
          <a:bodyPr wrap="none" anchor="ctr"/>
          <a:lstStyle/>
          <a:p>
            <a:endParaRPr lang="en-US"/>
          </a:p>
        </p:txBody>
      </p:sp>
      <p:sp>
        <p:nvSpPr>
          <p:cNvPr id="9221" name="Line 4"/>
          <p:cNvSpPr>
            <a:spLocks noChangeShapeType="1"/>
          </p:cNvSpPr>
          <p:nvPr/>
        </p:nvSpPr>
        <p:spPr bwMode="auto">
          <a:xfrm>
            <a:off x="1828800" y="3886200"/>
            <a:ext cx="5486400" cy="1588"/>
          </a:xfrm>
          <a:prstGeom prst="line">
            <a:avLst/>
          </a:prstGeom>
          <a:noFill/>
          <a:ln w="9360">
            <a:solidFill>
              <a:srgbClr val="FFFFFF"/>
            </a:solidFill>
            <a:miter lim="800000"/>
            <a:headEnd/>
            <a:tailEnd/>
          </a:ln>
        </p:spPr>
        <p:txBody>
          <a:bodyPr/>
          <a:lstStyle/>
          <a:p>
            <a:endParaRPr lang="pt-BR"/>
          </a:p>
        </p:txBody>
      </p:sp>
      <p:sp>
        <p:nvSpPr>
          <p:cNvPr id="9222" name="Line 5"/>
          <p:cNvSpPr>
            <a:spLocks noChangeShapeType="1"/>
          </p:cNvSpPr>
          <p:nvPr/>
        </p:nvSpPr>
        <p:spPr bwMode="auto">
          <a:xfrm>
            <a:off x="1828800" y="3048000"/>
            <a:ext cx="5486400" cy="1588"/>
          </a:xfrm>
          <a:prstGeom prst="line">
            <a:avLst/>
          </a:prstGeom>
          <a:noFill/>
          <a:ln w="9360">
            <a:solidFill>
              <a:srgbClr val="FFFFFF"/>
            </a:solidFill>
            <a:miter lim="800000"/>
            <a:headEnd/>
            <a:tailEnd/>
          </a:ln>
        </p:spPr>
        <p:txBody>
          <a:bodyPr/>
          <a:lstStyle/>
          <a:p>
            <a:endParaRPr lang="pt-BR"/>
          </a:p>
        </p:txBody>
      </p:sp>
      <p:sp>
        <p:nvSpPr>
          <p:cNvPr id="9223" name="Line 6"/>
          <p:cNvSpPr>
            <a:spLocks noChangeShapeType="1"/>
          </p:cNvSpPr>
          <p:nvPr/>
        </p:nvSpPr>
        <p:spPr bwMode="auto">
          <a:xfrm>
            <a:off x="2971800" y="2209800"/>
            <a:ext cx="1588" cy="3657600"/>
          </a:xfrm>
          <a:prstGeom prst="line">
            <a:avLst/>
          </a:prstGeom>
          <a:noFill/>
          <a:ln w="9360">
            <a:solidFill>
              <a:srgbClr val="FFFFFF"/>
            </a:solidFill>
            <a:miter lim="800000"/>
            <a:headEnd/>
            <a:tailEnd/>
          </a:ln>
        </p:spPr>
        <p:txBody>
          <a:bodyPr/>
          <a:lstStyle/>
          <a:p>
            <a:endParaRPr lang="pt-BR"/>
          </a:p>
        </p:txBody>
      </p:sp>
      <p:sp>
        <p:nvSpPr>
          <p:cNvPr id="9224" name="Line 7"/>
          <p:cNvSpPr>
            <a:spLocks noChangeShapeType="1"/>
          </p:cNvSpPr>
          <p:nvPr/>
        </p:nvSpPr>
        <p:spPr bwMode="auto">
          <a:xfrm>
            <a:off x="4267200" y="2209800"/>
            <a:ext cx="1588" cy="3657600"/>
          </a:xfrm>
          <a:prstGeom prst="line">
            <a:avLst/>
          </a:prstGeom>
          <a:noFill/>
          <a:ln w="9360">
            <a:solidFill>
              <a:srgbClr val="FFFFFF"/>
            </a:solidFill>
            <a:miter lim="800000"/>
            <a:headEnd/>
            <a:tailEnd/>
          </a:ln>
        </p:spPr>
        <p:txBody>
          <a:bodyPr/>
          <a:lstStyle/>
          <a:p>
            <a:endParaRPr lang="pt-BR"/>
          </a:p>
        </p:txBody>
      </p:sp>
      <p:sp>
        <p:nvSpPr>
          <p:cNvPr id="9225" name="Text Box 8"/>
          <p:cNvSpPr txBox="1">
            <a:spLocks noChangeArrowheads="1"/>
          </p:cNvSpPr>
          <p:nvPr/>
        </p:nvSpPr>
        <p:spPr bwMode="auto">
          <a:xfrm>
            <a:off x="3263900" y="2362200"/>
            <a:ext cx="315913"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a</a:t>
            </a:r>
          </a:p>
        </p:txBody>
      </p:sp>
      <p:sp>
        <p:nvSpPr>
          <p:cNvPr id="9226" name="Text Box 9"/>
          <p:cNvSpPr txBox="1">
            <a:spLocks noChangeArrowheads="1"/>
          </p:cNvSpPr>
          <p:nvPr/>
        </p:nvSpPr>
        <p:spPr bwMode="auto">
          <a:xfrm>
            <a:off x="4618038" y="2362200"/>
            <a:ext cx="3333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b</a:t>
            </a:r>
          </a:p>
        </p:txBody>
      </p:sp>
      <p:sp>
        <p:nvSpPr>
          <p:cNvPr id="9227" name="Text Box 10"/>
          <p:cNvSpPr txBox="1">
            <a:spLocks noChangeArrowheads="1"/>
          </p:cNvSpPr>
          <p:nvPr/>
        </p:nvSpPr>
        <p:spPr bwMode="auto">
          <a:xfrm>
            <a:off x="2324100" y="4038600"/>
            <a:ext cx="3333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b</a:t>
            </a:r>
          </a:p>
        </p:txBody>
      </p:sp>
      <p:sp>
        <p:nvSpPr>
          <p:cNvPr id="9228" name="Text Box 11"/>
          <p:cNvSpPr txBox="1">
            <a:spLocks noChangeArrowheads="1"/>
          </p:cNvSpPr>
          <p:nvPr/>
        </p:nvSpPr>
        <p:spPr bwMode="auto">
          <a:xfrm>
            <a:off x="3201988" y="41148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80,26</a:t>
            </a:r>
          </a:p>
        </p:txBody>
      </p:sp>
      <p:sp>
        <p:nvSpPr>
          <p:cNvPr id="9229" name="Text Box 12"/>
          <p:cNvSpPr txBox="1">
            <a:spLocks noChangeArrowheads="1"/>
          </p:cNvSpPr>
          <p:nvPr/>
        </p:nvSpPr>
        <p:spPr bwMode="auto">
          <a:xfrm>
            <a:off x="4465638" y="3200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57,42</a:t>
            </a:r>
          </a:p>
        </p:txBody>
      </p:sp>
      <p:sp>
        <p:nvSpPr>
          <p:cNvPr id="9230" name="Text Box 13"/>
          <p:cNvSpPr txBox="1">
            <a:spLocks noChangeArrowheads="1"/>
          </p:cNvSpPr>
          <p:nvPr/>
        </p:nvSpPr>
        <p:spPr bwMode="auto">
          <a:xfrm>
            <a:off x="4573588" y="41148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35,12</a:t>
            </a:r>
          </a:p>
        </p:txBody>
      </p:sp>
      <p:sp>
        <p:nvSpPr>
          <p:cNvPr id="9231" name="Text Box 14"/>
          <p:cNvSpPr txBox="1">
            <a:spLocks noChangeArrowheads="1"/>
          </p:cNvSpPr>
          <p:nvPr/>
        </p:nvSpPr>
        <p:spPr bwMode="auto">
          <a:xfrm>
            <a:off x="3125788" y="3200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73,25</a:t>
            </a:r>
          </a:p>
        </p:txBody>
      </p:sp>
      <p:sp>
        <p:nvSpPr>
          <p:cNvPr id="9232" name="Text Box 15"/>
          <p:cNvSpPr txBox="1">
            <a:spLocks noChangeArrowheads="1"/>
          </p:cNvSpPr>
          <p:nvPr/>
        </p:nvSpPr>
        <p:spPr bwMode="auto">
          <a:xfrm>
            <a:off x="538163" y="3657600"/>
            <a:ext cx="755650"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Row</a:t>
            </a:r>
          </a:p>
        </p:txBody>
      </p:sp>
      <p:sp>
        <p:nvSpPr>
          <p:cNvPr id="9233" name="Text Box 16"/>
          <p:cNvSpPr txBox="1">
            <a:spLocks noChangeArrowheads="1"/>
          </p:cNvSpPr>
          <p:nvPr/>
        </p:nvSpPr>
        <p:spPr bwMode="auto">
          <a:xfrm>
            <a:off x="3887788" y="1752600"/>
            <a:ext cx="116046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Column</a:t>
            </a:r>
          </a:p>
        </p:txBody>
      </p:sp>
      <p:sp>
        <p:nvSpPr>
          <p:cNvPr id="9234" name="Text Box 17"/>
          <p:cNvSpPr txBox="1">
            <a:spLocks noChangeArrowheads="1"/>
          </p:cNvSpPr>
          <p:nvPr/>
        </p:nvSpPr>
        <p:spPr bwMode="auto">
          <a:xfrm>
            <a:off x="2287588" y="3200400"/>
            <a:ext cx="31591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a</a:t>
            </a:r>
          </a:p>
        </p:txBody>
      </p:sp>
      <p:sp>
        <p:nvSpPr>
          <p:cNvPr id="9235" name="Line 18"/>
          <p:cNvSpPr>
            <a:spLocks noChangeShapeType="1"/>
          </p:cNvSpPr>
          <p:nvPr/>
        </p:nvSpPr>
        <p:spPr bwMode="auto">
          <a:xfrm>
            <a:off x="1828800" y="4800600"/>
            <a:ext cx="5486400" cy="1588"/>
          </a:xfrm>
          <a:prstGeom prst="line">
            <a:avLst/>
          </a:prstGeom>
          <a:noFill/>
          <a:ln w="9360">
            <a:solidFill>
              <a:srgbClr val="FFFFFF"/>
            </a:solidFill>
            <a:miter lim="800000"/>
            <a:headEnd/>
            <a:tailEnd/>
          </a:ln>
        </p:spPr>
        <p:txBody>
          <a:bodyPr/>
          <a:lstStyle/>
          <a:p>
            <a:endParaRPr lang="pt-BR"/>
          </a:p>
        </p:txBody>
      </p:sp>
      <p:sp>
        <p:nvSpPr>
          <p:cNvPr id="9236" name="Line 19"/>
          <p:cNvSpPr>
            <a:spLocks noChangeShapeType="1"/>
          </p:cNvSpPr>
          <p:nvPr/>
        </p:nvSpPr>
        <p:spPr bwMode="auto">
          <a:xfrm>
            <a:off x="5638800" y="2209800"/>
            <a:ext cx="1588" cy="3657600"/>
          </a:xfrm>
          <a:prstGeom prst="line">
            <a:avLst/>
          </a:prstGeom>
          <a:noFill/>
          <a:ln w="9360">
            <a:solidFill>
              <a:srgbClr val="FFFFFF"/>
            </a:solidFill>
            <a:miter lim="800000"/>
            <a:headEnd/>
            <a:tailEnd/>
          </a:ln>
        </p:spPr>
        <p:txBody>
          <a:bodyPr/>
          <a:lstStyle/>
          <a:p>
            <a:endParaRPr lang="pt-BR"/>
          </a:p>
        </p:txBody>
      </p:sp>
      <p:sp>
        <p:nvSpPr>
          <p:cNvPr id="9237" name="Text Box 20"/>
          <p:cNvSpPr txBox="1">
            <a:spLocks noChangeArrowheads="1"/>
          </p:cNvSpPr>
          <p:nvPr/>
        </p:nvSpPr>
        <p:spPr bwMode="auto">
          <a:xfrm>
            <a:off x="6173788" y="2362200"/>
            <a:ext cx="31591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a:t>
            </a:r>
          </a:p>
        </p:txBody>
      </p:sp>
      <p:sp>
        <p:nvSpPr>
          <p:cNvPr id="9238" name="Text Box 21"/>
          <p:cNvSpPr txBox="1">
            <a:spLocks noChangeArrowheads="1"/>
          </p:cNvSpPr>
          <p:nvPr/>
        </p:nvSpPr>
        <p:spPr bwMode="auto">
          <a:xfrm>
            <a:off x="2287588" y="5029200"/>
            <a:ext cx="31591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a:t>
            </a:r>
          </a:p>
        </p:txBody>
      </p:sp>
      <p:sp>
        <p:nvSpPr>
          <p:cNvPr id="9239" name="Text Box 22"/>
          <p:cNvSpPr txBox="1">
            <a:spLocks noChangeArrowheads="1"/>
          </p:cNvSpPr>
          <p:nvPr/>
        </p:nvSpPr>
        <p:spPr bwMode="auto">
          <a:xfrm>
            <a:off x="5989638" y="3200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66,32</a:t>
            </a:r>
          </a:p>
        </p:txBody>
      </p:sp>
      <p:sp>
        <p:nvSpPr>
          <p:cNvPr id="9240" name="Text Box 23"/>
          <p:cNvSpPr txBox="1">
            <a:spLocks noChangeArrowheads="1"/>
          </p:cNvSpPr>
          <p:nvPr/>
        </p:nvSpPr>
        <p:spPr bwMode="auto">
          <a:xfrm>
            <a:off x="5989638" y="41148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32,54</a:t>
            </a:r>
          </a:p>
        </p:txBody>
      </p:sp>
      <p:sp>
        <p:nvSpPr>
          <p:cNvPr id="9241" name="Text Box 24"/>
          <p:cNvSpPr txBox="1">
            <a:spLocks noChangeArrowheads="1"/>
          </p:cNvSpPr>
          <p:nvPr/>
        </p:nvSpPr>
        <p:spPr bwMode="auto">
          <a:xfrm>
            <a:off x="3201988" y="5105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28,27</a:t>
            </a:r>
          </a:p>
        </p:txBody>
      </p:sp>
      <p:sp>
        <p:nvSpPr>
          <p:cNvPr id="9242" name="Text Box 25"/>
          <p:cNvSpPr txBox="1">
            <a:spLocks noChangeArrowheads="1"/>
          </p:cNvSpPr>
          <p:nvPr/>
        </p:nvSpPr>
        <p:spPr bwMode="auto">
          <a:xfrm>
            <a:off x="4497388" y="5105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63,31</a:t>
            </a:r>
          </a:p>
        </p:txBody>
      </p:sp>
      <p:sp>
        <p:nvSpPr>
          <p:cNvPr id="9243" name="Text Box 26"/>
          <p:cNvSpPr txBox="1">
            <a:spLocks noChangeArrowheads="1"/>
          </p:cNvSpPr>
          <p:nvPr/>
        </p:nvSpPr>
        <p:spPr bwMode="auto">
          <a:xfrm>
            <a:off x="5989638" y="5105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54,29</a:t>
            </a:r>
          </a:p>
        </p:txBody>
      </p:sp>
      <p:sp>
        <p:nvSpPr>
          <p:cNvPr id="9244" name="Line 27"/>
          <p:cNvSpPr>
            <a:spLocks noChangeShapeType="1"/>
          </p:cNvSpPr>
          <p:nvPr/>
        </p:nvSpPr>
        <p:spPr bwMode="auto">
          <a:xfrm>
            <a:off x="3581400" y="1905000"/>
            <a:ext cx="1588" cy="4114800"/>
          </a:xfrm>
          <a:prstGeom prst="line">
            <a:avLst/>
          </a:prstGeom>
          <a:noFill/>
          <a:ln w="38160">
            <a:solidFill>
              <a:srgbClr val="FFFF00"/>
            </a:solidFill>
            <a:miter lim="800000"/>
            <a:headEnd/>
            <a:tailEnd/>
          </a:ln>
        </p:spPr>
        <p:txBody>
          <a:bodyPr/>
          <a:lstStyle/>
          <a:p>
            <a:endParaRPr lang="pt-BR"/>
          </a:p>
        </p:txBody>
      </p:sp>
      <p:sp>
        <p:nvSpPr>
          <p:cNvPr id="9245" name="Text Box 28"/>
          <p:cNvSpPr txBox="1">
            <a:spLocks noChangeArrowheads="1"/>
          </p:cNvSpPr>
          <p:nvPr/>
        </p:nvSpPr>
        <p:spPr bwMode="auto">
          <a:xfrm>
            <a:off x="895350" y="6019800"/>
            <a:ext cx="4570413"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 dominates a for the column player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685800" y="76200"/>
            <a:ext cx="7772400" cy="11430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Example</a:t>
            </a:r>
          </a:p>
        </p:txBody>
      </p:sp>
      <p:sp>
        <p:nvSpPr>
          <p:cNvPr id="10243" name="Rectangle 2"/>
          <p:cNvSpPr>
            <a:spLocks noGrp="1" noChangeArrowheads="1"/>
          </p:cNvSpPr>
          <p:nvPr>
            <p:ph type="body" idx="1"/>
          </p:nvPr>
        </p:nvSpPr>
        <p:spPr>
          <a:xfrm>
            <a:off x="685800" y="1371600"/>
            <a:ext cx="7772400" cy="4724400"/>
          </a:xfrm>
        </p:spPr>
        <p:txBody>
          <a:bodyPr/>
          <a:lstStyle/>
          <a:p>
            <a:pPr marL="336550" indent="-336550">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mtClean="0"/>
              <a:t>A 3x3 example:</a:t>
            </a:r>
          </a:p>
          <a:p>
            <a:pPr marL="336550" indent="-336550">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en-GB" smtClean="0"/>
          </a:p>
        </p:txBody>
      </p:sp>
      <p:sp>
        <p:nvSpPr>
          <p:cNvPr id="10244" name="Rectangle 3"/>
          <p:cNvSpPr>
            <a:spLocks noChangeArrowheads="1"/>
          </p:cNvSpPr>
          <p:nvPr/>
        </p:nvSpPr>
        <p:spPr bwMode="auto">
          <a:xfrm>
            <a:off x="1828800" y="2209800"/>
            <a:ext cx="5486400" cy="3657600"/>
          </a:xfrm>
          <a:prstGeom prst="rect">
            <a:avLst/>
          </a:prstGeom>
          <a:noFill/>
          <a:ln w="9360">
            <a:solidFill>
              <a:srgbClr val="FFFFFF"/>
            </a:solidFill>
            <a:miter lim="800000"/>
            <a:headEnd/>
            <a:tailEnd/>
          </a:ln>
        </p:spPr>
        <p:txBody>
          <a:bodyPr wrap="none" anchor="ctr"/>
          <a:lstStyle/>
          <a:p>
            <a:endParaRPr lang="en-US"/>
          </a:p>
        </p:txBody>
      </p:sp>
      <p:sp>
        <p:nvSpPr>
          <p:cNvPr id="10245" name="Line 4"/>
          <p:cNvSpPr>
            <a:spLocks noChangeShapeType="1"/>
          </p:cNvSpPr>
          <p:nvPr/>
        </p:nvSpPr>
        <p:spPr bwMode="auto">
          <a:xfrm>
            <a:off x="1828800" y="3886200"/>
            <a:ext cx="5486400" cy="1588"/>
          </a:xfrm>
          <a:prstGeom prst="line">
            <a:avLst/>
          </a:prstGeom>
          <a:noFill/>
          <a:ln w="9360">
            <a:solidFill>
              <a:srgbClr val="FFFFFF"/>
            </a:solidFill>
            <a:miter lim="800000"/>
            <a:headEnd/>
            <a:tailEnd/>
          </a:ln>
        </p:spPr>
        <p:txBody>
          <a:bodyPr/>
          <a:lstStyle/>
          <a:p>
            <a:endParaRPr lang="pt-BR"/>
          </a:p>
        </p:txBody>
      </p:sp>
      <p:sp>
        <p:nvSpPr>
          <p:cNvPr id="10246" name="Line 5"/>
          <p:cNvSpPr>
            <a:spLocks noChangeShapeType="1"/>
          </p:cNvSpPr>
          <p:nvPr/>
        </p:nvSpPr>
        <p:spPr bwMode="auto">
          <a:xfrm>
            <a:off x="1828800" y="3048000"/>
            <a:ext cx="5486400" cy="1588"/>
          </a:xfrm>
          <a:prstGeom prst="line">
            <a:avLst/>
          </a:prstGeom>
          <a:noFill/>
          <a:ln w="9360">
            <a:solidFill>
              <a:srgbClr val="FFFFFF"/>
            </a:solidFill>
            <a:miter lim="800000"/>
            <a:headEnd/>
            <a:tailEnd/>
          </a:ln>
        </p:spPr>
        <p:txBody>
          <a:bodyPr/>
          <a:lstStyle/>
          <a:p>
            <a:endParaRPr lang="pt-BR"/>
          </a:p>
        </p:txBody>
      </p:sp>
      <p:sp>
        <p:nvSpPr>
          <p:cNvPr id="10247" name="Line 6"/>
          <p:cNvSpPr>
            <a:spLocks noChangeShapeType="1"/>
          </p:cNvSpPr>
          <p:nvPr/>
        </p:nvSpPr>
        <p:spPr bwMode="auto">
          <a:xfrm>
            <a:off x="2971800" y="2209800"/>
            <a:ext cx="1588" cy="3657600"/>
          </a:xfrm>
          <a:prstGeom prst="line">
            <a:avLst/>
          </a:prstGeom>
          <a:noFill/>
          <a:ln w="9360">
            <a:solidFill>
              <a:srgbClr val="FFFFFF"/>
            </a:solidFill>
            <a:miter lim="800000"/>
            <a:headEnd/>
            <a:tailEnd/>
          </a:ln>
        </p:spPr>
        <p:txBody>
          <a:bodyPr/>
          <a:lstStyle/>
          <a:p>
            <a:endParaRPr lang="pt-BR"/>
          </a:p>
        </p:txBody>
      </p:sp>
      <p:sp>
        <p:nvSpPr>
          <p:cNvPr id="10248" name="Line 7"/>
          <p:cNvSpPr>
            <a:spLocks noChangeShapeType="1"/>
          </p:cNvSpPr>
          <p:nvPr/>
        </p:nvSpPr>
        <p:spPr bwMode="auto">
          <a:xfrm>
            <a:off x="4267200" y="2209800"/>
            <a:ext cx="1588" cy="3657600"/>
          </a:xfrm>
          <a:prstGeom prst="line">
            <a:avLst/>
          </a:prstGeom>
          <a:noFill/>
          <a:ln w="9360">
            <a:solidFill>
              <a:srgbClr val="FFFFFF"/>
            </a:solidFill>
            <a:miter lim="800000"/>
            <a:headEnd/>
            <a:tailEnd/>
          </a:ln>
        </p:spPr>
        <p:txBody>
          <a:bodyPr/>
          <a:lstStyle/>
          <a:p>
            <a:endParaRPr lang="pt-BR"/>
          </a:p>
        </p:txBody>
      </p:sp>
      <p:sp>
        <p:nvSpPr>
          <p:cNvPr id="10249" name="Text Box 8"/>
          <p:cNvSpPr txBox="1">
            <a:spLocks noChangeArrowheads="1"/>
          </p:cNvSpPr>
          <p:nvPr/>
        </p:nvSpPr>
        <p:spPr bwMode="auto">
          <a:xfrm>
            <a:off x="3263900" y="2362200"/>
            <a:ext cx="315913"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a</a:t>
            </a:r>
          </a:p>
        </p:txBody>
      </p:sp>
      <p:sp>
        <p:nvSpPr>
          <p:cNvPr id="10250" name="Text Box 9"/>
          <p:cNvSpPr txBox="1">
            <a:spLocks noChangeArrowheads="1"/>
          </p:cNvSpPr>
          <p:nvPr/>
        </p:nvSpPr>
        <p:spPr bwMode="auto">
          <a:xfrm>
            <a:off x="4618038" y="2362200"/>
            <a:ext cx="3333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b</a:t>
            </a:r>
          </a:p>
        </p:txBody>
      </p:sp>
      <p:sp>
        <p:nvSpPr>
          <p:cNvPr id="10251" name="Text Box 10"/>
          <p:cNvSpPr txBox="1">
            <a:spLocks noChangeArrowheads="1"/>
          </p:cNvSpPr>
          <p:nvPr/>
        </p:nvSpPr>
        <p:spPr bwMode="auto">
          <a:xfrm>
            <a:off x="2324100" y="4038600"/>
            <a:ext cx="3333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b</a:t>
            </a:r>
          </a:p>
        </p:txBody>
      </p:sp>
      <p:sp>
        <p:nvSpPr>
          <p:cNvPr id="10252" name="Text Box 11"/>
          <p:cNvSpPr txBox="1">
            <a:spLocks noChangeArrowheads="1"/>
          </p:cNvSpPr>
          <p:nvPr/>
        </p:nvSpPr>
        <p:spPr bwMode="auto">
          <a:xfrm>
            <a:off x="3201988" y="41148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80,26</a:t>
            </a:r>
          </a:p>
        </p:txBody>
      </p:sp>
      <p:sp>
        <p:nvSpPr>
          <p:cNvPr id="10253" name="Text Box 12"/>
          <p:cNvSpPr txBox="1">
            <a:spLocks noChangeArrowheads="1"/>
          </p:cNvSpPr>
          <p:nvPr/>
        </p:nvSpPr>
        <p:spPr bwMode="auto">
          <a:xfrm>
            <a:off x="4465638" y="3200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57,42</a:t>
            </a:r>
          </a:p>
        </p:txBody>
      </p:sp>
      <p:sp>
        <p:nvSpPr>
          <p:cNvPr id="10254" name="Text Box 13"/>
          <p:cNvSpPr txBox="1">
            <a:spLocks noChangeArrowheads="1"/>
          </p:cNvSpPr>
          <p:nvPr/>
        </p:nvSpPr>
        <p:spPr bwMode="auto">
          <a:xfrm>
            <a:off x="4573588" y="41148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35,12</a:t>
            </a:r>
          </a:p>
        </p:txBody>
      </p:sp>
      <p:sp>
        <p:nvSpPr>
          <p:cNvPr id="10255" name="Text Box 14"/>
          <p:cNvSpPr txBox="1">
            <a:spLocks noChangeArrowheads="1"/>
          </p:cNvSpPr>
          <p:nvPr/>
        </p:nvSpPr>
        <p:spPr bwMode="auto">
          <a:xfrm>
            <a:off x="3125788" y="3200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73,25</a:t>
            </a:r>
          </a:p>
        </p:txBody>
      </p:sp>
      <p:sp>
        <p:nvSpPr>
          <p:cNvPr id="10256" name="Text Box 15"/>
          <p:cNvSpPr txBox="1">
            <a:spLocks noChangeArrowheads="1"/>
          </p:cNvSpPr>
          <p:nvPr/>
        </p:nvSpPr>
        <p:spPr bwMode="auto">
          <a:xfrm>
            <a:off x="538163" y="3657600"/>
            <a:ext cx="755650"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Row</a:t>
            </a:r>
          </a:p>
        </p:txBody>
      </p:sp>
      <p:sp>
        <p:nvSpPr>
          <p:cNvPr id="10257" name="Text Box 16"/>
          <p:cNvSpPr txBox="1">
            <a:spLocks noChangeArrowheads="1"/>
          </p:cNvSpPr>
          <p:nvPr/>
        </p:nvSpPr>
        <p:spPr bwMode="auto">
          <a:xfrm>
            <a:off x="3887788" y="1752600"/>
            <a:ext cx="116046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Column</a:t>
            </a:r>
          </a:p>
        </p:txBody>
      </p:sp>
      <p:sp>
        <p:nvSpPr>
          <p:cNvPr id="10258" name="Text Box 17"/>
          <p:cNvSpPr txBox="1">
            <a:spLocks noChangeArrowheads="1"/>
          </p:cNvSpPr>
          <p:nvPr/>
        </p:nvSpPr>
        <p:spPr bwMode="auto">
          <a:xfrm>
            <a:off x="2287588" y="3200400"/>
            <a:ext cx="31591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a</a:t>
            </a:r>
          </a:p>
        </p:txBody>
      </p:sp>
      <p:sp>
        <p:nvSpPr>
          <p:cNvPr id="10259" name="Line 18"/>
          <p:cNvSpPr>
            <a:spLocks noChangeShapeType="1"/>
          </p:cNvSpPr>
          <p:nvPr/>
        </p:nvSpPr>
        <p:spPr bwMode="auto">
          <a:xfrm>
            <a:off x="1828800" y="4800600"/>
            <a:ext cx="5486400" cy="1588"/>
          </a:xfrm>
          <a:prstGeom prst="line">
            <a:avLst/>
          </a:prstGeom>
          <a:noFill/>
          <a:ln w="9360">
            <a:solidFill>
              <a:srgbClr val="FFFFFF"/>
            </a:solidFill>
            <a:miter lim="800000"/>
            <a:headEnd/>
            <a:tailEnd/>
          </a:ln>
        </p:spPr>
        <p:txBody>
          <a:bodyPr/>
          <a:lstStyle/>
          <a:p>
            <a:endParaRPr lang="pt-BR"/>
          </a:p>
        </p:txBody>
      </p:sp>
      <p:sp>
        <p:nvSpPr>
          <p:cNvPr id="10260" name="Line 19"/>
          <p:cNvSpPr>
            <a:spLocks noChangeShapeType="1"/>
          </p:cNvSpPr>
          <p:nvPr/>
        </p:nvSpPr>
        <p:spPr bwMode="auto">
          <a:xfrm>
            <a:off x="5638800" y="2209800"/>
            <a:ext cx="1588" cy="3657600"/>
          </a:xfrm>
          <a:prstGeom prst="line">
            <a:avLst/>
          </a:prstGeom>
          <a:noFill/>
          <a:ln w="9360">
            <a:solidFill>
              <a:srgbClr val="FFFFFF"/>
            </a:solidFill>
            <a:miter lim="800000"/>
            <a:headEnd/>
            <a:tailEnd/>
          </a:ln>
        </p:spPr>
        <p:txBody>
          <a:bodyPr/>
          <a:lstStyle/>
          <a:p>
            <a:endParaRPr lang="pt-BR"/>
          </a:p>
        </p:txBody>
      </p:sp>
      <p:sp>
        <p:nvSpPr>
          <p:cNvPr id="10261" name="Text Box 20"/>
          <p:cNvSpPr txBox="1">
            <a:spLocks noChangeArrowheads="1"/>
          </p:cNvSpPr>
          <p:nvPr/>
        </p:nvSpPr>
        <p:spPr bwMode="auto">
          <a:xfrm>
            <a:off x="6173788" y="2362200"/>
            <a:ext cx="31591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a:t>
            </a:r>
          </a:p>
        </p:txBody>
      </p:sp>
      <p:sp>
        <p:nvSpPr>
          <p:cNvPr id="10262" name="Text Box 21"/>
          <p:cNvSpPr txBox="1">
            <a:spLocks noChangeArrowheads="1"/>
          </p:cNvSpPr>
          <p:nvPr/>
        </p:nvSpPr>
        <p:spPr bwMode="auto">
          <a:xfrm>
            <a:off x="2287588" y="5029200"/>
            <a:ext cx="31591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a:t>
            </a:r>
          </a:p>
        </p:txBody>
      </p:sp>
      <p:sp>
        <p:nvSpPr>
          <p:cNvPr id="10263" name="Text Box 22"/>
          <p:cNvSpPr txBox="1">
            <a:spLocks noChangeArrowheads="1"/>
          </p:cNvSpPr>
          <p:nvPr/>
        </p:nvSpPr>
        <p:spPr bwMode="auto">
          <a:xfrm>
            <a:off x="5989638" y="3200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66,32</a:t>
            </a:r>
          </a:p>
        </p:txBody>
      </p:sp>
      <p:sp>
        <p:nvSpPr>
          <p:cNvPr id="10264" name="Text Box 23"/>
          <p:cNvSpPr txBox="1">
            <a:spLocks noChangeArrowheads="1"/>
          </p:cNvSpPr>
          <p:nvPr/>
        </p:nvSpPr>
        <p:spPr bwMode="auto">
          <a:xfrm>
            <a:off x="5989638" y="41148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32,54</a:t>
            </a:r>
          </a:p>
        </p:txBody>
      </p:sp>
      <p:sp>
        <p:nvSpPr>
          <p:cNvPr id="10265" name="Text Box 24"/>
          <p:cNvSpPr txBox="1">
            <a:spLocks noChangeArrowheads="1"/>
          </p:cNvSpPr>
          <p:nvPr/>
        </p:nvSpPr>
        <p:spPr bwMode="auto">
          <a:xfrm>
            <a:off x="3201988" y="5105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28,27</a:t>
            </a:r>
          </a:p>
        </p:txBody>
      </p:sp>
      <p:sp>
        <p:nvSpPr>
          <p:cNvPr id="10266" name="Text Box 25"/>
          <p:cNvSpPr txBox="1">
            <a:spLocks noChangeArrowheads="1"/>
          </p:cNvSpPr>
          <p:nvPr/>
        </p:nvSpPr>
        <p:spPr bwMode="auto">
          <a:xfrm>
            <a:off x="4497388" y="5105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63,31</a:t>
            </a:r>
          </a:p>
        </p:txBody>
      </p:sp>
      <p:sp>
        <p:nvSpPr>
          <p:cNvPr id="10267" name="Text Box 26"/>
          <p:cNvSpPr txBox="1">
            <a:spLocks noChangeArrowheads="1"/>
          </p:cNvSpPr>
          <p:nvPr/>
        </p:nvSpPr>
        <p:spPr bwMode="auto">
          <a:xfrm>
            <a:off x="5989638" y="5105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54,29</a:t>
            </a:r>
          </a:p>
        </p:txBody>
      </p:sp>
      <p:sp>
        <p:nvSpPr>
          <p:cNvPr id="10268" name="Line 27"/>
          <p:cNvSpPr>
            <a:spLocks noChangeShapeType="1"/>
          </p:cNvSpPr>
          <p:nvPr/>
        </p:nvSpPr>
        <p:spPr bwMode="auto">
          <a:xfrm>
            <a:off x="3581400" y="1905000"/>
            <a:ext cx="1588" cy="4114800"/>
          </a:xfrm>
          <a:prstGeom prst="line">
            <a:avLst/>
          </a:prstGeom>
          <a:noFill/>
          <a:ln w="38160">
            <a:solidFill>
              <a:srgbClr val="FFFF00"/>
            </a:solidFill>
            <a:miter lim="800000"/>
            <a:headEnd/>
            <a:tailEnd/>
          </a:ln>
        </p:spPr>
        <p:txBody>
          <a:bodyPr/>
          <a:lstStyle/>
          <a:p>
            <a:endParaRPr lang="pt-BR"/>
          </a:p>
        </p:txBody>
      </p:sp>
      <p:sp>
        <p:nvSpPr>
          <p:cNvPr id="10269" name="Text Box 28"/>
          <p:cNvSpPr txBox="1">
            <a:spLocks noChangeArrowheads="1"/>
          </p:cNvSpPr>
          <p:nvPr/>
        </p:nvSpPr>
        <p:spPr bwMode="auto">
          <a:xfrm>
            <a:off x="890588" y="6019800"/>
            <a:ext cx="6870700"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b is then dominated by both a and c for the row player.</a:t>
            </a:r>
          </a:p>
        </p:txBody>
      </p:sp>
      <p:sp>
        <p:nvSpPr>
          <p:cNvPr id="10270" name="Line 29"/>
          <p:cNvSpPr>
            <a:spLocks noChangeShapeType="1"/>
          </p:cNvSpPr>
          <p:nvPr/>
        </p:nvSpPr>
        <p:spPr bwMode="auto">
          <a:xfrm>
            <a:off x="1752600" y="4267200"/>
            <a:ext cx="5638800" cy="1588"/>
          </a:xfrm>
          <a:prstGeom prst="line">
            <a:avLst/>
          </a:prstGeom>
          <a:noFill/>
          <a:ln w="38160">
            <a:solidFill>
              <a:srgbClr val="FFFF00"/>
            </a:solidFill>
            <a:miter lim="800000"/>
            <a:headEnd/>
            <a:tailEnd/>
          </a:ln>
        </p:spPr>
        <p:txBody>
          <a:bodyPr/>
          <a:lstStyle/>
          <a:p>
            <a:endParaRPr lang="pt-B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685800" y="76200"/>
            <a:ext cx="7772400" cy="11430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mtClean="0"/>
              <a:t>Example</a:t>
            </a:r>
          </a:p>
        </p:txBody>
      </p:sp>
      <p:sp>
        <p:nvSpPr>
          <p:cNvPr id="11267" name="Rectangle 2"/>
          <p:cNvSpPr>
            <a:spLocks noGrp="1" noChangeArrowheads="1"/>
          </p:cNvSpPr>
          <p:nvPr>
            <p:ph type="body" idx="1"/>
          </p:nvPr>
        </p:nvSpPr>
        <p:spPr>
          <a:xfrm>
            <a:off x="685800" y="1371600"/>
            <a:ext cx="7772400" cy="4724400"/>
          </a:xfrm>
        </p:spPr>
        <p:txBody>
          <a:bodyPr/>
          <a:lstStyle/>
          <a:p>
            <a:pPr marL="336550" indent="-336550">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mtClean="0"/>
              <a:t>A 3x3 example:</a:t>
            </a:r>
          </a:p>
          <a:p>
            <a:pPr marL="336550" indent="-336550">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en-GB" smtClean="0"/>
          </a:p>
        </p:txBody>
      </p:sp>
      <p:sp>
        <p:nvSpPr>
          <p:cNvPr id="11268" name="Rectangle 3"/>
          <p:cNvSpPr>
            <a:spLocks noChangeArrowheads="1"/>
          </p:cNvSpPr>
          <p:nvPr/>
        </p:nvSpPr>
        <p:spPr bwMode="auto">
          <a:xfrm>
            <a:off x="1828800" y="2209800"/>
            <a:ext cx="5486400" cy="3657600"/>
          </a:xfrm>
          <a:prstGeom prst="rect">
            <a:avLst/>
          </a:prstGeom>
          <a:noFill/>
          <a:ln w="9360">
            <a:solidFill>
              <a:srgbClr val="FFFFFF"/>
            </a:solidFill>
            <a:miter lim="800000"/>
            <a:headEnd/>
            <a:tailEnd/>
          </a:ln>
        </p:spPr>
        <p:txBody>
          <a:bodyPr wrap="none" anchor="ctr"/>
          <a:lstStyle/>
          <a:p>
            <a:endParaRPr lang="en-US"/>
          </a:p>
        </p:txBody>
      </p:sp>
      <p:sp>
        <p:nvSpPr>
          <p:cNvPr id="11269" name="Line 4"/>
          <p:cNvSpPr>
            <a:spLocks noChangeShapeType="1"/>
          </p:cNvSpPr>
          <p:nvPr/>
        </p:nvSpPr>
        <p:spPr bwMode="auto">
          <a:xfrm>
            <a:off x="1828800" y="3886200"/>
            <a:ext cx="5486400" cy="1588"/>
          </a:xfrm>
          <a:prstGeom prst="line">
            <a:avLst/>
          </a:prstGeom>
          <a:noFill/>
          <a:ln w="9360">
            <a:solidFill>
              <a:srgbClr val="FFFFFF"/>
            </a:solidFill>
            <a:miter lim="800000"/>
            <a:headEnd/>
            <a:tailEnd/>
          </a:ln>
        </p:spPr>
        <p:txBody>
          <a:bodyPr/>
          <a:lstStyle/>
          <a:p>
            <a:endParaRPr lang="pt-BR"/>
          </a:p>
        </p:txBody>
      </p:sp>
      <p:sp>
        <p:nvSpPr>
          <p:cNvPr id="11270" name="Line 5"/>
          <p:cNvSpPr>
            <a:spLocks noChangeShapeType="1"/>
          </p:cNvSpPr>
          <p:nvPr/>
        </p:nvSpPr>
        <p:spPr bwMode="auto">
          <a:xfrm>
            <a:off x="1828800" y="3048000"/>
            <a:ext cx="5486400" cy="1588"/>
          </a:xfrm>
          <a:prstGeom prst="line">
            <a:avLst/>
          </a:prstGeom>
          <a:noFill/>
          <a:ln w="9360">
            <a:solidFill>
              <a:srgbClr val="FFFFFF"/>
            </a:solidFill>
            <a:miter lim="800000"/>
            <a:headEnd/>
            <a:tailEnd/>
          </a:ln>
        </p:spPr>
        <p:txBody>
          <a:bodyPr/>
          <a:lstStyle/>
          <a:p>
            <a:endParaRPr lang="pt-BR"/>
          </a:p>
        </p:txBody>
      </p:sp>
      <p:sp>
        <p:nvSpPr>
          <p:cNvPr id="11271" name="Line 6"/>
          <p:cNvSpPr>
            <a:spLocks noChangeShapeType="1"/>
          </p:cNvSpPr>
          <p:nvPr/>
        </p:nvSpPr>
        <p:spPr bwMode="auto">
          <a:xfrm>
            <a:off x="2971800" y="2209800"/>
            <a:ext cx="1588" cy="3657600"/>
          </a:xfrm>
          <a:prstGeom prst="line">
            <a:avLst/>
          </a:prstGeom>
          <a:noFill/>
          <a:ln w="9360">
            <a:solidFill>
              <a:srgbClr val="FFFFFF"/>
            </a:solidFill>
            <a:miter lim="800000"/>
            <a:headEnd/>
            <a:tailEnd/>
          </a:ln>
        </p:spPr>
        <p:txBody>
          <a:bodyPr/>
          <a:lstStyle/>
          <a:p>
            <a:endParaRPr lang="pt-BR"/>
          </a:p>
        </p:txBody>
      </p:sp>
      <p:sp>
        <p:nvSpPr>
          <p:cNvPr id="11272" name="Line 7"/>
          <p:cNvSpPr>
            <a:spLocks noChangeShapeType="1"/>
          </p:cNvSpPr>
          <p:nvPr/>
        </p:nvSpPr>
        <p:spPr bwMode="auto">
          <a:xfrm>
            <a:off x="4267200" y="2209800"/>
            <a:ext cx="1588" cy="3657600"/>
          </a:xfrm>
          <a:prstGeom prst="line">
            <a:avLst/>
          </a:prstGeom>
          <a:noFill/>
          <a:ln w="9360">
            <a:solidFill>
              <a:srgbClr val="FFFFFF"/>
            </a:solidFill>
            <a:miter lim="800000"/>
            <a:headEnd/>
            <a:tailEnd/>
          </a:ln>
        </p:spPr>
        <p:txBody>
          <a:bodyPr/>
          <a:lstStyle/>
          <a:p>
            <a:endParaRPr lang="pt-BR"/>
          </a:p>
        </p:txBody>
      </p:sp>
      <p:sp>
        <p:nvSpPr>
          <p:cNvPr id="11273" name="Text Box 8"/>
          <p:cNvSpPr txBox="1">
            <a:spLocks noChangeArrowheads="1"/>
          </p:cNvSpPr>
          <p:nvPr/>
        </p:nvSpPr>
        <p:spPr bwMode="auto">
          <a:xfrm>
            <a:off x="3263900" y="2362200"/>
            <a:ext cx="315913"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a</a:t>
            </a:r>
          </a:p>
        </p:txBody>
      </p:sp>
      <p:sp>
        <p:nvSpPr>
          <p:cNvPr id="11274" name="Text Box 9"/>
          <p:cNvSpPr txBox="1">
            <a:spLocks noChangeArrowheads="1"/>
          </p:cNvSpPr>
          <p:nvPr/>
        </p:nvSpPr>
        <p:spPr bwMode="auto">
          <a:xfrm>
            <a:off x="4618038" y="2362200"/>
            <a:ext cx="3333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b</a:t>
            </a:r>
          </a:p>
        </p:txBody>
      </p:sp>
      <p:sp>
        <p:nvSpPr>
          <p:cNvPr id="11275" name="Text Box 10"/>
          <p:cNvSpPr txBox="1">
            <a:spLocks noChangeArrowheads="1"/>
          </p:cNvSpPr>
          <p:nvPr/>
        </p:nvSpPr>
        <p:spPr bwMode="auto">
          <a:xfrm>
            <a:off x="2324100" y="4038600"/>
            <a:ext cx="3333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b</a:t>
            </a:r>
          </a:p>
        </p:txBody>
      </p:sp>
      <p:sp>
        <p:nvSpPr>
          <p:cNvPr id="11276" name="Text Box 11"/>
          <p:cNvSpPr txBox="1">
            <a:spLocks noChangeArrowheads="1"/>
          </p:cNvSpPr>
          <p:nvPr/>
        </p:nvSpPr>
        <p:spPr bwMode="auto">
          <a:xfrm>
            <a:off x="3201988" y="41148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80,26</a:t>
            </a:r>
          </a:p>
        </p:txBody>
      </p:sp>
      <p:sp>
        <p:nvSpPr>
          <p:cNvPr id="11277" name="Text Box 12"/>
          <p:cNvSpPr txBox="1">
            <a:spLocks noChangeArrowheads="1"/>
          </p:cNvSpPr>
          <p:nvPr/>
        </p:nvSpPr>
        <p:spPr bwMode="auto">
          <a:xfrm>
            <a:off x="4465638" y="3200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57,42</a:t>
            </a:r>
          </a:p>
        </p:txBody>
      </p:sp>
      <p:sp>
        <p:nvSpPr>
          <p:cNvPr id="11278" name="Text Box 13"/>
          <p:cNvSpPr txBox="1">
            <a:spLocks noChangeArrowheads="1"/>
          </p:cNvSpPr>
          <p:nvPr/>
        </p:nvSpPr>
        <p:spPr bwMode="auto">
          <a:xfrm>
            <a:off x="4573588" y="41148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35,12</a:t>
            </a:r>
          </a:p>
        </p:txBody>
      </p:sp>
      <p:sp>
        <p:nvSpPr>
          <p:cNvPr id="11279" name="Text Box 14"/>
          <p:cNvSpPr txBox="1">
            <a:spLocks noChangeArrowheads="1"/>
          </p:cNvSpPr>
          <p:nvPr/>
        </p:nvSpPr>
        <p:spPr bwMode="auto">
          <a:xfrm>
            <a:off x="3125788" y="3200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73,25</a:t>
            </a:r>
          </a:p>
        </p:txBody>
      </p:sp>
      <p:sp>
        <p:nvSpPr>
          <p:cNvPr id="11280" name="Text Box 15"/>
          <p:cNvSpPr txBox="1">
            <a:spLocks noChangeArrowheads="1"/>
          </p:cNvSpPr>
          <p:nvPr/>
        </p:nvSpPr>
        <p:spPr bwMode="auto">
          <a:xfrm>
            <a:off x="538163" y="3657600"/>
            <a:ext cx="755650"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Row</a:t>
            </a:r>
          </a:p>
        </p:txBody>
      </p:sp>
      <p:sp>
        <p:nvSpPr>
          <p:cNvPr id="11281" name="Text Box 16"/>
          <p:cNvSpPr txBox="1">
            <a:spLocks noChangeArrowheads="1"/>
          </p:cNvSpPr>
          <p:nvPr/>
        </p:nvSpPr>
        <p:spPr bwMode="auto">
          <a:xfrm>
            <a:off x="3887788" y="1752600"/>
            <a:ext cx="116046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Column</a:t>
            </a:r>
          </a:p>
        </p:txBody>
      </p:sp>
      <p:sp>
        <p:nvSpPr>
          <p:cNvPr id="11282" name="Text Box 17"/>
          <p:cNvSpPr txBox="1">
            <a:spLocks noChangeArrowheads="1"/>
          </p:cNvSpPr>
          <p:nvPr/>
        </p:nvSpPr>
        <p:spPr bwMode="auto">
          <a:xfrm>
            <a:off x="2287588" y="3200400"/>
            <a:ext cx="31591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a</a:t>
            </a:r>
          </a:p>
        </p:txBody>
      </p:sp>
      <p:sp>
        <p:nvSpPr>
          <p:cNvPr id="11283" name="Line 18"/>
          <p:cNvSpPr>
            <a:spLocks noChangeShapeType="1"/>
          </p:cNvSpPr>
          <p:nvPr/>
        </p:nvSpPr>
        <p:spPr bwMode="auto">
          <a:xfrm>
            <a:off x="1828800" y="4800600"/>
            <a:ext cx="5486400" cy="1588"/>
          </a:xfrm>
          <a:prstGeom prst="line">
            <a:avLst/>
          </a:prstGeom>
          <a:noFill/>
          <a:ln w="9360">
            <a:solidFill>
              <a:srgbClr val="FFFFFF"/>
            </a:solidFill>
            <a:miter lim="800000"/>
            <a:headEnd/>
            <a:tailEnd/>
          </a:ln>
        </p:spPr>
        <p:txBody>
          <a:bodyPr/>
          <a:lstStyle/>
          <a:p>
            <a:endParaRPr lang="pt-BR"/>
          </a:p>
        </p:txBody>
      </p:sp>
      <p:sp>
        <p:nvSpPr>
          <p:cNvPr id="11284" name="Line 19"/>
          <p:cNvSpPr>
            <a:spLocks noChangeShapeType="1"/>
          </p:cNvSpPr>
          <p:nvPr/>
        </p:nvSpPr>
        <p:spPr bwMode="auto">
          <a:xfrm>
            <a:off x="5638800" y="2209800"/>
            <a:ext cx="1588" cy="3657600"/>
          </a:xfrm>
          <a:prstGeom prst="line">
            <a:avLst/>
          </a:prstGeom>
          <a:noFill/>
          <a:ln w="9360">
            <a:solidFill>
              <a:srgbClr val="FFFFFF"/>
            </a:solidFill>
            <a:miter lim="800000"/>
            <a:headEnd/>
            <a:tailEnd/>
          </a:ln>
        </p:spPr>
        <p:txBody>
          <a:bodyPr/>
          <a:lstStyle/>
          <a:p>
            <a:endParaRPr lang="pt-BR"/>
          </a:p>
        </p:txBody>
      </p:sp>
      <p:sp>
        <p:nvSpPr>
          <p:cNvPr id="11285" name="Text Box 20"/>
          <p:cNvSpPr txBox="1">
            <a:spLocks noChangeArrowheads="1"/>
          </p:cNvSpPr>
          <p:nvPr/>
        </p:nvSpPr>
        <p:spPr bwMode="auto">
          <a:xfrm>
            <a:off x="6173788" y="2362200"/>
            <a:ext cx="31591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a:t>
            </a:r>
          </a:p>
        </p:txBody>
      </p:sp>
      <p:sp>
        <p:nvSpPr>
          <p:cNvPr id="11286" name="Text Box 21"/>
          <p:cNvSpPr txBox="1">
            <a:spLocks noChangeArrowheads="1"/>
          </p:cNvSpPr>
          <p:nvPr/>
        </p:nvSpPr>
        <p:spPr bwMode="auto">
          <a:xfrm>
            <a:off x="2287588" y="5029200"/>
            <a:ext cx="315912"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c</a:t>
            </a:r>
          </a:p>
        </p:txBody>
      </p:sp>
      <p:sp>
        <p:nvSpPr>
          <p:cNvPr id="11287" name="Text Box 22"/>
          <p:cNvSpPr txBox="1">
            <a:spLocks noChangeArrowheads="1"/>
          </p:cNvSpPr>
          <p:nvPr/>
        </p:nvSpPr>
        <p:spPr bwMode="auto">
          <a:xfrm>
            <a:off x="5989638" y="3200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66,32</a:t>
            </a:r>
          </a:p>
        </p:txBody>
      </p:sp>
      <p:sp>
        <p:nvSpPr>
          <p:cNvPr id="11288" name="Text Box 23"/>
          <p:cNvSpPr txBox="1">
            <a:spLocks noChangeArrowheads="1"/>
          </p:cNvSpPr>
          <p:nvPr/>
        </p:nvSpPr>
        <p:spPr bwMode="auto">
          <a:xfrm>
            <a:off x="5989638" y="41148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32,54</a:t>
            </a:r>
          </a:p>
        </p:txBody>
      </p:sp>
      <p:sp>
        <p:nvSpPr>
          <p:cNvPr id="11289" name="Text Box 24"/>
          <p:cNvSpPr txBox="1">
            <a:spLocks noChangeArrowheads="1"/>
          </p:cNvSpPr>
          <p:nvPr/>
        </p:nvSpPr>
        <p:spPr bwMode="auto">
          <a:xfrm>
            <a:off x="3201988" y="5105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28,27</a:t>
            </a:r>
          </a:p>
        </p:txBody>
      </p:sp>
      <p:sp>
        <p:nvSpPr>
          <p:cNvPr id="11290" name="Text Box 25"/>
          <p:cNvSpPr txBox="1">
            <a:spLocks noChangeArrowheads="1"/>
          </p:cNvSpPr>
          <p:nvPr/>
        </p:nvSpPr>
        <p:spPr bwMode="auto">
          <a:xfrm>
            <a:off x="4497388" y="5105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63,31</a:t>
            </a:r>
          </a:p>
        </p:txBody>
      </p:sp>
      <p:sp>
        <p:nvSpPr>
          <p:cNvPr id="11291" name="Text Box 26"/>
          <p:cNvSpPr txBox="1">
            <a:spLocks noChangeArrowheads="1"/>
          </p:cNvSpPr>
          <p:nvPr/>
        </p:nvSpPr>
        <p:spPr bwMode="auto">
          <a:xfrm>
            <a:off x="5989638" y="5105400"/>
            <a:ext cx="8667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54,29</a:t>
            </a:r>
          </a:p>
        </p:txBody>
      </p:sp>
      <p:sp>
        <p:nvSpPr>
          <p:cNvPr id="11292" name="Line 27"/>
          <p:cNvSpPr>
            <a:spLocks noChangeShapeType="1"/>
          </p:cNvSpPr>
          <p:nvPr/>
        </p:nvSpPr>
        <p:spPr bwMode="auto">
          <a:xfrm>
            <a:off x="3581400" y="1905000"/>
            <a:ext cx="1588" cy="4114800"/>
          </a:xfrm>
          <a:prstGeom prst="line">
            <a:avLst/>
          </a:prstGeom>
          <a:noFill/>
          <a:ln w="38160">
            <a:solidFill>
              <a:srgbClr val="FFFF00"/>
            </a:solidFill>
            <a:miter lim="800000"/>
            <a:headEnd/>
            <a:tailEnd/>
          </a:ln>
        </p:spPr>
        <p:txBody>
          <a:bodyPr/>
          <a:lstStyle/>
          <a:p>
            <a:endParaRPr lang="pt-BR"/>
          </a:p>
        </p:txBody>
      </p:sp>
      <p:sp>
        <p:nvSpPr>
          <p:cNvPr id="11293" name="Text Box 28"/>
          <p:cNvSpPr txBox="1">
            <a:spLocks noChangeArrowheads="1"/>
          </p:cNvSpPr>
          <p:nvPr/>
        </p:nvSpPr>
        <p:spPr bwMode="auto">
          <a:xfrm>
            <a:off x="1317625" y="5943600"/>
            <a:ext cx="6307138" cy="825500"/>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Given this, b dominates c for the column player –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the column player will always play b.</a:t>
            </a:r>
          </a:p>
        </p:txBody>
      </p:sp>
      <p:sp>
        <p:nvSpPr>
          <p:cNvPr id="11294" name="Line 29"/>
          <p:cNvSpPr>
            <a:spLocks noChangeShapeType="1"/>
          </p:cNvSpPr>
          <p:nvPr/>
        </p:nvSpPr>
        <p:spPr bwMode="auto">
          <a:xfrm>
            <a:off x="1752600" y="4267200"/>
            <a:ext cx="5638800" cy="1588"/>
          </a:xfrm>
          <a:prstGeom prst="line">
            <a:avLst/>
          </a:prstGeom>
          <a:noFill/>
          <a:ln w="38160">
            <a:solidFill>
              <a:srgbClr val="FFFF00"/>
            </a:solidFill>
            <a:miter lim="800000"/>
            <a:headEnd/>
            <a:tailEnd/>
          </a:ln>
        </p:spPr>
        <p:txBody>
          <a:bodyPr/>
          <a:lstStyle/>
          <a:p>
            <a:endParaRPr lang="pt-BR"/>
          </a:p>
        </p:txBody>
      </p:sp>
      <p:sp>
        <p:nvSpPr>
          <p:cNvPr id="11295" name="Line 30"/>
          <p:cNvSpPr>
            <a:spLocks noChangeShapeType="1"/>
          </p:cNvSpPr>
          <p:nvPr/>
        </p:nvSpPr>
        <p:spPr bwMode="auto">
          <a:xfrm>
            <a:off x="6400800" y="1905000"/>
            <a:ext cx="1588" cy="4114800"/>
          </a:xfrm>
          <a:prstGeom prst="line">
            <a:avLst/>
          </a:prstGeom>
          <a:noFill/>
          <a:ln w="38160">
            <a:solidFill>
              <a:srgbClr val="FFFF00"/>
            </a:solidFill>
            <a:miter lim="800000"/>
            <a:headEnd/>
            <a:tailEnd/>
          </a:ln>
        </p:spPr>
        <p:txBody>
          <a:bodyPr/>
          <a:lstStyle/>
          <a:p>
            <a:endParaRPr lang="pt-B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Solution of Prisoners’ Dilemma</a:t>
            </a:r>
            <a:br>
              <a:rPr lang="en-US" smtClean="0"/>
            </a:br>
            <a:r>
              <a:rPr lang="en-US" sz="3600" smtClean="0"/>
              <a:t>Dominant Strategy Equilibrium</a:t>
            </a:r>
            <a:endParaRPr lang="en-US" smtClean="0"/>
          </a:p>
        </p:txBody>
      </p:sp>
      <p:graphicFrame>
        <p:nvGraphicFramePr>
          <p:cNvPr id="54295" name="Group 23"/>
          <p:cNvGraphicFramePr>
            <a:graphicFrameLocks noGrp="1"/>
          </p:cNvGraphicFramePr>
          <p:nvPr>
            <p:ph type="body" idx="1"/>
          </p:nvPr>
        </p:nvGraphicFramePr>
        <p:xfrm>
          <a:off x="2514600" y="2362200"/>
          <a:ext cx="6019800" cy="3948113"/>
        </p:xfrm>
        <a:graphic>
          <a:graphicData uri="http://schemas.openxmlformats.org/drawingml/2006/table">
            <a:tbl>
              <a:tblPr/>
              <a:tblGrid>
                <a:gridCol w="2106613"/>
                <a:gridCol w="1984375"/>
                <a:gridCol w="1928812"/>
              </a:tblGrid>
              <a:tr h="106695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2890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hlink"/>
                          </a:solidFill>
                          <a:effectLst/>
                          <a:latin typeface="Times New Roman" pitchFamily="16" charset="0"/>
                        </a:rPr>
                        <a:t>-5, -5</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tx1"/>
                          </a:solidFill>
                          <a:effectLst/>
                          <a:latin typeface="Times New Roman" pitchFamily="16" charset="0"/>
                        </a:rPr>
                        <a:t>0, -10</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165225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3200" b="1" i="0" u="none" strike="noStrike" cap="none" normalizeH="0" baseline="0" smtClean="0">
                        <a:ln>
                          <a:noFill/>
                        </a:ln>
                        <a:solidFill>
                          <a:schemeClr val="tx1"/>
                        </a:solidFill>
                        <a:effectLst/>
                        <a:latin typeface="Times New Roman" pitchFamily="16"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tx1"/>
                          </a:solidFill>
                          <a:effectLst/>
                          <a:latin typeface="Times New Roman" pitchFamily="16" charset="0"/>
                        </a:rPr>
                        <a:t>-10, 0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tx1"/>
                          </a:solidFill>
                          <a:effectLst/>
                          <a:latin typeface="Times New Roman" pitchFamily="16" charset="0"/>
                        </a:rPr>
                        <a:t>-2, -2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22549" name="Text Box 24"/>
          <p:cNvSpPr txBox="1">
            <a:spLocks noChangeArrowheads="1"/>
          </p:cNvSpPr>
          <p:nvPr/>
        </p:nvSpPr>
        <p:spPr bwMode="auto">
          <a:xfrm>
            <a:off x="4724400" y="1752600"/>
            <a:ext cx="1692275" cy="519113"/>
          </a:xfrm>
          <a:prstGeom prst="rect">
            <a:avLst/>
          </a:prstGeom>
          <a:noFill/>
          <a:ln w="12700" cap="sq">
            <a:noFill/>
            <a:miter lim="800000"/>
            <a:headEnd type="none" w="sm" len="sm"/>
            <a:tailEnd type="none" w="sm" len="sm"/>
          </a:ln>
        </p:spPr>
        <p:txBody>
          <a:bodyPr>
            <a:spAutoFit/>
          </a:bodyPr>
          <a:lstStyle/>
          <a:p>
            <a:r>
              <a:rPr lang="en-US"/>
              <a:t>Prisoner 2</a:t>
            </a:r>
          </a:p>
        </p:txBody>
      </p:sp>
      <p:sp>
        <p:nvSpPr>
          <p:cNvPr id="22550" name="Text Box 25"/>
          <p:cNvSpPr txBox="1">
            <a:spLocks noChangeArrowheads="1"/>
          </p:cNvSpPr>
          <p:nvPr/>
        </p:nvSpPr>
        <p:spPr bwMode="auto">
          <a:xfrm rot="-5362862">
            <a:off x="1016001" y="3641725"/>
            <a:ext cx="1922462" cy="579437"/>
          </a:xfrm>
          <a:prstGeom prst="rect">
            <a:avLst/>
          </a:prstGeom>
          <a:noFill/>
          <a:ln w="12700" cap="sq">
            <a:noFill/>
            <a:miter lim="800000"/>
            <a:headEnd type="none" w="sm" len="sm"/>
            <a:tailEnd type="none" w="sm" len="sm"/>
          </a:ln>
        </p:spPr>
        <p:txBody>
          <a:bodyPr anchor="ctr">
            <a:spAutoFit/>
          </a:bodyPr>
          <a:lstStyle/>
          <a:p>
            <a:r>
              <a:rPr lang="en-US" sz="3200"/>
              <a:t>Prisoner 1</a:t>
            </a:r>
          </a:p>
        </p:txBody>
      </p:sp>
      <p:sp>
        <p:nvSpPr>
          <p:cNvPr id="54298" name="Rectangle 26"/>
          <p:cNvSpPr>
            <a:spLocks noChangeArrowheads="1"/>
          </p:cNvSpPr>
          <p:nvPr/>
        </p:nvSpPr>
        <p:spPr bwMode="auto">
          <a:xfrm>
            <a:off x="4648200" y="3429000"/>
            <a:ext cx="1981200" cy="2895600"/>
          </a:xfrm>
          <a:prstGeom prst="rect">
            <a:avLst/>
          </a:prstGeom>
          <a:solidFill>
            <a:schemeClr val="accent1">
              <a:alpha val="50195"/>
            </a:schemeClr>
          </a:solidFill>
          <a:ln w="12700" cap="sq">
            <a:noFill/>
            <a:miter lim="800000"/>
            <a:headEnd/>
            <a:tailEnd/>
          </a:ln>
        </p:spPr>
        <p:txBody>
          <a:bodyPr anchor="ctr">
            <a:spAutoFit/>
          </a:bodyPr>
          <a:lstStyle/>
          <a:p>
            <a:endParaRPr lang="en-GB"/>
          </a:p>
        </p:txBody>
      </p:sp>
      <p:sp>
        <p:nvSpPr>
          <p:cNvPr id="54299" name="Rectangle 27"/>
          <p:cNvSpPr>
            <a:spLocks noChangeArrowheads="1"/>
          </p:cNvSpPr>
          <p:nvPr/>
        </p:nvSpPr>
        <p:spPr bwMode="auto">
          <a:xfrm>
            <a:off x="4648200" y="3429000"/>
            <a:ext cx="3886200" cy="1219200"/>
          </a:xfrm>
          <a:prstGeom prst="rect">
            <a:avLst/>
          </a:prstGeom>
          <a:solidFill>
            <a:schemeClr val="accent1">
              <a:alpha val="50195"/>
            </a:schemeClr>
          </a:solidFill>
          <a:ln w="12700" cap="sq">
            <a:noFill/>
            <a:miter lim="800000"/>
            <a:headEnd/>
            <a:tailEnd/>
          </a:ln>
        </p:spPr>
        <p:txBody>
          <a:bodyPr wrap="none" anchor="ctr">
            <a:spAutoFit/>
          </a:bodyPr>
          <a:lstStyle/>
          <a:p>
            <a:endParaRPr lang="en-GB"/>
          </a:p>
        </p:txBody>
      </p:sp>
      <p:sp>
        <p:nvSpPr>
          <p:cNvPr id="54300" name="Rectangle 28"/>
          <p:cNvSpPr>
            <a:spLocks noChangeArrowheads="1"/>
          </p:cNvSpPr>
          <p:nvPr/>
        </p:nvSpPr>
        <p:spPr bwMode="auto">
          <a:xfrm>
            <a:off x="4648200" y="3429000"/>
            <a:ext cx="1981200" cy="1219200"/>
          </a:xfrm>
          <a:prstGeom prst="rect">
            <a:avLst/>
          </a:prstGeom>
          <a:solidFill>
            <a:srgbClr val="FF0000">
              <a:alpha val="50195"/>
            </a:srgbClr>
          </a:solidFill>
          <a:ln w="12700" cap="sq">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99"/>
                                        </p:tgtEl>
                                        <p:attrNameLst>
                                          <p:attrName>style.visibility</p:attrName>
                                        </p:attrNameLst>
                                      </p:cBhvr>
                                      <p:to>
                                        <p:strVal val="visible"/>
                                      </p:to>
                                    </p:set>
                                    <p:anim calcmode="lin" valueType="num">
                                      <p:cBhvr additive="base">
                                        <p:cTn id="7" dur="500" fill="hold"/>
                                        <p:tgtEl>
                                          <p:spTgt spid="54299"/>
                                        </p:tgtEl>
                                        <p:attrNameLst>
                                          <p:attrName>ppt_x</p:attrName>
                                        </p:attrNameLst>
                                      </p:cBhvr>
                                      <p:tavLst>
                                        <p:tav tm="0">
                                          <p:val>
                                            <p:strVal val="0-#ppt_w/2"/>
                                          </p:val>
                                        </p:tav>
                                        <p:tav tm="100000">
                                          <p:val>
                                            <p:strVal val="#ppt_x"/>
                                          </p:val>
                                        </p:tav>
                                      </p:tavLst>
                                    </p:anim>
                                    <p:anim calcmode="lin" valueType="num">
                                      <p:cBhvr additive="base">
                                        <p:cTn id="8" dur="500" fill="hold"/>
                                        <p:tgtEl>
                                          <p:spTgt spid="542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98"/>
                                        </p:tgtEl>
                                        <p:attrNameLst>
                                          <p:attrName>style.visibility</p:attrName>
                                        </p:attrNameLst>
                                      </p:cBhvr>
                                      <p:to>
                                        <p:strVal val="visible"/>
                                      </p:to>
                                    </p:set>
                                    <p:anim calcmode="lin" valueType="num">
                                      <p:cBhvr additive="base">
                                        <p:cTn id="13" dur="500" fill="hold"/>
                                        <p:tgtEl>
                                          <p:spTgt spid="54298"/>
                                        </p:tgtEl>
                                        <p:attrNameLst>
                                          <p:attrName>ppt_x</p:attrName>
                                        </p:attrNameLst>
                                      </p:cBhvr>
                                      <p:tavLst>
                                        <p:tav tm="0">
                                          <p:val>
                                            <p:strVal val="0-#ppt_w/2"/>
                                          </p:val>
                                        </p:tav>
                                        <p:tav tm="100000">
                                          <p:val>
                                            <p:strVal val="#ppt_x"/>
                                          </p:val>
                                        </p:tav>
                                      </p:tavLst>
                                    </p:anim>
                                    <p:anim calcmode="lin" valueType="num">
                                      <p:cBhvr additive="base">
                                        <p:cTn id="14" dur="500" fill="hold"/>
                                        <p:tgtEl>
                                          <p:spTgt spid="5429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4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8" grpId="0" animBg="1"/>
      <p:bldP spid="54299" grpId="0" animBg="1"/>
      <p:bldP spid="5430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Solution of Prisoners’ Dilemma </a:t>
            </a:r>
            <a:r>
              <a:rPr lang="en-US" sz="3600" smtClean="0"/>
              <a:t>Iterated Elimination Procedure</a:t>
            </a:r>
            <a:endParaRPr lang="en-US" smtClean="0"/>
          </a:p>
        </p:txBody>
      </p:sp>
      <p:graphicFrame>
        <p:nvGraphicFramePr>
          <p:cNvPr id="91139" name="Group 3"/>
          <p:cNvGraphicFramePr>
            <a:graphicFrameLocks noGrp="1"/>
          </p:cNvGraphicFramePr>
          <p:nvPr>
            <p:ph type="tbl" idx="4294967295"/>
          </p:nvPr>
        </p:nvGraphicFramePr>
        <p:xfrm>
          <a:off x="2514600" y="2362200"/>
          <a:ext cx="6019800" cy="3948113"/>
        </p:xfrm>
        <a:graphic>
          <a:graphicData uri="http://schemas.openxmlformats.org/drawingml/2006/table">
            <a:tbl>
              <a:tblPr/>
              <a:tblGrid>
                <a:gridCol w="2106613"/>
                <a:gridCol w="1984375"/>
                <a:gridCol w="1928812"/>
              </a:tblGrid>
              <a:tr h="106695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2890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hlink"/>
                          </a:solidFill>
                          <a:effectLst/>
                          <a:latin typeface="Times New Roman" pitchFamily="16" charset="0"/>
                        </a:rPr>
                        <a:t>-5, -5</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tx1"/>
                          </a:solidFill>
                          <a:effectLst/>
                          <a:latin typeface="Times New Roman" pitchFamily="16" charset="0"/>
                        </a:rPr>
                        <a:t>0, -10</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165225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3200" b="1" i="0" u="none" strike="noStrike" cap="none" normalizeH="0" baseline="0" smtClean="0">
                        <a:ln>
                          <a:noFill/>
                        </a:ln>
                        <a:solidFill>
                          <a:schemeClr val="tx1"/>
                        </a:solidFill>
                        <a:effectLst/>
                        <a:latin typeface="Times New Roman" pitchFamily="16"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tx1"/>
                          </a:solidFill>
                          <a:effectLst/>
                          <a:latin typeface="Times New Roman" pitchFamily="16" charset="0"/>
                        </a:rPr>
                        <a:t>-10, 0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tx1"/>
                          </a:solidFill>
                          <a:effectLst/>
                          <a:latin typeface="Times New Roman" pitchFamily="16" charset="0"/>
                        </a:rPr>
                        <a:t>-2, -2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23573" name="Text Box 21"/>
          <p:cNvSpPr txBox="1">
            <a:spLocks noChangeArrowheads="1"/>
          </p:cNvSpPr>
          <p:nvPr/>
        </p:nvSpPr>
        <p:spPr bwMode="auto">
          <a:xfrm>
            <a:off x="5791200" y="1752600"/>
            <a:ext cx="1692275" cy="519113"/>
          </a:xfrm>
          <a:prstGeom prst="rect">
            <a:avLst/>
          </a:prstGeom>
          <a:noFill/>
          <a:ln w="12700" cap="sq">
            <a:noFill/>
            <a:miter lim="800000"/>
            <a:headEnd type="none" w="sm" len="sm"/>
            <a:tailEnd type="none" w="sm" len="sm"/>
          </a:ln>
        </p:spPr>
        <p:txBody>
          <a:bodyPr>
            <a:spAutoFit/>
          </a:bodyPr>
          <a:lstStyle/>
          <a:p>
            <a:r>
              <a:rPr lang="en-US"/>
              <a:t>Prisoner 2</a:t>
            </a:r>
          </a:p>
        </p:txBody>
      </p:sp>
      <p:sp>
        <p:nvSpPr>
          <p:cNvPr id="23574" name="Text Box 22"/>
          <p:cNvSpPr txBox="1">
            <a:spLocks noChangeArrowheads="1"/>
          </p:cNvSpPr>
          <p:nvPr/>
        </p:nvSpPr>
        <p:spPr bwMode="auto">
          <a:xfrm rot="-5362862">
            <a:off x="1016001" y="3641725"/>
            <a:ext cx="1922462" cy="579437"/>
          </a:xfrm>
          <a:prstGeom prst="rect">
            <a:avLst/>
          </a:prstGeom>
          <a:noFill/>
          <a:ln w="12700" cap="sq">
            <a:noFill/>
            <a:miter lim="800000"/>
            <a:headEnd type="none" w="sm" len="sm"/>
            <a:tailEnd type="none" w="sm" len="sm"/>
          </a:ln>
        </p:spPr>
        <p:txBody>
          <a:bodyPr anchor="ctr">
            <a:spAutoFit/>
          </a:bodyPr>
          <a:lstStyle/>
          <a:p>
            <a:r>
              <a:rPr lang="en-US" sz="3200"/>
              <a:t>Prisoner 1</a:t>
            </a:r>
          </a:p>
        </p:txBody>
      </p:sp>
      <p:sp>
        <p:nvSpPr>
          <p:cNvPr id="91159" name="Rectangle 23"/>
          <p:cNvSpPr>
            <a:spLocks noChangeArrowheads="1"/>
          </p:cNvSpPr>
          <p:nvPr/>
        </p:nvSpPr>
        <p:spPr bwMode="auto">
          <a:xfrm>
            <a:off x="2514600" y="4648200"/>
            <a:ext cx="6019800" cy="1676400"/>
          </a:xfrm>
          <a:prstGeom prst="rect">
            <a:avLst/>
          </a:prstGeom>
          <a:solidFill>
            <a:schemeClr val="bg1"/>
          </a:solidFill>
          <a:ln w="12700" cap="sq">
            <a:noFill/>
            <a:miter lim="800000"/>
            <a:headEnd/>
            <a:tailEnd/>
          </a:ln>
        </p:spPr>
        <p:txBody>
          <a:bodyPr wrap="none" anchor="ctr">
            <a:spAutoFit/>
          </a:bodyPr>
          <a:lstStyle/>
          <a:p>
            <a:endParaRPr lang="en-GB"/>
          </a:p>
        </p:txBody>
      </p:sp>
      <p:sp>
        <p:nvSpPr>
          <p:cNvPr id="91161" name="Rectangle 25"/>
          <p:cNvSpPr>
            <a:spLocks noChangeArrowheads="1"/>
          </p:cNvSpPr>
          <p:nvPr/>
        </p:nvSpPr>
        <p:spPr bwMode="auto">
          <a:xfrm>
            <a:off x="6705600" y="2438400"/>
            <a:ext cx="1828800" cy="3962400"/>
          </a:xfrm>
          <a:prstGeom prst="rect">
            <a:avLst/>
          </a:prstGeom>
          <a:solidFill>
            <a:schemeClr val="bg1"/>
          </a:solidFill>
          <a:ln w="12700" cap="sq">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1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9" grpId="0" animBg="1"/>
      <p:bldP spid="9116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Solution of Prisoners’ Dilemma</a:t>
            </a:r>
            <a:br>
              <a:rPr lang="en-US" smtClean="0"/>
            </a:br>
            <a:r>
              <a:rPr lang="en-US" sz="3600" smtClean="0"/>
              <a:t>Cell-by-cell Inspection</a:t>
            </a:r>
            <a:endParaRPr lang="en-US" smtClean="0"/>
          </a:p>
        </p:txBody>
      </p:sp>
      <p:graphicFrame>
        <p:nvGraphicFramePr>
          <p:cNvPr id="45086" name="Group 30"/>
          <p:cNvGraphicFramePr>
            <a:graphicFrameLocks noGrp="1"/>
          </p:cNvGraphicFramePr>
          <p:nvPr/>
        </p:nvGraphicFramePr>
        <p:xfrm>
          <a:off x="2667000" y="2438400"/>
          <a:ext cx="5943600" cy="4092576"/>
        </p:xfrm>
        <a:graphic>
          <a:graphicData uri="http://schemas.openxmlformats.org/drawingml/2006/table">
            <a:tbl>
              <a:tblPr/>
              <a:tblGrid>
                <a:gridCol w="2079625"/>
                <a:gridCol w="1958975"/>
                <a:gridCol w="1905000"/>
              </a:tblGrid>
              <a:tr h="1066949">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7338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accent1"/>
                          </a:solidFill>
                          <a:effectLst/>
                          <a:latin typeface="Times New Roman" pitchFamily="16" charset="0"/>
                        </a:rPr>
                        <a:t>-5</a:t>
                      </a:r>
                      <a:r>
                        <a:rPr kumimoji="0" lang="en-US" sz="5400" b="0" i="0" u="none" strike="noStrike" cap="none" normalizeH="0" baseline="0" smtClean="0">
                          <a:ln>
                            <a:noFill/>
                          </a:ln>
                          <a:solidFill>
                            <a:schemeClr val="hlink"/>
                          </a:solidFill>
                          <a:effectLst/>
                          <a:latin typeface="Times New Roman" pitchFamily="16" charset="0"/>
                        </a:rPr>
                        <a:t>, -5</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accent1"/>
                          </a:solidFill>
                          <a:effectLst/>
                          <a:latin typeface="Times New Roman" pitchFamily="16" charset="0"/>
                        </a:rPr>
                        <a:t>0</a:t>
                      </a:r>
                      <a:r>
                        <a:rPr kumimoji="0" lang="en-US" sz="5400" b="0" i="0" u="none" strike="noStrike" cap="none" normalizeH="0" baseline="0" smtClean="0">
                          <a:ln>
                            <a:noFill/>
                          </a:ln>
                          <a:solidFill>
                            <a:schemeClr val="tx1"/>
                          </a:solidFill>
                          <a:effectLst/>
                          <a:latin typeface="Times New Roman" pitchFamily="16" charset="0"/>
                        </a:rPr>
                        <a:t>, -10</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1652247">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3200" b="1" i="0" u="none" strike="noStrike" cap="none" normalizeH="0" baseline="0" smtClean="0">
                        <a:ln>
                          <a:noFill/>
                        </a:ln>
                        <a:solidFill>
                          <a:schemeClr val="tx1"/>
                        </a:solidFill>
                        <a:effectLst/>
                        <a:latin typeface="Times New Roman" pitchFamily="16"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accent1"/>
                          </a:solidFill>
                          <a:effectLst/>
                          <a:latin typeface="Times New Roman" pitchFamily="16" charset="0"/>
                        </a:rPr>
                        <a:t>-10</a:t>
                      </a:r>
                      <a:r>
                        <a:rPr kumimoji="0" lang="en-US" sz="5400" b="0" i="0" u="none" strike="noStrike" cap="none" normalizeH="0" baseline="0" smtClean="0">
                          <a:ln>
                            <a:noFill/>
                          </a:ln>
                          <a:solidFill>
                            <a:schemeClr val="tx1"/>
                          </a:solidFill>
                          <a:effectLst/>
                          <a:latin typeface="Times New Roman" pitchFamily="16" charset="0"/>
                        </a:rPr>
                        <a:t>, 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5400" b="0" i="0" u="none" strike="noStrike" cap="none" normalizeH="0" baseline="0" smtClean="0">
                          <a:ln>
                            <a:noFill/>
                          </a:ln>
                          <a:solidFill>
                            <a:schemeClr val="accent1"/>
                          </a:solidFill>
                          <a:effectLst/>
                          <a:latin typeface="Times New Roman" pitchFamily="16" charset="0"/>
                        </a:rPr>
                        <a:t>-2</a:t>
                      </a:r>
                      <a:r>
                        <a:rPr kumimoji="0" lang="en-US" sz="5400" b="0" i="0" u="none" strike="noStrike" cap="none" normalizeH="0" baseline="0" smtClean="0">
                          <a:ln>
                            <a:noFill/>
                          </a:ln>
                          <a:solidFill>
                            <a:schemeClr val="tx1"/>
                          </a:solidFill>
                          <a:effectLst/>
                          <a:latin typeface="Times New Roman" pitchFamily="16" charset="0"/>
                        </a:rPr>
                        <a:t>, -2</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24597" name="Text Box 23"/>
          <p:cNvSpPr txBox="1">
            <a:spLocks noChangeArrowheads="1"/>
          </p:cNvSpPr>
          <p:nvPr/>
        </p:nvSpPr>
        <p:spPr bwMode="auto">
          <a:xfrm>
            <a:off x="4724400" y="1752600"/>
            <a:ext cx="1692275" cy="519113"/>
          </a:xfrm>
          <a:prstGeom prst="rect">
            <a:avLst/>
          </a:prstGeom>
          <a:noFill/>
          <a:ln w="12700" cap="sq">
            <a:noFill/>
            <a:miter lim="800000"/>
            <a:headEnd type="none" w="sm" len="sm"/>
            <a:tailEnd type="none" w="sm" len="sm"/>
          </a:ln>
        </p:spPr>
        <p:txBody>
          <a:bodyPr>
            <a:spAutoFit/>
          </a:bodyPr>
          <a:lstStyle/>
          <a:p>
            <a:r>
              <a:rPr lang="en-US"/>
              <a:t>Prisoner 2</a:t>
            </a:r>
          </a:p>
        </p:txBody>
      </p:sp>
      <p:sp>
        <p:nvSpPr>
          <p:cNvPr id="24598" name="Text Box 24"/>
          <p:cNvSpPr txBox="1">
            <a:spLocks noChangeArrowheads="1"/>
          </p:cNvSpPr>
          <p:nvPr/>
        </p:nvSpPr>
        <p:spPr bwMode="auto">
          <a:xfrm rot="-5362862">
            <a:off x="1016001" y="3641725"/>
            <a:ext cx="1922462" cy="579437"/>
          </a:xfrm>
          <a:prstGeom prst="rect">
            <a:avLst/>
          </a:prstGeom>
          <a:noFill/>
          <a:ln w="12700" cap="sq">
            <a:noFill/>
            <a:miter lim="800000"/>
            <a:headEnd type="none" w="sm" len="sm"/>
            <a:tailEnd type="none" w="sm" len="sm"/>
          </a:ln>
        </p:spPr>
        <p:txBody>
          <a:bodyPr anchor="ctr">
            <a:spAutoFit/>
          </a:bodyPr>
          <a:lstStyle/>
          <a:p>
            <a:r>
              <a:rPr lang="en-US" sz="3200"/>
              <a:t>Prisoner 1</a:t>
            </a:r>
          </a:p>
        </p:txBody>
      </p:sp>
      <p:sp>
        <p:nvSpPr>
          <p:cNvPr id="45087" name="Rectangle 31"/>
          <p:cNvSpPr>
            <a:spLocks noChangeArrowheads="1"/>
          </p:cNvSpPr>
          <p:nvPr/>
        </p:nvSpPr>
        <p:spPr bwMode="auto">
          <a:xfrm>
            <a:off x="4724400" y="3505200"/>
            <a:ext cx="1981200" cy="1371600"/>
          </a:xfrm>
          <a:prstGeom prst="rect">
            <a:avLst/>
          </a:prstGeom>
          <a:solidFill>
            <a:srgbClr val="FF0000">
              <a:alpha val="50195"/>
            </a:srgbClr>
          </a:solidFill>
          <a:ln w="12700" cap="sq">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8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NE of Prisoners’ Dilemma</a:t>
            </a:r>
          </a:p>
        </p:txBody>
      </p:sp>
      <p:sp>
        <p:nvSpPr>
          <p:cNvPr id="25603" name="Rectangle 3"/>
          <p:cNvSpPr>
            <a:spLocks noGrp="1" noChangeArrowheads="1"/>
          </p:cNvSpPr>
          <p:nvPr>
            <p:ph type="body" idx="1"/>
          </p:nvPr>
        </p:nvSpPr>
        <p:spPr/>
        <p:txBody>
          <a:bodyPr/>
          <a:lstStyle/>
          <a:p>
            <a:pPr eaLnBrk="1" hangingPunct="1"/>
            <a:r>
              <a:rPr lang="en-US" smtClean="0"/>
              <a:t>The strategy profile {confess, confess} is the unique pure strategy NE of the game.</a:t>
            </a:r>
          </a:p>
          <a:p>
            <a:pPr eaLnBrk="1" hangingPunct="1"/>
            <a:r>
              <a:rPr lang="en-US" smtClean="0"/>
              <a:t>In equilibrium both players get a payoff of –5.</a:t>
            </a:r>
          </a:p>
          <a:p>
            <a:pPr eaLnBrk="1" hangingPunct="1"/>
            <a:r>
              <a:rPr lang="en-US" smtClean="0"/>
              <a:t>Inefficient equilibrium; (don’t confess, don’t confess) yields higher payoffs for both.</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A Pricing Example</a:t>
            </a:r>
          </a:p>
        </p:txBody>
      </p:sp>
      <p:graphicFrame>
        <p:nvGraphicFramePr>
          <p:cNvPr id="48196" name="Group 68"/>
          <p:cNvGraphicFramePr>
            <a:graphicFrameLocks noGrp="1"/>
          </p:cNvGraphicFramePr>
          <p:nvPr/>
        </p:nvGraphicFramePr>
        <p:xfrm>
          <a:off x="2667000" y="2362200"/>
          <a:ext cx="5943600" cy="4321175"/>
        </p:xfrm>
        <a:graphic>
          <a:graphicData uri="http://schemas.openxmlformats.org/drawingml/2006/table">
            <a:tbl>
              <a:tblPr/>
              <a:tblGrid>
                <a:gridCol w="2079625"/>
                <a:gridCol w="1958975"/>
                <a:gridCol w="1905000"/>
              </a:tblGrid>
              <a:tr h="1066941">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High Price</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Low Price</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44958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High Price</a:t>
                      </a:r>
                    </a:p>
                  </a:txBody>
                  <a:tcPr marT="365808" marB="3658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100, 100</a:t>
                      </a:r>
                    </a:p>
                  </a:txBody>
                  <a:tcPr marT="365808" marB="3658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-10, 140</a:t>
                      </a:r>
                    </a:p>
                  </a:txBody>
                  <a:tcPr marT="365808" marB="3658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1804654">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Low Price</a:t>
                      </a:r>
                    </a:p>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3200" b="1" i="0" u="none" strike="noStrike" cap="none" normalizeH="0" baseline="0" smtClean="0">
                        <a:ln>
                          <a:noFill/>
                        </a:ln>
                        <a:solidFill>
                          <a:schemeClr val="tx1"/>
                        </a:solidFill>
                        <a:effectLst/>
                        <a:latin typeface="Times New Roman" pitchFamily="16" charset="0"/>
                      </a:endParaRPr>
                    </a:p>
                  </a:txBody>
                  <a:tcPr marT="365808" marB="3658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140, -10 </a:t>
                      </a:r>
                    </a:p>
                  </a:txBody>
                  <a:tcPr marT="365808" marB="3658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0, 0</a:t>
                      </a:r>
                    </a:p>
                  </a:txBody>
                  <a:tcPr marT="365808" marB="3658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alpha val="50000"/>
                      </a:schemeClr>
                    </a:solidFill>
                  </a:tcPr>
                </a:tc>
              </a:tr>
            </a:tbl>
          </a:graphicData>
        </a:graphic>
      </p:graphicFrame>
      <p:sp>
        <p:nvSpPr>
          <p:cNvPr id="26645" name="Text Box 44"/>
          <p:cNvSpPr txBox="1">
            <a:spLocks noChangeArrowheads="1"/>
          </p:cNvSpPr>
          <p:nvPr/>
        </p:nvSpPr>
        <p:spPr bwMode="auto">
          <a:xfrm>
            <a:off x="4724400" y="1752600"/>
            <a:ext cx="1692275" cy="519113"/>
          </a:xfrm>
          <a:prstGeom prst="rect">
            <a:avLst/>
          </a:prstGeom>
          <a:noFill/>
          <a:ln w="12700" cap="sq">
            <a:noFill/>
            <a:miter lim="800000"/>
            <a:headEnd type="none" w="sm" len="sm"/>
            <a:tailEnd type="none" w="sm" len="sm"/>
          </a:ln>
        </p:spPr>
        <p:txBody>
          <a:bodyPr>
            <a:spAutoFit/>
          </a:bodyPr>
          <a:lstStyle/>
          <a:p>
            <a:r>
              <a:rPr lang="en-US"/>
              <a:t>Firm 2</a:t>
            </a:r>
          </a:p>
        </p:txBody>
      </p:sp>
      <p:sp>
        <p:nvSpPr>
          <p:cNvPr id="26646" name="Text Box 45"/>
          <p:cNvSpPr txBox="1">
            <a:spLocks noChangeArrowheads="1"/>
          </p:cNvSpPr>
          <p:nvPr/>
        </p:nvSpPr>
        <p:spPr bwMode="auto">
          <a:xfrm rot="-5362862">
            <a:off x="1016001" y="3641725"/>
            <a:ext cx="1922462" cy="579437"/>
          </a:xfrm>
          <a:prstGeom prst="rect">
            <a:avLst/>
          </a:prstGeom>
          <a:noFill/>
          <a:ln w="12700" cap="sq">
            <a:noFill/>
            <a:miter lim="800000"/>
            <a:headEnd type="none" w="sm" len="sm"/>
            <a:tailEnd type="none" w="sm" len="sm"/>
          </a:ln>
        </p:spPr>
        <p:txBody>
          <a:bodyPr anchor="ctr">
            <a:spAutoFit/>
          </a:bodyPr>
          <a:lstStyle/>
          <a:p>
            <a:r>
              <a:rPr lang="en-US" sz="3200"/>
              <a:t>Firm 1</a:t>
            </a:r>
          </a:p>
        </p:txBody>
      </p:sp>
      <p:sp>
        <p:nvSpPr>
          <p:cNvPr id="48195" name="Rectangle 67"/>
          <p:cNvSpPr>
            <a:spLocks noChangeArrowheads="1"/>
          </p:cNvSpPr>
          <p:nvPr/>
        </p:nvSpPr>
        <p:spPr bwMode="auto">
          <a:xfrm>
            <a:off x="6705600" y="4876800"/>
            <a:ext cx="1905000" cy="1828800"/>
          </a:xfrm>
          <a:prstGeom prst="rect">
            <a:avLst/>
          </a:prstGeom>
          <a:solidFill>
            <a:srgbClr val="FF0000">
              <a:alpha val="50195"/>
            </a:srgbClr>
          </a:solidFill>
          <a:ln w="12700" cap="sq">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95"/>
                                        </p:tgtEl>
                                        <p:attrNameLst>
                                          <p:attrName>style.visibility</p:attrName>
                                        </p:attrNameLst>
                                      </p:cBhvr>
                                      <p:to>
                                        <p:strVal val="visible"/>
                                      </p:to>
                                    </p:set>
                                    <p:animEffect transition="in" filter="blinds(horizontal)">
                                      <p:cBhvr>
                                        <p:cTn id="7" dur="500"/>
                                        <p:tgtEl>
                                          <p:spTgt spid="4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9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Rectangle 2050"/>
          <p:cNvSpPr>
            <a:spLocks noGrp="1" noChangeArrowheads="1"/>
          </p:cNvSpPr>
          <p:nvPr>
            <p:ph type="title"/>
          </p:nvPr>
        </p:nvSpPr>
        <p:spPr/>
        <p:txBody>
          <a:bodyPr/>
          <a:lstStyle/>
          <a:p>
            <a:pPr eaLnBrk="1" hangingPunct="1"/>
            <a:r>
              <a:rPr lang="en-US" smtClean="0"/>
              <a:t>GT: science or art?</a:t>
            </a:r>
          </a:p>
        </p:txBody>
      </p:sp>
      <p:sp>
        <p:nvSpPr>
          <p:cNvPr id="5123" name="Rectangle 2051"/>
          <p:cNvSpPr>
            <a:spLocks noGrp="1" noChangeArrowheads="1"/>
          </p:cNvSpPr>
          <p:nvPr>
            <p:ph type="body" idx="1"/>
          </p:nvPr>
        </p:nvSpPr>
        <p:spPr/>
        <p:txBody>
          <a:bodyPr/>
          <a:lstStyle/>
          <a:p>
            <a:pPr eaLnBrk="1" hangingPunct="1"/>
            <a:r>
              <a:rPr lang="en-US" dirty="0" smtClean="0"/>
              <a:t>GT is the science of rational behavior in interactive situations.</a:t>
            </a:r>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r>
              <a:rPr lang="en-US" dirty="0" smtClean="0"/>
              <a:t>Good strategists mix the science of GT with their own experience.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3x3 Game</a:t>
            </a:r>
            <a:br>
              <a:rPr lang="en-US" smtClean="0"/>
            </a:br>
            <a:r>
              <a:rPr lang="en-US" sz="3600" smtClean="0"/>
              <a:t>Using Iterated Elimination</a:t>
            </a:r>
          </a:p>
        </p:txBody>
      </p:sp>
      <p:graphicFrame>
        <p:nvGraphicFramePr>
          <p:cNvPr id="55336" name="Group 40"/>
          <p:cNvGraphicFramePr>
            <a:graphicFrameLocks noGrp="1"/>
          </p:cNvGraphicFramePr>
          <p:nvPr/>
        </p:nvGraphicFramePr>
        <p:xfrm>
          <a:off x="2362200" y="2209800"/>
          <a:ext cx="6096000" cy="4068797"/>
        </p:xfrm>
        <a:graphic>
          <a:graphicData uri="http://schemas.openxmlformats.org/drawingml/2006/table">
            <a:tbl>
              <a:tblPr/>
              <a:tblGrid>
                <a:gridCol w="1524000"/>
                <a:gridCol w="1524000"/>
                <a:gridCol w="1524000"/>
                <a:gridCol w="1524000"/>
              </a:tblGrid>
              <a:tr h="10210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Left</a:t>
                      </a:r>
                    </a:p>
                  </a:txBody>
                  <a:tcPr marT="365732" marB="2285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Center</a:t>
                      </a:r>
                    </a:p>
                  </a:txBody>
                  <a:tcPr marT="365732" marB="2285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Right</a:t>
                      </a:r>
                    </a:p>
                  </a:txBody>
                  <a:tcPr marT="365732" marB="22858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5921">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Top</a:t>
                      </a:r>
                    </a:p>
                  </a:txBody>
                  <a:tcPr marT="320015"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1, 0</a:t>
                      </a:r>
                    </a:p>
                  </a:txBody>
                  <a:tcPr marT="320015"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1, 3</a:t>
                      </a:r>
                    </a:p>
                  </a:txBody>
                  <a:tcPr marT="320015"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3, 0</a:t>
                      </a:r>
                    </a:p>
                  </a:txBody>
                  <a:tcPr marT="320015"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5921">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Middle</a:t>
                      </a:r>
                    </a:p>
                  </a:txBody>
                  <a:tcPr marT="320015"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0, 2</a:t>
                      </a:r>
                    </a:p>
                  </a:txBody>
                  <a:tcPr marT="320015"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0, 1</a:t>
                      </a:r>
                    </a:p>
                  </a:txBody>
                  <a:tcPr marT="320015"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3, 0</a:t>
                      </a:r>
                    </a:p>
                  </a:txBody>
                  <a:tcPr marT="320015"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5921">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Bottom</a:t>
                      </a:r>
                    </a:p>
                  </a:txBody>
                  <a:tcPr marT="320015"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0, 2</a:t>
                      </a:r>
                    </a:p>
                  </a:txBody>
                  <a:tcPr marT="320015"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2, 4</a:t>
                      </a:r>
                    </a:p>
                  </a:txBody>
                  <a:tcPr marT="320015"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5, 3</a:t>
                      </a:r>
                    </a:p>
                  </a:txBody>
                  <a:tcPr marT="320015"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78" name="Text Box 33"/>
          <p:cNvSpPr txBox="1">
            <a:spLocks noChangeArrowheads="1"/>
          </p:cNvSpPr>
          <p:nvPr/>
        </p:nvSpPr>
        <p:spPr bwMode="auto">
          <a:xfrm rot="-5362862">
            <a:off x="1016001" y="3641725"/>
            <a:ext cx="1922462" cy="579437"/>
          </a:xfrm>
          <a:prstGeom prst="rect">
            <a:avLst/>
          </a:prstGeom>
          <a:noFill/>
          <a:ln w="12700" cap="sq">
            <a:noFill/>
            <a:miter lim="800000"/>
            <a:headEnd type="none" w="sm" len="sm"/>
            <a:tailEnd type="none" w="sm" len="sm"/>
          </a:ln>
        </p:spPr>
        <p:txBody>
          <a:bodyPr anchor="ctr">
            <a:spAutoFit/>
          </a:bodyPr>
          <a:lstStyle/>
          <a:p>
            <a:r>
              <a:rPr lang="en-US" sz="3200"/>
              <a:t>Player 1</a:t>
            </a:r>
          </a:p>
        </p:txBody>
      </p:sp>
      <p:sp>
        <p:nvSpPr>
          <p:cNvPr id="27679" name="Text Box 34"/>
          <p:cNvSpPr txBox="1">
            <a:spLocks noChangeArrowheads="1"/>
          </p:cNvSpPr>
          <p:nvPr/>
        </p:nvSpPr>
        <p:spPr bwMode="auto">
          <a:xfrm>
            <a:off x="4648200" y="1600200"/>
            <a:ext cx="1692275" cy="519113"/>
          </a:xfrm>
          <a:prstGeom prst="rect">
            <a:avLst/>
          </a:prstGeom>
          <a:noFill/>
          <a:ln w="12700" cap="sq">
            <a:noFill/>
            <a:miter lim="800000"/>
            <a:headEnd type="none" w="sm" len="sm"/>
            <a:tailEnd type="none" w="sm" len="sm"/>
          </a:ln>
        </p:spPr>
        <p:txBody>
          <a:bodyPr>
            <a:spAutoFit/>
          </a:bodyPr>
          <a:lstStyle/>
          <a:p>
            <a:r>
              <a:rPr lang="en-US"/>
              <a:t>Player 2</a:t>
            </a:r>
          </a:p>
        </p:txBody>
      </p:sp>
      <p:sp>
        <p:nvSpPr>
          <p:cNvPr id="55338" name="Rectangle 42"/>
          <p:cNvSpPr>
            <a:spLocks noChangeArrowheads="1"/>
          </p:cNvSpPr>
          <p:nvPr/>
        </p:nvSpPr>
        <p:spPr bwMode="auto">
          <a:xfrm>
            <a:off x="7010400" y="2133600"/>
            <a:ext cx="1524000" cy="4191000"/>
          </a:xfrm>
          <a:prstGeom prst="rect">
            <a:avLst/>
          </a:prstGeom>
          <a:solidFill>
            <a:schemeClr val="bg1"/>
          </a:solidFill>
          <a:ln w="12700" cap="sq">
            <a:noFill/>
            <a:miter lim="800000"/>
            <a:headEnd/>
            <a:tailEnd/>
          </a:ln>
        </p:spPr>
        <p:txBody>
          <a:bodyPr anchor="ctr">
            <a:spAutoFit/>
          </a:bodyPr>
          <a:lstStyle/>
          <a:p>
            <a:endParaRPr lang="en-GB"/>
          </a:p>
        </p:txBody>
      </p:sp>
      <p:sp>
        <p:nvSpPr>
          <p:cNvPr id="55340" name="Rectangle 44"/>
          <p:cNvSpPr>
            <a:spLocks noChangeArrowheads="1"/>
          </p:cNvSpPr>
          <p:nvPr/>
        </p:nvSpPr>
        <p:spPr bwMode="auto">
          <a:xfrm>
            <a:off x="2362200" y="4267200"/>
            <a:ext cx="4648200" cy="990600"/>
          </a:xfrm>
          <a:prstGeom prst="rect">
            <a:avLst/>
          </a:prstGeom>
          <a:solidFill>
            <a:schemeClr val="bg1"/>
          </a:solidFill>
          <a:ln w="12700" cap="sq">
            <a:noFill/>
            <a:miter lim="800000"/>
            <a:headEnd/>
            <a:tailEnd/>
          </a:ln>
        </p:spPr>
        <p:txBody>
          <a:bodyPr wrap="none" anchor="ctr">
            <a:spAutoFit/>
          </a:bodyPr>
          <a:lstStyle/>
          <a:p>
            <a:endParaRPr lang="en-GB"/>
          </a:p>
        </p:txBody>
      </p:sp>
      <p:sp>
        <p:nvSpPr>
          <p:cNvPr id="55341" name="Rectangle 45"/>
          <p:cNvSpPr>
            <a:spLocks noChangeArrowheads="1"/>
          </p:cNvSpPr>
          <p:nvPr/>
        </p:nvSpPr>
        <p:spPr bwMode="auto">
          <a:xfrm>
            <a:off x="3962400" y="2209800"/>
            <a:ext cx="1447800" cy="4038600"/>
          </a:xfrm>
          <a:prstGeom prst="rect">
            <a:avLst/>
          </a:prstGeom>
          <a:solidFill>
            <a:schemeClr val="bg1"/>
          </a:solidFill>
          <a:ln w="12700" cap="sq">
            <a:noFill/>
            <a:miter lim="800000"/>
            <a:headEnd/>
            <a:tailEnd/>
          </a:ln>
        </p:spPr>
        <p:txBody>
          <a:bodyPr wrap="none" anchor="ctr">
            <a:spAutoFit/>
          </a:bodyPr>
          <a:lstStyle/>
          <a:p>
            <a:endParaRPr lang="en-GB"/>
          </a:p>
        </p:txBody>
      </p:sp>
      <p:sp>
        <p:nvSpPr>
          <p:cNvPr id="55342" name="Rectangle 46"/>
          <p:cNvSpPr>
            <a:spLocks noChangeArrowheads="1"/>
          </p:cNvSpPr>
          <p:nvPr/>
        </p:nvSpPr>
        <p:spPr bwMode="auto">
          <a:xfrm>
            <a:off x="5410200" y="5257800"/>
            <a:ext cx="1524000" cy="990600"/>
          </a:xfrm>
          <a:prstGeom prst="rect">
            <a:avLst/>
          </a:prstGeom>
          <a:solidFill>
            <a:srgbClr val="FF0000">
              <a:alpha val="50195"/>
            </a:srgbClr>
          </a:solidFill>
          <a:ln w="12700" cap="sq">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3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3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534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5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8" grpId="0" animBg="1"/>
      <p:bldP spid="55340" grpId="0" animBg="1"/>
      <p:bldP spid="55341" grpId="0" animBg="1"/>
      <p:bldP spid="5534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t>A Coordination Game</a:t>
            </a:r>
            <a:br>
              <a:rPr lang="en-US" dirty="0" smtClean="0"/>
            </a:br>
            <a:r>
              <a:rPr lang="en-US" sz="3600" dirty="0" smtClean="0"/>
              <a:t>Battle of the Sexes</a:t>
            </a:r>
          </a:p>
        </p:txBody>
      </p:sp>
      <p:graphicFrame>
        <p:nvGraphicFramePr>
          <p:cNvPr id="52264" name="Group 40"/>
          <p:cNvGraphicFramePr>
            <a:graphicFrameLocks noGrp="1"/>
          </p:cNvGraphicFramePr>
          <p:nvPr/>
        </p:nvGraphicFramePr>
        <p:xfrm>
          <a:off x="2209800" y="2209800"/>
          <a:ext cx="5943600" cy="4184650"/>
        </p:xfrm>
        <a:graphic>
          <a:graphicData uri="http://schemas.openxmlformats.org/drawingml/2006/table">
            <a:tbl>
              <a:tblPr/>
              <a:tblGrid>
                <a:gridCol w="2079625"/>
                <a:gridCol w="1958975"/>
                <a:gridCol w="1905000"/>
              </a:tblGrid>
              <a:tr h="930402">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dirty="0" smtClean="0">
                        <a:ln>
                          <a:noFill/>
                        </a:ln>
                        <a:solidFill>
                          <a:schemeClr val="tx1"/>
                        </a:solidFill>
                        <a:effectLst/>
                        <a:latin typeface="Times New Roman" pitchFamily="16"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Opera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Movie</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449586">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Opera</a:t>
                      </a:r>
                    </a:p>
                  </a:txBody>
                  <a:tcPr marT="365810" marB="3658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2, 1</a:t>
                      </a:r>
                    </a:p>
                  </a:txBody>
                  <a:tcPr marT="365810" marB="36581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0, 0</a:t>
                      </a:r>
                    </a:p>
                  </a:txBody>
                  <a:tcPr marT="365810" marB="3658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1804662">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Movie</a:t>
                      </a:r>
                    </a:p>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3200" b="1" i="0" u="none" strike="noStrike" cap="none" normalizeH="0" baseline="0" smtClean="0">
                        <a:ln>
                          <a:noFill/>
                        </a:ln>
                        <a:solidFill>
                          <a:schemeClr val="tx1"/>
                        </a:solidFill>
                        <a:effectLst/>
                        <a:latin typeface="Times New Roman" pitchFamily="16" charset="0"/>
                      </a:endParaRPr>
                    </a:p>
                  </a:txBody>
                  <a:tcPr marT="365810" marB="3658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dirty="0" smtClean="0">
                          <a:ln>
                            <a:noFill/>
                          </a:ln>
                          <a:solidFill>
                            <a:schemeClr val="tx1"/>
                          </a:solidFill>
                          <a:effectLst/>
                          <a:latin typeface="Times New Roman" pitchFamily="16" charset="0"/>
                        </a:rPr>
                        <a:t>0, 0 </a:t>
                      </a:r>
                    </a:p>
                  </a:txBody>
                  <a:tcPr marT="365810" marB="36581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dirty="0" smtClean="0">
                          <a:ln>
                            <a:noFill/>
                          </a:ln>
                          <a:solidFill>
                            <a:schemeClr val="tx1"/>
                          </a:solidFill>
                          <a:effectLst/>
                          <a:latin typeface="Times New Roman" pitchFamily="16" charset="0"/>
                        </a:rPr>
                        <a:t>1, 2</a:t>
                      </a:r>
                    </a:p>
                  </a:txBody>
                  <a:tcPr marT="365810" marB="3658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alpha val="50000"/>
                      </a:schemeClr>
                    </a:solidFill>
                  </a:tcPr>
                </a:tc>
              </a:tr>
            </a:tbl>
          </a:graphicData>
        </a:graphic>
      </p:graphicFrame>
      <p:sp>
        <p:nvSpPr>
          <p:cNvPr id="28693" name="Text Box 41"/>
          <p:cNvSpPr txBox="1">
            <a:spLocks noChangeArrowheads="1"/>
          </p:cNvSpPr>
          <p:nvPr/>
        </p:nvSpPr>
        <p:spPr bwMode="auto">
          <a:xfrm rot="-5362862">
            <a:off x="1016001" y="3641725"/>
            <a:ext cx="1922462" cy="579437"/>
          </a:xfrm>
          <a:prstGeom prst="rect">
            <a:avLst/>
          </a:prstGeom>
          <a:noFill/>
          <a:ln w="12700" cap="sq">
            <a:noFill/>
            <a:miter lim="800000"/>
            <a:headEnd type="none" w="sm" len="sm"/>
            <a:tailEnd type="none" w="sm" len="sm"/>
          </a:ln>
        </p:spPr>
        <p:txBody>
          <a:bodyPr anchor="ctr">
            <a:spAutoFit/>
          </a:bodyPr>
          <a:lstStyle/>
          <a:p>
            <a:r>
              <a:rPr lang="en-US" sz="3200"/>
              <a:t>Wife</a:t>
            </a:r>
          </a:p>
        </p:txBody>
      </p:sp>
      <p:sp>
        <p:nvSpPr>
          <p:cNvPr id="28694" name="Text Box 42"/>
          <p:cNvSpPr txBox="1">
            <a:spLocks noChangeArrowheads="1"/>
          </p:cNvSpPr>
          <p:nvPr/>
        </p:nvSpPr>
        <p:spPr bwMode="auto">
          <a:xfrm>
            <a:off x="4724400" y="1752600"/>
            <a:ext cx="1692275" cy="519113"/>
          </a:xfrm>
          <a:prstGeom prst="rect">
            <a:avLst/>
          </a:prstGeom>
          <a:noFill/>
          <a:ln w="12700" cap="sq">
            <a:noFill/>
            <a:miter lim="800000"/>
            <a:headEnd type="none" w="sm" len="sm"/>
            <a:tailEnd type="none" w="sm" len="sm"/>
          </a:ln>
        </p:spPr>
        <p:txBody>
          <a:bodyPr>
            <a:spAutoFit/>
          </a:bodyPr>
          <a:lstStyle/>
          <a:p>
            <a:r>
              <a:rPr lang="en-US"/>
              <a:t>Husband</a:t>
            </a:r>
          </a:p>
        </p:txBody>
      </p:sp>
      <p:sp>
        <p:nvSpPr>
          <p:cNvPr id="52268" name="Rectangle 44"/>
          <p:cNvSpPr>
            <a:spLocks noChangeArrowheads="1"/>
          </p:cNvSpPr>
          <p:nvPr/>
        </p:nvSpPr>
        <p:spPr bwMode="auto">
          <a:xfrm>
            <a:off x="4267200" y="3124200"/>
            <a:ext cx="1981200" cy="1447800"/>
          </a:xfrm>
          <a:prstGeom prst="rect">
            <a:avLst/>
          </a:prstGeom>
          <a:solidFill>
            <a:srgbClr val="FF0000">
              <a:alpha val="50195"/>
            </a:srgbClr>
          </a:solidFill>
          <a:ln w="12700" cap="sq">
            <a:noFill/>
            <a:miter lim="800000"/>
            <a:headEnd/>
            <a:tailEnd/>
          </a:ln>
        </p:spPr>
        <p:txBody>
          <a:bodyPr wrap="none" anchor="ctr">
            <a:spAutoFit/>
          </a:bodyPr>
          <a:lstStyle/>
          <a:p>
            <a:endParaRPr lang="en-GB"/>
          </a:p>
        </p:txBody>
      </p:sp>
      <p:sp>
        <p:nvSpPr>
          <p:cNvPr id="52269" name="Rectangle 45"/>
          <p:cNvSpPr>
            <a:spLocks noChangeArrowheads="1"/>
          </p:cNvSpPr>
          <p:nvPr/>
        </p:nvSpPr>
        <p:spPr bwMode="auto">
          <a:xfrm>
            <a:off x="6248400" y="4572000"/>
            <a:ext cx="1905000" cy="1828800"/>
          </a:xfrm>
          <a:prstGeom prst="rect">
            <a:avLst/>
          </a:prstGeom>
          <a:solidFill>
            <a:srgbClr val="FF0000">
              <a:alpha val="50195"/>
            </a:srgbClr>
          </a:solidFill>
          <a:ln w="12700" cap="sq">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68"/>
                                        </p:tgtEl>
                                        <p:attrNameLst>
                                          <p:attrName>style.visibility</p:attrName>
                                        </p:attrNameLst>
                                      </p:cBhvr>
                                      <p:to>
                                        <p:strVal val="visible"/>
                                      </p:to>
                                    </p:set>
                                    <p:anim calcmode="lin" valueType="num">
                                      <p:cBhvr additive="base">
                                        <p:cTn id="7" dur="500" fill="hold"/>
                                        <p:tgtEl>
                                          <p:spTgt spid="52268"/>
                                        </p:tgtEl>
                                        <p:attrNameLst>
                                          <p:attrName>ppt_x</p:attrName>
                                        </p:attrNameLst>
                                      </p:cBhvr>
                                      <p:tavLst>
                                        <p:tav tm="0">
                                          <p:val>
                                            <p:strVal val="0-#ppt_w/2"/>
                                          </p:val>
                                        </p:tav>
                                        <p:tav tm="100000">
                                          <p:val>
                                            <p:strVal val="#ppt_x"/>
                                          </p:val>
                                        </p:tav>
                                      </p:tavLst>
                                    </p:anim>
                                    <p:anim calcmode="lin" valueType="num">
                                      <p:cBhvr additive="base">
                                        <p:cTn id="8" dur="500" fill="hold"/>
                                        <p:tgtEl>
                                          <p:spTgt spid="5226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69"/>
                                        </p:tgtEl>
                                        <p:attrNameLst>
                                          <p:attrName>style.visibility</p:attrName>
                                        </p:attrNameLst>
                                      </p:cBhvr>
                                      <p:to>
                                        <p:strVal val="visible"/>
                                      </p:to>
                                    </p:set>
                                    <p:anim calcmode="lin" valueType="num">
                                      <p:cBhvr additive="base">
                                        <p:cTn id="13" dur="500" fill="hold"/>
                                        <p:tgtEl>
                                          <p:spTgt spid="52269"/>
                                        </p:tgtEl>
                                        <p:attrNameLst>
                                          <p:attrName>ppt_x</p:attrName>
                                        </p:attrNameLst>
                                      </p:cBhvr>
                                      <p:tavLst>
                                        <p:tav tm="0">
                                          <p:val>
                                            <p:strVal val="0-#ppt_w/2"/>
                                          </p:val>
                                        </p:tav>
                                        <p:tav tm="100000">
                                          <p:val>
                                            <p:strVal val="#ppt_x"/>
                                          </p:val>
                                        </p:tav>
                                      </p:tavLst>
                                    </p:anim>
                                    <p:anim calcmode="lin" valueType="num">
                                      <p:cBhvr additive="base">
                                        <p:cTn id="14" dur="500" fill="hold"/>
                                        <p:tgtEl>
                                          <p:spTgt spid="522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68" grpId="0" animBg="1"/>
      <p:bldP spid="5226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r>
              <a:rPr lang="en-US" smtClean="0"/>
              <a:t>Battle of the Sexes:</a:t>
            </a:r>
            <a:br>
              <a:rPr lang="en-US" smtClean="0"/>
            </a:br>
            <a:r>
              <a:rPr lang="en-US" smtClean="0"/>
              <a:t> </a:t>
            </a:r>
            <a:r>
              <a:rPr lang="en-US" sz="3600" smtClean="0"/>
              <a:t>After 30 Years of Marriage</a:t>
            </a:r>
          </a:p>
        </p:txBody>
      </p:sp>
      <p:graphicFrame>
        <p:nvGraphicFramePr>
          <p:cNvPr id="94237" name="Group 1053"/>
          <p:cNvGraphicFramePr>
            <a:graphicFrameLocks noGrp="1"/>
          </p:cNvGraphicFramePr>
          <p:nvPr/>
        </p:nvGraphicFramePr>
        <p:xfrm>
          <a:off x="2209800" y="2209800"/>
          <a:ext cx="5791200" cy="3609994"/>
        </p:xfrm>
        <a:graphic>
          <a:graphicData uri="http://schemas.openxmlformats.org/drawingml/2006/table">
            <a:tbl>
              <a:tblPr/>
              <a:tblGrid>
                <a:gridCol w="2025650"/>
                <a:gridCol w="1909763"/>
                <a:gridCol w="1855787"/>
              </a:tblGrid>
              <a:tr h="83024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45719"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Opera</a:t>
                      </a:r>
                    </a:p>
                  </a:txBody>
                  <a:tcPr marT="45719"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Movie</a:t>
                      </a:r>
                    </a:p>
                  </a:txBody>
                  <a:tcPr marT="45719"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377">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Opera</a:t>
                      </a:r>
                    </a:p>
                  </a:txBody>
                  <a:tcPr marT="365754" marB="36575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3, 2</a:t>
                      </a:r>
                    </a:p>
                  </a:txBody>
                  <a:tcPr marT="365754" marB="36575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0, 0</a:t>
                      </a:r>
                    </a:p>
                  </a:txBody>
                  <a:tcPr marT="365754" marB="36575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148435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Movie</a:t>
                      </a:r>
                    </a:p>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3200" b="1" i="0" u="none" strike="noStrike" cap="none" normalizeH="0" baseline="0" smtClean="0">
                        <a:ln>
                          <a:noFill/>
                        </a:ln>
                        <a:solidFill>
                          <a:schemeClr val="tx1"/>
                        </a:solidFill>
                        <a:effectLst/>
                        <a:latin typeface="Times New Roman" pitchFamily="16" charset="0"/>
                      </a:endParaRPr>
                    </a:p>
                  </a:txBody>
                  <a:tcPr marT="365754" marB="4571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0, 0 </a:t>
                      </a:r>
                    </a:p>
                  </a:txBody>
                  <a:tcPr marT="365754" marB="4571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600" b="0" i="0" u="none" strike="noStrike" cap="none" normalizeH="0" baseline="0" smtClean="0">
                          <a:ln>
                            <a:noFill/>
                          </a:ln>
                          <a:solidFill>
                            <a:schemeClr val="tx1"/>
                          </a:solidFill>
                          <a:effectLst/>
                          <a:latin typeface="Times New Roman" pitchFamily="16" charset="0"/>
                        </a:rPr>
                        <a:t>1, 2</a:t>
                      </a:r>
                    </a:p>
                  </a:txBody>
                  <a:tcPr marT="365754" marB="4571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alpha val="50000"/>
                      </a:schemeClr>
                    </a:solidFill>
                  </a:tcPr>
                </a:tc>
              </a:tr>
            </a:tbl>
          </a:graphicData>
        </a:graphic>
      </p:graphicFrame>
      <p:sp>
        <p:nvSpPr>
          <p:cNvPr id="29717" name="Text Box 1045"/>
          <p:cNvSpPr txBox="1">
            <a:spLocks noChangeArrowheads="1"/>
          </p:cNvSpPr>
          <p:nvPr/>
        </p:nvSpPr>
        <p:spPr bwMode="auto">
          <a:xfrm>
            <a:off x="5410200" y="1676400"/>
            <a:ext cx="1692275" cy="519113"/>
          </a:xfrm>
          <a:prstGeom prst="rect">
            <a:avLst/>
          </a:prstGeom>
          <a:noFill/>
          <a:ln w="12700" cap="sq">
            <a:noFill/>
            <a:miter lim="800000"/>
            <a:headEnd type="none" w="sm" len="sm"/>
            <a:tailEnd type="none" w="sm" len="sm"/>
          </a:ln>
        </p:spPr>
        <p:txBody>
          <a:bodyPr>
            <a:spAutoFit/>
          </a:bodyPr>
          <a:lstStyle/>
          <a:p>
            <a:r>
              <a:rPr lang="en-US"/>
              <a:t>Husband</a:t>
            </a:r>
          </a:p>
        </p:txBody>
      </p:sp>
      <p:sp>
        <p:nvSpPr>
          <p:cNvPr id="29718" name="Text Box 1046"/>
          <p:cNvSpPr txBox="1">
            <a:spLocks noChangeArrowheads="1"/>
          </p:cNvSpPr>
          <p:nvPr/>
        </p:nvSpPr>
        <p:spPr bwMode="auto">
          <a:xfrm rot="-5362862">
            <a:off x="852487" y="3719513"/>
            <a:ext cx="1922463" cy="579438"/>
          </a:xfrm>
          <a:prstGeom prst="rect">
            <a:avLst/>
          </a:prstGeom>
          <a:noFill/>
          <a:ln w="12700" cap="sq">
            <a:noFill/>
            <a:miter lim="800000"/>
            <a:headEnd type="none" w="sm" len="sm"/>
            <a:tailEnd type="none" w="sm" len="sm"/>
          </a:ln>
        </p:spPr>
        <p:txBody>
          <a:bodyPr anchor="ctr">
            <a:spAutoFit/>
          </a:bodyPr>
          <a:lstStyle/>
          <a:p>
            <a:r>
              <a:rPr lang="en-US" sz="3200"/>
              <a:t>Wife</a:t>
            </a:r>
          </a:p>
        </p:txBody>
      </p:sp>
      <p:sp>
        <p:nvSpPr>
          <p:cNvPr id="94231" name="Rectangle 1047"/>
          <p:cNvSpPr>
            <a:spLocks noChangeArrowheads="1"/>
          </p:cNvSpPr>
          <p:nvPr/>
        </p:nvSpPr>
        <p:spPr bwMode="auto">
          <a:xfrm>
            <a:off x="4191000" y="3048000"/>
            <a:ext cx="1981200" cy="1295400"/>
          </a:xfrm>
          <a:prstGeom prst="rect">
            <a:avLst/>
          </a:prstGeom>
          <a:solidFill>
            <a:srgbClr val="FF0000">
              <a:alpha val="50195"/>
            </a:srgbClr>
          </a:solidFill>
          <a:ln w="12700" cap="sq">
            <a:noFill/>
            <a:miter lim="800000"/>
            <a:headEnd/>
            <a:tailEnd/>
          </a:ln>
        </p:spPr>
        <p:txBody>
          <a:bodyPr anchor="ctr">
            <a:spAutoFit/>
          </a:bodyPr>
          <a:lstStyle/>
          <a:p>
            <a:endParaRPr lang="en-GB"/>
          </a:p>
        </p:txBody>
      </p:sp>
      <p:sp>
        <p:nvSpPr>
          <p:cNvPr id="94232" name="Rectangle 1048"/>
          <p:cNvSpPr>
            <a:spLocks noChangeArrowheads="1"/>
          </p:cNvSpPr>
          <p:nvPr/>
        </p:nvSpPr>
        <p:spPr bwMode="auto">
          <a:xfrm>
            <a:off x="6172200" y="4343400"/>
            <a:ext cx="1828800" cy="1447800"/>
          </a:xfrm>
          <a:prstGeom prst="rect">
            <a:avLst/>
          </a:prstGeom>
          <a:solidFill>
            <a:srgbClr val="FF0000">
              <a:alpha val="50195"/>
            </a:srgbClr>
          </a:solidFill>
          <a:ln w="12700" cap="sq">
            <a:noFill/>
            <a:miter lim="800000"/>
            <a:headEnd/>
            <a:tailEnd/>
          </a:ln>
        </p:spPr>
        <p:txBody>
          <a:bodyPr anchor="ctr">
            <a:spAutoFit/>
          </a:bodyPr>
          <a:lstStyle/>
          <a:p>
            <a:endParaRPr lang="en-GB"/>
          </a:p>
        </p:txBody>
      </p:sp>
      <p:sp>
        <p:nvSpPr>
          <p:cNvPr id="94238" name="Rectangle 1054"/>
          <p:cNvSpPr>
            <a:spLocks noChangeArrowheads="1"/>
          </p:cNvSpPr>
          <p:nvPr/>
        </p:nvSpPr>
        <p:spPr bwMode="auto">
          <a:xfrm>
            <a:off x="4191000" y="3048000"/>
            <a:ext cx="1981200" cy="1295400"/>
          </a:xfrm>
          <a:prstGeom prst="rect">
            <a:avLst/>
          </a:prstGeom>
          <a:solidFill>
            <a:srgbClr val="99CCFF">
              <a:alpha val="50195"/>
            </a:srgbClr>
          </a:solidFill>
          <a:ln w="12700" cap="sq">
            <a:noFill/>
            <a:miter lim="800000"/>
            <a:headEnd/>
            <a:tailEnd/>
          </a:ln>
        </p:spPr>
        <p:txBody>
          <a:bodyPr anchor="ctr">
            <a:spAutoFit/>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31"/>
                                        </p:tgtEl>
                                        <p:attrNameLst>
                                          <p:attrName>style.visibility</p:attrName>
                                        </p:attrNameLst>
                                      </p:cBhvr>
                                      <p:to>
                                        <p:strVal val="visible"/>
                                      </p:to>
                                    </p:set>
                                    <p:anim calcmode="lin" valueType="num">
                                      <p:cBhvr additive="base">
                                        <p:cTn id="7" dur="500" fill="hold"/>
                                        <p:tgtEl>
                                          <p:spTgt spid="94231"/>
                                        </p:tgtEl>
                                        <p:attrNameLst>
                                          <p:attrName>ppt_x</p:attrName>
                                        </p:attrNameLst>
                                      </p:cBhvr>
                                      <p:tavLst>
                                        <p:tav tm="0">
                                          <p:val>
                                            <p:strVal val="0-#ppt_w/2"/>
                                          </p:val>
                                        </p:tav>
                                        <p:tav tm="100000">
                                          <p:val>
                                            <p:strVal val="#ppt_x"/>
                                          </p:val>
                                        </p:tav>
                                      </p:tavLst>
                                    </p:anim>
                                    <p:anim calcmode="lin" valueType="num">
                                      <p:cBhvr additive="base">
                                        <p:cTn id="8" dur="500" fill="hold"/>
                                        <p:tgtEl>
                                          <p:spTgt spid="942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32"/>
                                        </p:tgtEl>
                                        <p:attrNameLst>
                                          <p:attrName>style.visibility</p:attrName>
                                        </p:attrNameLst>
                                      </p:cBhvr>
                                      <p:to>
                                        <p:strVal val="visible"/>
                                      </p:to>
                                    </p:set>
                                    <p:anim calcmode="lin" valueType="num">
                                      <p:cBhvr additive="base">
                                        <p:cTn id="13" dur="500" fill="hold"/>
                                        <p:tgtEl>
                                          <p:spTgt spid="94232"/>
                                        </p:tgtEl>
                                        <p:attrNameLst>
                                          <p:attrName>ppt_x</p:attrName>
                                        </p:attrNameLst>
                                      </p:cBhvr>
                                      <p:tavLst>
                                        <p:tav tm="0">
                                          <p:val>
                                            <p:strVal val="0-#ppt_w/2"/>
                                          </p:val>
                                        </p:tav>
                                        <p:tav tm="100000">
                                          <p:val>
                                            <p:strVal val="#ppt_x"/>
                                          </p:val>
                                        </p:tav>
                                      </p:tavLst>
                                    </p:anim>
                                    <p:anim calcmode="lin" valueType="num">
                                      <p:cBhvr additive="base">
                                        <p:cTn id="14" dur="500" fill="hold"/>
                                        <p:tgtEl>
                                          <p:spTgt spid="942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42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31" grpId="0" animBg="1"/>
      <p:bldP spid="94232" grpId="0" animBg="1"/>
      <p:bldP spid="9423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685800" y="609600"/>
            <a:ext cx="7772400" cy="11430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mtClean="0"/>
              <a:t>Mixed strategies</a:t>
            </a:r>
          </a:p>
        </p:txBody>
      </p:sp>
      <p:sp>
        <p:nvSpPr>
          <p:cNvPr id="14339" name="Rectangle 2"/>
          <p:cNvSpPr>
            <a:spLocks noGrp="1" noChangeArrowheads="1"/>
          </p:cNvSpPr>
          <p:nvPr>
            <p:ph type="body" idx="1"/>
          </p:nvPr>
        </p:nvSpPr>
        <p:spPr>
          <a:xfrm>
            <a:off x="685800" y="1981200"/>
            <a:ext cx="7772400" cy="4114800"/>
          </a:xfrm>
        </p:spPr>
        <p:txBody>
          <a:bodyPr/>
          <a:lstStyle/>
          <a:p>
            <a:pPr marL="336550" indent="-336550">
              <a:spcBef>
                <a:spcPts val="7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z="2800" smtClean="0"/>
              <a:t>Unfortunately, not every game has a pure strategy equilibrium.</a:t>
            </a:r>
          </a:p>
          <a:p>
            <a:pPr marL="736600" lvl="1" indent="-279400">
              <a:spcBef>
                <a:spcPts val="6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z="2400" smtClean="0"/>
              <a:t>Rock-paper-scissors</a:t>
            </a:r>
          </a:p>
          <a:p>
            <a:pPr marL="336550" indent="-336550">
              <a:spcBef>
                <a:spcPts val="7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z="2800" smtClean="0"/>
              <a:t>However, every game has a mixed strategy Nash equilibrium.</a:t>
            </a:r>
          </a:p>
          <a:p>
            <a:pPr marL="336550" indent="-336550">
              <a:spcBef>
                <a:spcPts val="7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z="2800" smtClean="0"/>
              <a:t>Each action is assigned a probability of play. </a:t>
            </a:r>
          </a:p>
          <a:p>
            <a:pPr marL="336550" indent="-336550">
              <a:spcBef>
                <a:spcPts val="7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z="2800" smtClean="0"/>
              <a:t>Player is indifferent between actions, given these probabilities.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685800" y="152400"/>
            <a:ext cx="7772400" cy="1143000"/>
          </a:xfrm>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mtClean="0"/>
              <a:t>Mixed Strategies</a:t>
            </a:r>
          </a:p>
        </p:txBody>
      </p:sp>
      <p:sp>
        <p:nvSpPr>
          <p:cNvPr id="15363" name="Rectangle 2"/>
          <p:cNvSpPr>
            <a:spLocks noGrp="1" noChangeArrowheads="1"/>
          </p:cNvSpPr>
          <p:nvPr>
            <p:ph type="body" idx="1"/>
          </p:nvPr>
        </p:nvSpPr>
        <p:spPr>
          <a:xfrm>
            <a:off x="685800" y="1600200"/>
            <a:ext cx="7772400" cy="4495800"/>
          </a:xfrm>
        </p:spPr>
        <p:txBody>
          <a:bodyPr/>
          <a:lstStyle/>
          <a:p>
            <a:pPr marL="336550" indent="-336550">
              <a:spcBef>
                <a:spcPts val="7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z="2800" dirty="0" smtClean="0"/>
              <a:t>In many games (such as coordination games) a player might not have a </a:t>
            </a:r>
            <a:r>
              <a:rPr lang="en-GB" sz="2800" i="1" dirty="0" smtClean="0"/>
              <a:t>pure strategy.</a:t>
            </a:r>
          </a:p>
          <a:p>
            <a:pPr marL="336550" indent="-336550">
              <a:spcBef>
                <a:spcPts val="700"/>
              </a:spcBef>
              <a:buClr>
                <a:srgbClr val="FFFFFF"/>
              </a:buCl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sz="2800" dirty="0" smtClean="0"/>
              <a:t>Instead, optimizing payoff might require a randomized strategy (also called a </a:t>
            </a:r>
            <a:r>
              <a:rPr lang="en-GB" sz="2800" i="1" dirty="0" smtClean="0"/>
              <a:t>mixed strategy</a:t>
            </a:r>
            <a:r>
              <a:rPr lang="en-GB" sz="2800" dirty="0" smtClean="0"/>
              <a:t>)</a:t>
            </a:r>
          </a:p>
          <a:p>
            <a:pPr marL="741363" lvl="1" indent="-279400">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en-GB" dirty="0" smtClean="0"/>
          </a:p>
        </p:txBody>
      </p:sp>
      <p:sp>
        <p:nvSpPr>
          <p:cNvPr id="15364" name="Rectangle 3"/>
          <p:cNvSpPr>
            <a:spLocks noChangeArrowheads="1"/>
          </p:cNvSpPr>
          <p:nvPr/>
        </p:nvSpPr>
        <p:spPr bwMode="auto">
          <a:xfrm>
            <a:off x="2057400" y="3962400"/>
            <a:ext cx="5334000" cy="2514600"/>
          </a:xfrm>
          <a:prstGeom prst="rect">
            <a:avLst/>
          </a:prstGeom>
          <a:noFill/>
          <a:ln w="9360">
            <a:solidFill>
              <a:srgbClr val="FFFFFF"/>
            </a:solidFill>
            <a:miter lim="800000"/>
            <a:headEnd/>
            <a:tailEnd/>
          </a:ln>
        </p:spPr>
        <p:txBody>
          <a:bodyPr wrap="none" anchor="ctr"/>
          <a:lstStyle/>
          <a:p>
            <a:endParaRPr lang="en-US"/>
          </a:p>
        </p:txBody>
      </p:sp>
      <p:sp>
        <p:nvSpPr>
          <p:cNvPr id="15365" name="Line 4"/>
          <p:cNvSpPr>
            <a:spLocks noChangeShapeType="1"/>
          </p:cNvSpPr>
          <p:nvPr/>
        </p:nvSpPr>
        <p:spPr bwMode="auto">
          <a:xfrm>
            <a:off x="2057400" y="5638800"/>
            <a:ext cx="5334000" cy="1588"/>
          </a:xfrm>
          <a:prstGeom prst="line">
            <a:avLst/>
          </a:prstGeom>
          <a:noFill/>
          <a:ln w="9360">
            <a:solidFill>
              <a:srgbClr val="FFFFFF"/>
            </a:solidFill>
            <a:miter lim="800000"/>
            <a:headEnd/>
            <a:tailEnd/>
          </a:ln>
        </p:spPr>
        <p:txBody>
          <a:bodyPr/>
          <a:lstStyle/>
          <a:p>
            <a:endParaRPr lang="pt-BR"/>
          </a:p>
        </p:txBody>
      </p:sp>
      <p:sp>
        <p:nvSpPr>
          <p:cNvPr id="15366" name="Line 5"/>
          <p:cNvSpPr>
            <a:spLocks noChangeShapeType="1"/>
          </p:cNvSpPr>
          <p:nvPr/>
        </p:nvSpPr>
        <p:spPr bwMode="auto">
          <a:xfrm>
            <a:off x="2057400" y="4800600"/>
            <a:ext cx="5334000" cy="1588"/>
          </a:xfrm>
          <a:prstGeom prst="line">
            <a:avLst/>
          </a:prstGeom>
          <a:noFill/>
          <a:ln w="9360">
            <a:solidFill>
              <a:srgbClr val="FFFFFF"/>
            </a:solidFill>
            <a:miter lim="800000"/>
            <a:headEnd/>
            <a:tailEnd/>
          </a:ln>
        </p:spPr>
        <p:txBody>
          <a:bodyPr/>
          <a:lstStyle/>
          <a:p>
            <a:endParaRPr lang="pt-BR"/>
          </a:p>
        </p:txBody>
      </p:sp>
      <p:sp>
        <p:nvSpPr>
          <p:cNvPr id="15367" name="Line 6"/>
          <p:cNvSpPr>
            <a:spLocks noChangeShapeType="1"/>
          </p:cNvSpPr>
          <p:nvPr/>
        </p:nvSpPr>
        <p:spPr bwMode="auto">
          <a:xfrm>
            <a:off x="3581400" y="3962400"/>
            <a:ext cx="1588" cy="2514600"/>
          </a:xfrm>
          <a:prstGeom prst="line">
            <a:avLst/>
          </a:prstGeom>
          <a:noFill/>
          <a:ln w="9360">
            <a:solidFill>
              <a:srgbClr val="FFFFFF"/>
            </a:solidFill>
            <a:miter lim="800000"/>
            <a:headEnd/>
            <a:tailEnd/>
          </a:ln>
        </p:spPr>
        <p:txBody>
          <a:bodyPr/>
          <a:lstStyle/>
          <a:p>
            <a:endParaRPr lang="pt-BR"/>
          </a:p>
        </p:txBody>
      </p:sp>
      <p:sp>
        <p:nvSpPr>
          <p:cNvPr id="15368" name="Line 7"/>
          <p:cNvSpPr>
            <a:spLocks noChangeShapeType="1"/>
          </p:cNvSpPr>
          <p:nvPr/>
        </p:nvSpPr>
        <p:spPr bwMode="auto">
          <a:xfrm>
            <a:off x="5334000" y="3962400"/>
            <a:ext cx="1588" cy="2514600"/>
          </a:xfrm>
          <a:prstGeom prst="line">
            <a:avLst/>
          </a:prstGeom>
          <a:noFill/>
          <a:ln w="9360">
            <a:solidFill>
              <a:srgbClr val="FFFFFF"/>
            </a:solidFill>
            <a:miter lim="800000"/>
            <a:headEnd/>
            <a:tailEnd/>
          </a:ln>
        </p:spPr>
        <p:txBody>
          <a:bodyPr/>
          <a:lstStyle/>
          <a:p>
            <a:endParaRPr lang="pt-BR"/>
          </a:p>
        </p:txBody>
      </p:sp>
      <p:sp>
        <p:nvSpPr>
          <p:cNvPr id="15369" name="Text Box 8"/>
          <p:cNvSpPr txBox="1">
            <a:spLocks noChangeArrowheads="1"/>
          </p:cNvSpPr>
          <p:nvPr/>
        </p:nvSpPr>
        <p:spPr bwMode="auto">
          <a:xfrm>
            <a:off x="3822700" y="4114800"/>
            <a:ext cx="1130300"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football</a:t>
            </a:r>
          </a:p>
        </p:txBody>
      </p:sp>
      <p:sp>
        <p:nvSpPr>
          <p:cNvPr id="15370" name="Text Box 9"/>
          <p:cNvSpPr txBox="1">
            <a:spLocks noChangeArrowheads="1"/>
          </p:cNvSpPr>
          <p:nvPr/>
        </p:nvSpPr>
        <p:spPr bwMode="auto">
          <a:xfrm>
            <a:off x="5716588" y="4191000"/>
            <a:ext cx="12985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shopping</a:t>
            </a:r>
          </a:p>
        </p:txBody>
      </p:sp>
      <p:sp>
        <p:nvSpPr>
          <p:cNvPr id="15371" name="Text Box 10"/>
          <p:cNvSpPr txBox="1">
            <a:spLocks noChangeArrowheads="1"/>
          </p:cNvSpPr>
          <p:nvPr/>
        </p:nvSpPr>
        <p:spPr bwMode="auto">
          <a:xfrm>
            <a:off x="2211388" y="5791200"/>
            <a:ext cx="12985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shopping</a:t>
            </a:r>
          </a:p>
        </p:txBody>
      </p:sp>
      <p:sp>
        <p:nvSpPr>
          <p:cNvPr id="15372" name="Text Box 11"/>
          <p:cNvSpPr txBox="1">
            <a:spLocks noChangeArrowheads="1"/>
          </p:cNvSpPr>
          <p:nvPr/>
        </p:nvSpPr>
        <p:spPr bwMode="auto">
          <a:xfrm>
            <a:off x="4040188" y="5867400"/>
            <a:ext cx="5619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0,0</a:t>
            </a:r>
          </a:p>
        </p:txBody>
      </p:sp>
      <p:sp>
        <p:nvSpPr>
          <p:cNvPr id="15373" name="Text Box 12"/>
          <p:cNvSpPr txBox="1">
            <a:spLocks noChangeArrowheads="1"/>
          </p:cNvSpPr>
          <p:nvPr/>
        </p:nvSpPr>
        <p:spPr bwMode="auto">
          <a:xfrm>
            <a:off x="5945188" y="4953000"/>
            <a:ext cx="5619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0,0</a:t>
            </a:r>
          </a:p>
        </p:txBody>
      </p:sp>
      <p:sp>
        <p:nvSpPr>
          <p:cNvPr id="15374" name="Text Box 13"/>
          <p:cNvSpPr txBox="1">
            <a:spLocks noChangeArrowheads="1"/>
          </p:cNvSpPr>
          <p:nvPr/>
        </p:nvSpPr>
        <p:spPr bwMode="auto">
          <a:xfrm>
            <a:off x="5945188" y="5791200"/>
            <a:ext cx="5619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1,2</a:t>
            </a:r>
          </a:p>
        </p:txBody>
      </p:sp>
      <p:sp>
        <p:nvSpPr>
          <p:cNvPr id="15375" name="Text Box 14"/>
          <p:cNvSpPr txBox="1">
            <a:spLocks noChangeArrowheads="1"/>
          </p:cNvSpPr>
          <p:nvPr/>
        </p:nvSpPr>
        <p:spPr bwMode="auto">
          <a:xfrm>
            <a:off x="4040188" y="4953000"/>
            <a:ext cx="561975"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2,1</a:t>
            </a:r>
          </a:p>
        </p:txBody>
      </p:sp>
      <p:sp>
        <p:nvSpPr>
          <p:cNvPr id="15376" name="Text Box 15"/>
          <p:cNvSpPr txBox="1">
            <a:spLocks noChangeArrowheads="1"/>
          </p:cNvSpPr>
          <p:nvPr/>
        </p:nvSpPr>
        <p:spPr bwMode="auto">
          <a:xfrm>
            <a:off x="690563" y="5451475"/>
            <a:ext cx="1263650"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Husband</a:t>
            </a:r>
          </a:p>
        </p:txBody>
      </p:sp>
      <p:sp>
        <p:nvSpPr>
          <p:cNvPr id="15377" name="Text Box 16"/>
          <p:cNvSpPr txBox="1">
            <a:spLocks noChangeArrowheads="1"/>
          </p:cNvSpPr>
          <p:nvPr/>
        </p:nvSpPr>
        <p:spPr bwMode="auto">
          <a:xfrm>
            <a:off x="4116388" y="3505200"/>
            <a:ext cx="787400"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Wife</a:t>
            </a:r>
          </a:p>
        </p:txBody>
      </p:sp>
      <p:sp>
        <p:nvSpPr>
          <p:cNvPr id="15378" name="Text Box 17"/>
          <p:cNvSpPr txBox="1">
            <a:spLocks noChangeArrowheads="1"/>
          </p:cNvSpPr>
          <p:nvPr/>
        </p:nvSpPr>
        <p:spPr bwMode="auto">
          <a:xfrm>
            <a:off x="2362200" y="4953000"/>
            <a:ext cx="1130300"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football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A Strictly Competitive Game</a:t>
            </a:r>
            <a:br>
              <a:rPr lang="en-US" smtClean="0"/>
            </a:br>
            <a:r>
              <a:rPr lang="en-US" sz="3600" smtClean="0"/>
              <a:t>Matching Pennies</a:t>
            </a:r>
            <a:endParaRPr lang="en-US" smtClean="0"/>
          </a:p>
        </p:txBody>
      </p:sp>
      <p:graphicFrame>
        <p:nvGraphicFramePr>
          <p:cNvPr id="56350" name="Group 30"/>
          <p:cNvGraphicFramePr>
            <a:graphicFrameLocks noGrp="1"/>
          </p:cNvGraphicFramePr>
          <p:nvPr/>
        </p:nvGraphicFramePr>
        <p:xfrm>
          <a:off x="2438400" y="2362200"/>
          <a:ext cx="6096000" cy="4064001"/>
        </p:xfrm>
        <a:graphic>
          <a:graphicData uri="http://schemas.openxmlformats.org/drawingml/2006/table">
            <a:tbl>
              <a:tblPr/>
              <a:tblGrid>
                <a:gridCol w="2032000"/>
                <a:gridCol w="2032000"/>
                <a:gridCol w="2032000"/>
              </a:tblGrid>
              <a:tr h="135413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Heads</a:t>
                      </a:r>
                    </a:p>
                  </a:txBody>
                  <a:tcPr marT="36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Tails</a:t>
                      </a:r>
                    </a:p>
                  </a:txBody>
                  <a:tcPr marT="3657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Heads</a:t>
                      </a:r>
                    </a:p>
                  </a:txBody>
                  <a:tcPr marT="3657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1, -1</a:t>
                      </a:r>
                    </a:p>
                  </a:txBody>
                  <a:tcPr marT="36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-1, 1</a:t>
                      </a:r>
                    </a:p>
                  </a:txBody>
                  <a:tcPr marT="3657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Tails</a:t>
                      </a:r>
                    </a:p>
                  </a:txBody>
                  <a:tcPr marT="3657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-1, 1</a:t>
                      </a:r>
                    </a:p>
                  </a:txBody>
                  <a:tcPr marT="36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1, -1</a:t>
                      </a:r>
                    </a:p>
                  </a:txBody>
                  <a:tcPr marT="3657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41" name="Text Box 23"/>
          <p:cNvSpPr txBox="1">
            <a:spLocks noChangeArrowheads="1"/>
          </p:cNvSpPr>
          <p:nvPr/>
        </p:nvSpPr>
        <p:spPr bwMode="auto">
          <a:xfrm>
            <a:off x="4648200" y="1676400"/>
            <a:ext cx="1692275" cy="519113"/>
          </a:xfrm>
          <a:prstGeom prst="rect">
            <a:avLst/>
          </a:prstGeom>
          <a:noFill/>
          <a:ln w="12700" cap="sq">
            <a:noFill/>
            <a:miter lim="800000"/>
            <a:headEnd type="none" w="sm" len="sm"/>
            <a:tailEnd type="none" w="sm" len="sm"/>
          </a:ln>
        </p:spPr>
        <p:txBody>
          <a:bodyPr>
            <a:spAutoFit/>
          </a:bodyPr>
          <a:lstStyle/>
          <a:p>
            <a:r>
              <a:rPr lang="en-US"/>
              <a:t>Player 2</a:t>
            </a:r>
          </a:p>
        </p:txBody>
      </p:sp>
      <p:sp>
        <p:nvSpPr>
          <p:cNvPr id="30742" name="Text Box 24"/>
          <p:cNvSpPr txBox="1">
            <a:spLocks noChangeArrowheads="1"/>
          </p:cNvSpPr>
          <p:nvPr/>
        </p:nvSpPr>
        <p:spPr bwMode="auto">
          <a:xfrm rot="-5362862">
            <a:off x="1004887" y="4100513"/>
            <a:ext cx="1922463" cy="579438"/>
          </a:xfrm>
          <a:prstGeom prst="rect">
            <a:avLst/>
          </a:prstGeom>
          <a:noFill/>
          <a:ln w="12700" cap="sq">
            <a:noFill/>
            <a:miter lim="800000"/>
            <a:headEnd type="none" w="sm" len="sm"/>
            <a:tailEnd type="none" w="sm" len="sm"/>
          </a:ln>
        </p:spPr>
        <p:txBody>
          <a:bodyPr anchor="ctr">
            <a:spAutoFit/>
          </a:bodyPr>
          <a:lstStyle/>
          <a:p>
            <a:r>
              <a:rPr lang="en-US" sz="3200"/>
              <a:t>Player 1</a:t>
            </a:r>
          </a:p>
        </p:txBody>
      </p:sp>
      <p:sp>
        <p:nvSpPr>
          <p:cNvPr id="56351" name="Text Box 31"/>
          <p:cNvSpPr txBox="1">
            <a:spLocks noChangeArrowheads="1"/>
          </p:cNvSpPr>
          <p:nvPr/>
        </p:nvSpPr>
        <p:spPr bwMode="auto">
          <a:xfrm>
            <a:off x="4800600" y="4495800"/>
            <a:ext cx="3505200" cy="946150"/>
          </a:xfrm>
          <a:prstGeom prst="rect">
            <a:avLst/>
          </a:prstGeom>
          <a:noFill/>
          <a:ln w="12700" cap="sq">
            <a:noFill/>
            <a:miter lim="800000"/>
            <a:headEnd/>
            <a:tailEnd/>
          </a:ln>
        </p:spPr>
        <p:txBody>
          <a:bodyPr>
            <a:spAutoFit/>
          </a:bodyPr>
          <a:lstStyle/>
          <a:p>
            <a:pPr algn="ctr">
              <a:spcBef>
                <a:spcPct val="50000"/>
              </a:spcBef>
            </a:pPr>
            <a:r>
              <a:rPr lang="en-US">
                <a:solidFill>
                  <a:srgbClr val="FF0000"/>
                </a:solidFill>
              </a:rPr>
              <a:t>No NE in pure strategies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6351"/>
                                        </p:tgtEl>
                                        <p:attrNameLst>
                                          <p:attrName>style.visibility</p:attrName>
                                        </p:attrNameLst>
                                      </p:cBhvr>
                                      <p:to>
                                        <p:strVal val="visible"/>
                                      </p:to>
                                    </p:set>
                                    <p:animEffect transition="in" filter="box(in)">
                                      <p:cBhvr>
                                        <p:cTn id="7" dur="500"/>
                                        <p:tgtEl>
                                          <p:spTgt spid="56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5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pPr eaLnBrk="1" hangingPunct="1">
              <a:defRPr/>
            </a:pPr>
            <a:r>
              <a:rPr lang="en-US" smtClean="0"/>
              <a:t>Extensive Form Games</a:t>
            </a:r>
          </a:p>
        </p:txBody>
      </p:sp>
      <p:sp>
        <p:nvSpPr>
          <p:cNvPr id="33795" name="Rectangle 3"/>
          <p:cNvSpPr>
            <a:spLocks noGrp="1" noChangeArrowheads="1"/>
          </p:cNvSpPr>
          <p:nvPr>
            <p:ph type="subTitle" idx="1"/>
          </p:nvPr>
        </p:nvSpPr>
        <p:spPr>
          <a:ln w="12700"/>
        </p:spPr>
        <p:txBody>
          <a:bodyPr/>
          <a:lstStyle/>
          <a:p>
            <a:pPr eaLnBrk="1" hangingPunct="1">
              <a:buFont typeface="Wingdings" pitchFamily="2" charset="2"/>
              <a:buNone/>
            </a:pPr>
            <a:r>
              <a:rPr lang="en-US" smtClean="0"/>
              <a:t>Dynamic Games of Complete and Perfect Information</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What is a Game Tree?</a:t>
            </a:r>
          </a:p>
        </p:txBody>
      </p:sp>
      <p:sp>
        <p:nvSpPr>
          <p:cNvPr id="34819" name="Line 38"/>
          <p:cNvSpPr>
            <a:spLocks noChangeShapeType="1"/>
          </p:cNvSpPr>
          <p:nvPr/>
        </p:nvSpPr>
        <p:spPr bwMode="auto">
          <a:xfrm flipH="1">
            <a:off x="3429000" y="2362200"/>
            <a:ext cx="1752600" cy="1371600"/>
          </a:xfrm>
          <a:prstGeom prst="line">
            <a:avLst/>
          </a:prstGeom>
          <a:noFill/>
          <a:ln w="12700" cap="sq">
            <a:solidFill>
              <a:schemeClr val="tx1"/>
            </a:solidFill>
            <a:round/>
            <a:headEnd/>
            <a:tailEnd/>
          </a:ln>
        </p:spPr>
        <p:txBody>
          <a:bodyPr>
            <a:spAutoFit/>
          </a:bodyPr>
          <a:lstStyle/>
          <a:p>
            <a:endParaRPr lang="pt-BR"/>
          </a:p>
        </p:txBody>
      </p:sp>
      <p:sp>
        <p:nvSpPr>
          <p:cNvPr id="34820" name="Line 39"/>
          <p:cNvSpPr>
            <a:spLocks noChangeShapeType="1"/>
          </p:cNvSpPr>
          <p:nvPr/>
        </p:nvSpPr>
        <p:spPr bwMode="auto">
          <a:xfrm>
            <a:off x="5181600" y="2362200"/>
            <a:ext cx="1905000" cy="1295400"/>
          </a:xfrm>
          <a:prstGeom prst="line">
            <a:avLst/>
          </a:prstGeom>
          <a:noFill/>
          <a:ln w="12700" cap="sq">
            <a:solidFill>
              <a:schemeClr val="tx1"/>
            </a:solidFill>
            <a:round/>
            <a:headEnd/>
            <a:tailEnd/>
          </a:ln>
        </p:spPr>
        <p:txBody>
          <a:bodyPr>
            <a:spAutoFit/>
          </a:bodyPr>
          <a:lstStyle/>
          <a:p>
            <a:endParaRPr lang="pt-BR"/>
          </a:p>
        </p:txBody>
      </p:sp>
      <p:sp>
        <p:nvSpPr>
          <p:cNvPr id="34821" name="Line 40"/>
          <p:cNvSpPr>
            <a:spLocks noChangeShapeType="1"/>
          </p:cNvSpPr>
          <p:nvPr/>
        </p:nvSpPr>
        <p:spPr bwMode="auto">
          <a:xfrm flipH="1">
            <a:off x="2133600" y="4191000"/>
            <a:ext cx="1219200" cy="1524000"/>
          </a:xfrm>
          <a:prstGeom prst="line">
            <a:avLst/>
          </a:prstGeom>
          <a:noFill/>
          <a:ln w="12700" cap="sq">
            <a:solidFill>
              <a:schemeClr val="tx1"/>
            </a:solidFill>
            <a:round/>
            <a:headEnd/>
            <a:tailEnd/>
          </a:ln>
        </p:spPr>
        <p:txBody>
          <a:bodyPr>
            <a:spAutoFit/>
          </a:bodyPr>
          <a:lstStyle/>
          <a:p>
            <a:endParaRPr lang="pt-BR"/>
          </a:p>
        </p:txBody>
      </p:sp>
      <p:sp>
        <p:nvSpPr>
          <p:cNvPr id="34822" name="Line 41"/>
          <p:cNvSpPr>
            <a:spLocks noChangeShapeType="1"/>
          </p:cNvSpPr>
          <p:nvPr/>
        </p:nvSpPr>
        <p:spPr bwMode="auto">
          <a:xfrm>
            <a:off x="3352800" y="4191000"/>
            <a:ext cx="990600" cy="1447800"/>
          </a:xfrm>
          <a:prstGeom prst="line">
            <a:avLst/>
          </a:prstGeom>
          <a:noFill/>
          <a:ln w="12700" cap="sq">
            <a:solidFill>
              <a:schemeClr val="tx1"/>
            </a:solidFill>
            <a:round/>
            <a:headEnd/>
            <a:tailEnd/>
          </a:ln>
        </p:spPr>
        <p:txBody>
          <a:bodyPr>
            <a:spAutoFit/>
          </a:bodyPr>
          <a:lstStyle/>
          <a:p>
            <a:endParaRPr lang="pt-BR"/>
          </a:p>
        </p:txBody>
      </p:sp>
      <p:sp>
        <p:nvSpPr>
          <p:cNvPr id="34823" name="Line 42"/>
          <p:cNvSpPr>
            <a:spLocks noChangeShapeType="1"/>
          </p:cNvSpPr>
          <p:nvPr/>
        </p:nvSpPr>
        <p:spPr bwMode="auto">
          <a:xfrm flipH="1">
            <a:off x="5715000" y="4114800"/>
            <a:ext cx="1219200" cy="1524000"/>
          </a:xfrm>
          <a:prstGeom prst="line">
            <a:avLst/>
          </a:prstGeom>
          <a:noFill/>
          <a:ln w="12700" cap="sq">
            <a:solidFill>
              <a:schemeClr val="tx1"/>
            </a:solidFill>
            <a:round/>
            <a:headEnd/>
            <a:tailEnd/>
          </a:ln>
        </p:spPr>
        <p:txBody>
          <a:bodyPr>
            <a:spAutoFit/>
          </a:bodyPr>
          <a:lstStyle/>
          <a:p>
            <a:endParaRPr lang="pt-BR"/>
          </a:p>
        </p:txBody>
      </p:sp>
      <p:sp>
        <p:nvSpPr>
          <p:cNvPr id="34824" name="Line 43"/>
          <p:cNvSpPr>
            <a:spLocks noChangeShapeType="1"/>
          </p:cNvSpPr>
          <p:nvPr/>
        </p:nvSpPr>
        <p:spPr bwMode="auto">
          <a:xfrm>
            <a:off x="6934200" y="4114800"/>
            <a:ext cx="990600" cy="1447800"/>
          </a:xfrm>
          <a:prstGeom prst="line">
            <a:avLst/>
          </a:prstGeom>
          <a:noFill/>
          <a:ln w="12700" cap="sq">
            <a:solidFill>
              <a:schemeClr val="tx1"/>
            </a:solidFill>
            <a:round/>
            <a:headEnd/>
            <a:tailEnd/>
          </a:ln>
        </p:spPr>
        <p:txBody>
          <a:bodyPr>
            <a:spAutoFit/>
          </a:bodyPr>
          <a:lstStyle/>
          <a:p>
            <a:endParaRPr lang="pt-BR"/>
          </a:p>
        </p:txBody>
      </p:sp>
      <p:sp>
        <p:nvSpPr>
          <p:cNvPr id="34825" name="Text Box 45"/>
          <p:cNvSpPr txBox="1">
            <a:spLocks noChangeArrowheads="1"/>
          </p:cNvSpPr>
          <p:nvPr/>
        </p:nvSpPr>
        <p:spPr bwMode="auto">
          <a:xfrm>
            <a:off x="4572000" y="1905000"/>
            <a:ext cx="1219200" cy="469900"/>
          </a:xfrm>
          <a:prstGeom prst="rect">
            <a:avLst/>
          </a:prstGeom>
          <a:solidFill>
            <a:schemeClr val="accent1"/>
          </a:solidFill>
          <a:ln w="12700" cap="sq">
            <a:solidFill>
              <a:schemeClr val="tx1"/>
            </a:solidFill>
            <a:miter lim="800000"/>
            <a:headEnd/>
            <a:tailEnd/>
          </a:ln>
        </p:spPr>
        <p:txBody>
          <a:bodyPr>
            <a:spAutoFit/>
          </a:bodyPr>
          <a:lstStyle/>
          <a:p>
            <a:pPr>
              <a:spcBef>
                <a:spcPct val="50000"/>
              </a:spcBef>
            </a:pPr>
            <a:r>
              <a:rPr lang="en-US" sz="2400"/>
              <a:t>Player 1</a:t>
            </a:r>
          </a:p>
        </p:txBody>
      </p:sp>
      <p:sp>
        <p:nvSpPr>
          <p:cNvPr id="34826" name="Text Box 46"/>
          <p:cNvSpPr txBox="1">
            <a:spLocks noChangeArrowheads="1"/>
          </p:cNvSpPr>
          <p:nvPr/>
        </p:nvSpPr>
        <p:spPr bwMode="auto">
          <a:xfrm>
            <a:off x="2819400" y="3733800"/>
            <a:ext cx="1219200" cy="469900"/>
          </a:xfrm>
          <a:prstGeom prst="rect">
            <a:avLst/>
          </a:prstGeom>
          <a:solidFill>
            <a:schemeClr val="accent2"/>
          </a:solidFill>
          <a:ln w="12700" cap="sq">
            <a:solidFill>
              <a:schemeClr val="tx1"/>
            </a:solidFill>
            <a:miter lim="800000"/>
            <a:headEnd/>
            <a:tailEnd/>
          </a:ln>
        </p:spPr>
        <p:txBody>
          <a:bodyPr>
            <a:spAutoFit/>
          </a:bodyPr>
          <a:lstStyle/>
          <a:p>
            <a:pPr>
              <a:spcBef>
                <a:spcPct val="50000"/>
              </a:spcBef>
            </a:pPr>
            <a:r>
              <a:rPr lang="en-US" sz="2400"/>
              <a:t>Player 2</a:t>
            </a:r>
          </a:p>
        </p:txBody>
      </p:sp>
      <p:sp>
        <p:nvSpPr>
          <p:cNvPr id="34827" name="Text Box 47"/>
          <p:cNvSpPr txBox="1">
            <a:spLocks noChangeArrowheads="1"/>
          </p:cNvSpPr>
          <p:nvPr/>
        </p:nvSpPr>
        <p:spPr bwMode="auto">
          <a:xfrm>
            <a:off x="6324600" y="3657600"/>
            <a:ext cx="1219200" cy="469900"/>
          </a:xfrm>
          <a:prstGeom prst="rect">
            <a:avLst/>
          </a:prstGeom>
          <a:solidFill>
            <a:schemeClr val="accent2"/>
          </a:solidFill>
          <a:ln w="12700" cap="sq">
            <a:solidFill>
              <a:schemeClr val="tx1"/>
            </a:solidFill>
            <a:miter lim="800000"/>
            <a:headEnd/>
            <a:tailEnd/>
          </a:ln>
        </p:spPr>
        <p:txBody>
          <a:bodyPr>
            <a:spAutoFit/>
          </a:bodyPr>
          <a:lstStyle/>
          <a:p>
            <a:pPr>
              <a:spcBef>
                <a:spcPct val="50000"/>
              </a:spcBef>
            </a:pPr>
            <a:r>
              <a:rPr lang="en-US" sz="2400"/>
              <a:t>Player 2</a:t>
            </a:r>
          </a:p>
        </p:txBody>
      </p:sp>
      <p:sp>
        <p:nvSpPr>
          <p:cNvPr id="34828" name="Text Box 48"/>
          <p:cNvSpPr txBox="1">
            <a:spLocks noChangeArrowheads="1"/>
          </p:cNvSpPr>
          <p:nvPr/>
        </p:nvSpPr>
        <p:spPr bwMode="auto">
          <a:xfrm>
            <a:off x="3124200" y="2667000"/>
            <a:ext cx="1066800" cy="519113"/>
          </a:xfrm>
          <a:prstGeom prst="rect">
            <a:avLst/>
          </a:prstGeom>
          <a:noFill/>
          <a:ln w="12700" cap="sq">
            <a:noFill/>
            <a:miter lim="800000"/>
            <a:headEnd/>
            <a:tailEnd/>
          </a:ln>
        </p:spPr>
        <p:txBody>
          <a:bodyPr>
            <a:spAutoFit/>
          </a:bodyPr>
          <a:lstStyle/>
          <a:p>
            <a:pPr>
              <a:spcBef>
                <a:spcPct val="50000"/>
              </a:spcBef>
            </a:pPr>
            <a:r>
              <a:rPr lang="en-US"/>
              <a:t>Left</a:t>
            </a:r>
          </a:p>
        </p:txBody>
      </p:sp>
      <p:sp>
        <p:nvSpPr>
          <p:cNvPr id="34829" name="Text Box 49"/>
          <p:cNvSpPr txBox="1">
            <a:spLocks noChangeArrowheads="1"/>
          </p:cNvSpPr>
          <p:nvPr/>
        </p:nvSpPr>
        <p:spPr bwMode="auto">
          <a:xfrm>
            <a:off x="6096000" y="2590800"/>
            <a:ext cx="1066800" cy="519113"/>
          </a:xfrm>
          <a:prstGeom prst="rect">
            <a:avLst/>
          </a:prstGeom>
          <a:noFill/>
          <a:ln w="12700" cap="sq">
            <a:noFill/>
            <a:miter lim="800000"/>
            <a:headEnd/>
            <a:tailEnd/>
          </a:ln>
        </p:spPr>
        <p:txBody>
          <a:bodyPr>
            <a:spAutoFit/>
          </a:bodyPr>
          <a:lstStyle/>
          <a:p>
            <a:pPr>
              <a:spcBef>
                <a:spcPct val="50000"/>
              </a:spcBef>
            </a:pPr>
            <a:r>
              <a:rPr lang="en-US"/>
              <a:t>Right</a:t>
            </a:r>
          </a:p>
        </p:txBody>
      </p:sp>
      <p:sp>
        <p:nvSpPr>
          <p:cNvPr id="34830" name="Text Box 50"/>
          <p:cNvSpPr txBox="1">
            <a:spLocks noChangeArrowheads="1"/>
          </p:cNvSpPr>
          <p:nvPr/>
        </p:nvSpPr>
        <p:spPr bwMode="auto">
          <a:xfrm>
            <a:off x="2057400" y="4648200"/>
            <a:ext cx="838200" cy="519113"/>
          </a:xfrm>
          <a:prstGeom prst="rect">
            <a:avLst/>
          </a:prstGeom>
          <a:noFill/>
          <a:ln w="12700" cap="sq">
            <a:noFill/>
            <a:miter lim="800000"/>
            <a:headEnd/>
            <a:tailEnd/>
          </a:ln>
        </p:spPr>
        <p:txBody>
          <a:bodyPr>
            <a:spAutoFit/>
          </a:bodyPr>
          <a:lstStyle/>
          <a:p>
            <a:pPr>
              <a:spcBef>
                <a:spcPct val="50000"/>
              </a:spcBef>
            </a:pPr>
            <a:r>
              <a:rPr lang="en-US"/>
              <a:t>A</a:t>
            </a:r>
          </a:p>
        </p:txBody>
      </p:sp>
      <p:sp>
        <p:nvSpPr>
          <p:cNvPr id="34831" name="Text Box 51"/>
          <p:cNvSpPr txBox="1">
            <a:spLocks noChangeArrowheads="1"/>
          </p:cNvSpPr>
          <p:nvPr/>
        </p:nvSpPr>
        <p:spPr bwMode="auto">
          <a:xfrm>
            <a:off x="5638800" y="4648200"/>
            <a:ext cx="685800" cy="519113"/>
          </a:xfrm>
          <a:prstGeom prst="rect">
            <a:avLst/>
          </a:prstGeom>
          <a:noFill/>
          <a:ln w="12700" cap="sq">
            <a:noFill/>
            <a:miter lim="800000"/>
            <a:headEnd/>
            <a:tailEnd/>
          </a:ln>
        </p:spPr>
        <p:txBody>
          <a:bodyPr>
            <a:spAutoFit/>
          </a:bodyPr>
          <a:lstStyle/>
          <a:p>
            <a:pPr>
              <a:spcBef>
                <a:spcPct val="50000"/>
              </a:spcBef>
            </a:pPr>
            <a:r>
              <a:rPr lang="en-US"/>
              <a:t>C</a:t>
            </a:r>
          </a:p>
        </p:txBody>
      </p:sp>
      <p:sp>
        <p:nvSpPr>
          <p:cNvPr id="34832" name="Text Box 52"/>
          <p:cNvSpPr txBox="1">
            <a:spLocks noChangeArrowheads="1"/>
          </p:cNvSpPr>
          <p:nvPr/>
        </p:nvSpPr>
        <p:spPr bwMode="auto">
          <a:xfrm>
            <a:off x="4038600" y="4648200"/>
            <a:ext cx="685800" cy="519113"/>
          </a:xfrm>
          <a:prstGeom prst="rect">
            <a:avLst/>
          </a:prstGeom>
          <a:noFill/>
          <a:ln w="12700" cap="sq">
            <a:noFill/>
            <a:miter lim="800000"/>
            <a:headEnd/>
            <a:tailEnd/>
          </a:ln>
        </p:spPr>
        <p:txBody>
          <a:bodyPr>
            <a:spAutoFit/>
          </a:bodyPr>
          <a:lstStyle/>
          <a:p>
            <a:pPr>
              <a:spcBef>
                <a:spcPct val="50000"/>
              </a:spcBef>
            </a:pPr>
            <a:r>
              <a:rPr lang="en-US"/>
              <a:t>B</a:t>
            </a:r>
          </a:p>
        </p:txBody>
      </p:sp>
      <p:sp>
        <p:nvSpPr>
          <p:cNvPr id="34833" name="Text Box 53"/>
          <p:cNvSpPr txBox="1">
            <a:spLocks noChangeArrowheads="1"/>
          </p:cNvSpPr>
          <p:nvPr/>
        </p:nvSpPr>
        <p:spPr bwMode="auto">
          <a:xfrm>
            <a:off x="7620000" y="4648200"/>
            <a:ext cx="609600" cy="519113"/>
          </a:xfrm>
          <a:prstGeom prst="rect">
            <a:avLst/>
          </a:prstGeom>
          <a:noFill/>
          <a:ln w="12700" cap="sq">
            <a:noFill/>
            <a:miter lim="800000"/>
            <a:headEnd/>
            <a:tailEnd/>
          </a:ln>
        </p:spPr>
        <p:txBody>
          <a:bodyPr>
            <a:spAutoFit/>
          </a:bodyPr>
          <a:lstStyle/>
          <a:p>
            <a:pPr>
              <a:spcBef>
                <a:spcPct val="50000"/>
              </a:spcBef>
            </a:pPr>
            <a:r>
              <a:rPr lang="en-US"/>
              <a:t>D</a:t>
            </a:r>
          </a:p>
        </p:txBody>
      </p:sp>
      <p:sp>
        <p:nvSpPr>
          <p:cNvPr id="34834" name="Text Box 54"/>
          <p:cNvSpPr txBox="1">
            <a:spLocks noChangeArrowheads="1"/>
          </p:cNvSpPr>
          <p:nvPr/>
        </p:nvSpPr>
        <p:spPr bwMode="auto">
          <a:xfrm>
            <a:off x="1905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P</a:t>
            </a:r>
            <a:r>
              <a:rPr lang="en-US" sz="1600">
                <a:solidFill>
                  <a:schemeClr val="accent1"/>
                </a:solidFill>
                <a:latin typeface="Symbol" pitchFamily="18" charset="2"/>
              </a:rPr>
              <a:t>11</a:t>
            </a:r>
          </a:p>
          <a:p>
            <a:pPr>
              <a:spcBef>
                <a:spcPct val="50000"/>
              </a:spcBef>
            </a:pPr>
            <a:r>
              <a:rPr lang="en-US">
                <a:solidFill>
                  <a:schemeClr val="accent2"/>
                </a:solidFill>
                <a:latin typeface="Symbol" pitchFamily="18" charset="2"/>
              </a:rPr>
              <a:t>P</a:t>
            </a:r>
            <a:r>
              <a:rPr lang="en-US" sz="1600">
                <a:solidFill>
                  <a:schemeClr val="accent2"/>
                </a:solidFill>
                <a:latin typeface="Symbol" pitchFamily="18" charset="2"/>
              </a:rPr>
              <a:t>21</a:t>
            </a:r>
          </a:p>
        </p:txBody>
      </p:sp>
      <p:sp>
        <p:nvSpPr>
          <p:cNvPr id="34835" name="Text Box 55"/>
          <p:cNvSpPr txBox="1">
            <a:spLocks noChangeArrowheads="1"/>
          </p:cNvSpPr>
          <p:nvPr/>
        </p:nvSpPr>
        <p:spPr bwMode="auto">
          <a:xfrm>
            <a:off x="40386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P</a:t>
            </a:r>
            <a:r>
              <a:rPr lang="en-US" sz="1600">
                <a:solidFill>
                  <a:schemeClr val="accent1"/>
                </a:solidFill>
                <a:latin typeface="Symbol" pitchFamily="18" charset="2"/>
              </a:rPr>
              <a:t>12</a:t>
            </a:r>
          </a:p>
          <a:p>
            <a:pPr>
              <a:spcBef>
                <a:spcPct val="50000"/>
              </a:spcBef>
            </a:pPr>
            <a:r>
              <a:rPr lang="en-US">
                <a:solidFill>
                  <a:schemeClr val="accent2"/>
                </a:solidFill>
                <a:latin typeface="Symbol" pitchFamily="18" charset="2"/>
              </a:rPr>
              <a:t>P</a:t>
            </a:r>
            <a:r>
              <a:rPr lang="en-US" sz="1600">
                <a:solidFill>
                  <a:schemeClr val="accent2"/>
                </a:solidFill>
                <a:latin typeface="Symbol" pitchFamily="18" charset="2"/>
              </a:rPr>
              <a:t>22</a:t>
            </a:r>
          </a:p>
        </p:txBody>
      </p:sp>
      <p:sp>
        <p:nvSpPr>
          <p:cNvPr id="34836" name="Text Box 56"/>
          <p:cNvSpPr txBox="1">
            <a:spLocks noChangeArrowheads="1"/>
          </p:cNvSpPr>
          <p:nvPr/>
        </p:nvSpPr>
        <p:spPr bwMode="auto">
          <a:xfrm>
            <a:off x="5334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P</a:t>
            </a:r>
            <a:r>
              <a:rPr lang="en-US" sz="1600">
                <a:solidFill>
                  <a:schemeClr val="accent1"/>
                </a:solidFill>
                <a:latin typeface="Symbol" pitchFamily="18" charset="2"/>
              </a:rPr>
              <a:t>13</a:t>
            </a:r>
          </a:p>
          <a:p>
            <a:pPr>
              <a:spcBef>
                <a:spcPct val="50000"/>
              </a:spcBef>
            </a:pPr>
            <a:r>
              <a:rPr lang="en-US">
                <a:solidFill>
                  <a:schemeClr val="accent2"/>
                </a:solidFill>
                <a:latin typeface="Symbol" pitchFamily="18" charset="2"/>
              </a:rPr>
              <a:t>P</a:t>
            </a:r>
            <a:r>
              <a:rPr lang="en-US" sz="1600">
                <a:solidFill>
                  <a:schemeClr val="accent2"/>
                </a:solidFill>
                <a:latin typeface="Symbol" pitchFamily="18" charset="2"/>
              </a:rPr>
              <a:t>23</a:t>
            </a:r>
          </a:p>
        </p:txBody>
      </p:sp>
      <p:sp>
        <p:nvSpPr>
          <p:cNvPr id="34837" name="Text Box 57"/>
          <p:cNvSpPr txBox="1">
            <a:spLocks noChangeArrowheads="1"/>
          </p:cNvSpPr>
          <p:nvPr/>
        </p:nvSpPr>
        <p:spPr bwMode="auto">
          <a:xfrm>
            <a:off x="7620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P</a:t>
            </a:r>
            <a:r>
              <a:rPr lang="en-US" sz="1600">
                <a:solidFill>
                  <a:schemeClr val="accent1"/>
                </a:solidFill>
                <a:latin typeface="Symbol" pitchFamily="18" charset="2"/>
              </a:rPr>
              <a:t>14</a:t>
            </a:r>
          </a:p>
          <a:p>
            <a:pPr>
              <a:spcBef>
                <a:spcPct val="50000"/>
              </a:spcBef>
            </a:pPr>
            <a:r>
              <a:rPr lang="en-US">
                <a:solidFill>
                  <a:schemeClr val="accent2"/>
                </a:solidFill>
                <a:latin typeface="Symbol" pitchFamily="18" charset="2"/>
              </a:rPr>
              <a:t>P</a:t>
            </a:r>
            <a:r>
              <a:rPr lang="en-US" sz="1600">
                <a:solidFill>
                  <a:schemeClr val="accent2"/>
                </a:solidFill>
                <a:latin typeface="Symbol" pitchFamily="18" charset="2"/>
              </a:rPr>
              <a:t>24</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An Advertising Example</a:t>
            </a:r>
          </a:p>
        </p:txBody>
      </p:sp>
      <p:sp>
        <p:nvSpPr>
          <p:cNvPr id="35843" name="Line 4"/>
          <p:cNvSpPr>
            <a:spLocks noChangeShapeType="1"/>
          </p:cNvSpPr>
          <p:nvPr/>
        </p:nvSpPr>
        <p:spPr bwMode="auto">
          <a:xfrm flipH="1">
            <a:off x="3429000" y="2362200"/>
            <a:ext cx="1752600" cy="1371600"/>
          </a:xfrm>
          <a:prstGeom prst="line">
            <a:avLst/>
          </a:prstGeom>
          <a:noFill/>
          <a:ln w="12700" cap="sq">
            <a:solidFill>
              <a:schemeClr val="tx1"/>
            </a:solidFill>
            <a:round/>
            <a:headEnd/>
            <a:tailEnd/>
          </a:ln>
        </p:spPr>
        <p:txBody>
          <a:bodyPr>
            <a:spAutoFit/>
          </a:bodyPr>
          <a:lstStyle/>
          <a:p>
            <a:endParaRPr lang="pt-BR"/>
          </a:p>
        </p:txBody>
      </p:sp>
      <p:sp>
        <p:nvSpPr>
          <p:cNvPr id="35844" name="Line 5"/>
          <p:cNvSpPr>
            <a:spLocks noChangeShapeType="1"/>
          </p:cNvSpPr>
          <p:nvPr/>
        </p:nvSpPr>
        <p:spPr bwMode="auto">
          <a:xfrm>
            <a:off x="5181600" y="2362200"/>
            <a:ext cx="1905000" cy="1295400"/>
          </a:xfrm>
          <a:prstGeom prst="line">
            <a:avLst/>
          </a:prstGeom>
          <a:noFill/>
          <a:ln w="12700" cap="sq">
            <a:solidFill>
              <a:schemeClr val="tx1"/>
            </a:solidFill>
            <a:round/>
            <a:headEnd/>
            <a:tailEnd/>
          </a:ln>
        </p:spPr>
        <p:txBody>
          <a:bodyPr>
            <a:spAutoFit/>
          </a:bodyPr>
          <a:lstStyle/>
          <a:p>
            <a:endParaRPr lang="pt-BR"/>
          </a:p>
        </p:txBody>
      </p:sp>
      <p:sp>
        <p:nvSpPr>
          <p:cNvPr id="35845" name="Line 6"/>
          <p:cNvSpPr>
            <a:spLocks noChangeShapeType="1"/>
          </p:cNvSpPr>
          <p:nvPr/>
        </p:nvSpPr>
        <p:spPr bwMode="auto">
          <a:xfrm flipH="1">
            <a:off x="2133600" y="4191000"/>
            <a:ext cx="1219200" cy="1524000"/>
          </a:xfrm>
          <a:prstGeom prst="line">
            <a:avLst/>
          </a:prstGeom>
          <a:noFill/>
          <a:ln w="12700" cap="sq">
            <a:solidFill>
              <a:schemeClr val="tx1"/>
            </a:solidFill>
            <a:round/>
            <a:headEnd/>
            <a:tailEnd/>
          </a:ln>
        </p:spPr>
        <p:txBody>
          <a:bodyPr>
            <a:spAutoFit/>
          </a:bodyPr>
          <a:lstStyle/>
          <a:p>
            <a:endParaRPr lang="pt-BR"/>
          </a:p>
        </p:txBody>
      </p:sp>
      <p:sp>
        <p:nvSpPr>
          <p:cNvPr id="35846" name="Line 7"/>
          <p:cNvSpPr>
            <a:spLocks noChangeShapeType="1"/>
          </p:cNvSpPr>
          <p:nvPr/>
        </p:nvSpPr>
        <p:spPr bwMode="auto">
          <a:xfrm>
            <a:off x="3352800" y="4191000"/>
            <a:ext cx="990600" cy="1447800"/>
          </a:xfrm>
          <a:prstGeom prst="line">
            <a:avLst/>
          </a:prstGeom>
          <a:noFill/>
          <a:ln w="12700" cap="sq">
            <a:solidFill>
              <a:schemeClr val="tx1"/>
            </a:solidFill>
            <a:round/>
            <a:headEnd/>
            <a:tailEnd/>
          </a:ln>
        </p:spPr>
        <p:txBody>
          <a:bodyPr>
            <a:spAutoFit/>
          </a:bodyPr>
          <a:lstStyle/>
          <a:p>
            <a:endParaRPr lang="pt-BR"/>
          </a:p>
        </p:txBody>
      </p:sp>
      <p:sp>
        <p:nvSpPr>
          <p:cNvPr id="35847" name="Line 8"/>
          <p:cNvSpPr>
            <a:spLocks noChangeShapeType="1"/>
          </p:cNvSpPr>
          <p:nvPr/>
        </p:nvSpPr>
        <p:spPr bwMode="auto">
          <a:xfrm flipH="1">
            <a:off x="5715000" y="4114800"/>
            <a:ext cx="1219200" cy="1524000"/>
          </a:xfrm>
          <a:prstGeom prst="line">
            <a:avLst/>
          </a:prstGeom>
          <a:noFill/>
          <a:ln w="12700" cap="sq">
            <a:solidFill>
              <a:schemeClr val="tx1"/>
            </a:solidFill>
            <a:round/>
            <a:headEnd/>
            <a:tailEnd/>
          </a:ln>
        </p:spPr>
        <p:txBody>
          <a:bodyPr>
            <a:spAutoFit/>
          </a:bodyPr>
          <a:lstStyle/>
          <a:p>
            <a:endParaRPr lang="pt-BR"/>
          </a:p>
        </p:txBody>
      </p:sp>
      <p:sp>
        <p:nvSpPr>
          <p:cNvPr id="35848" name="Line 9"/>
          <p:cNvSpPr>
            <a:spLocks noChangeShapeType="1"/>
          </p:cNvSpPr>
          <p:nvPr/>
        </p:nvSpPr>
        <p:spPr bwMode="auto">
          <a:xfrm>
            <a:off x="6934200" y="4114800"/>
            <a:ext cx="990600" cy="1447800"/>
          </a:xfrm>
          <a:prstGeom prst="line">
            <a:avLst/>
          </a:prstGeom>
          <a:noFill/>
          <a:ln w="12700" cap="sq">
            <a:solidFill>
              <a:schemeClr val="tx1"/>
            </a:solidFill>
            <a:round/>
            <a:headEnd/>
            <a:tailEnd/>
          </a:ln>
        </p:spPr>
        <p:txBody>
          <a:bodyPr>
            <a:spAutoFit/>
          </a:bodyPr>
          <a:lstStyle/>
          <a:p>
            <a:endParaRPr lang="pt-BR"/>
          </a:p>
        </p:txBody>
      </p:sp>
      <p:sp>
        <p:nvSpPr>
          <p:cNvPr id="35849" name="Text Box 10"/>
          <p:cNvSpPr txBox="1">
            <a:spLocks noChangeArrowheads="1"/>
          </p:cNvSpPr>
          <p:nvPr/>
        </p:nvSpPr>
        <p:spPr bwMode="auto">
          <a:xfrm>
            <a:off x="4572000" y="1905000"/>
            <a:ext cx="1219200" cy="469900"/>
          </a:xfrm>
          <a:prstGeom prst="rect">
            <a:avLst/>
          </a:prstGeom>
          <a:solidFill>
            <a:schemeClr val="accent1"/>
          </a:solidFill>
          <a:ln w="12700" cap="sq">
            <a:solidFill>
              <a:schemeClr val="tx1"/>
            </a:solidFill>
            <a:miter lim="800000"/>
            <a:headEnd/>
            <a:tailEnd/>
          </a:ln>
        </p:spPr>
        <p:txBody>
          <a:bodyPr>
            <a:spAutoFit/>
          </a:bodyPr>
          <a:lstStyle/>
          <a:p>
            <a:pPr>
              <a:spcBef>
                <a:spcPct val="50000"/>
              </a:spcBef>
            </a:pPr>
            <a:r>
              <a:rPr lang="en-US" sz="2400"/>
              <a:t>Migros</a:t>
            </a:r>
          </a:p>
        </p:txBody>
      </p:sp>
      <p:sp>
        <p:nvSpPr>
          <p:cNvPr id="35850" name="Text Box 11"/>
          <p:cNvSpPr txBox="1">
            <a:spLocks noChangeArrowheads="1"/>
          </p:cNvSpPr>
          <p:nvPr/>
        </p:nvSpPr>
        <p:spPr bwMode="auto">
          <a:xfrm>
            <a:off x="2819400" y="3733800"/>
            <a:ext cx="1524000" cy="469900"/>
          </a:xfrm>
          <a:prstGeom prst="rect">
            <a:avLst/>
          </a:prstGeom>
          <a:solidFill>
            <a:srgbClr val="FF0000"/>
          </a:solidFill>
          <a:ln w="12700" cap="sq">
            <a:solidFill>
              <a:schemeClr val="tx1"/>
            </a:solidFill>
            <a:miter lim="800000"/>
            <a:headEnd/>
            <a:tailEnd/>
          </a:ln>
        </p:spPr>
        <p:txBody>
          <a:bodyPr>
            <a:spAutoFit/>
          </a:bodyPr>
          <a:lstStyle/>
          <a:p>
            <a:pPr>
              <a:spcBef>
                <a:spcPct val="50000"/>
              </a:spcBef>
            </a:pPr>
            <a:r>
              <a:rPr lang="en-US" sz="2400"/>
              <a:t>Wal-Mart</a:t>
            </a:r>
          </a:p>
        </p:txBody>
      </p:sp>
      <p:sp>
        <p:nvSpPr>
          <p:cNvPr id="35851" name="Text Box 13"/>
          <p:cNvSpPr txBox="1">
            <a:spLocks noChangeArrowheads="1"/>
          </p:cNvSpPr>
          <p:nvPr/>
        </p:nvSpPr>
        <p:spPr bwMode="auto">
          <a:xfrm>
            <a:off x="2286000" y="2667000"/>
            <a:ext cx="1905000" cy="519113"/>
          </a:xfrm>
          <a:prstGeom prst="rect">
            <a:avLst/>
          </a:prstGeom>
          <a:noFill/>
          <a:ln w="12700" cap="sq">
            <a:noFill/>
            <a:miter lim="800000"/>
            <a:headEnd/>
            <a:tailEnd/>
          </a:ln>
        </p:spPr>
        <p:txBody>
          <a:bodyPr>
            <a:spAutoFit/>
          </a:bodyPr>
          <a:lstStyle/>
          <a:p>
            <a:pPr>
              <a:spcBef>
                <a:spcPct val="50000"/>
              </a:spcBef>
            </a:pPr>
            <a:r>
              <a:rPr lang="en-US"/>
              <a:t>Aggressive</a:t>
            </a:r>
          </a:p>
        </p:txBody>
      </p:sp>
      <p:sp>
        <p:nvSpPr>
          <p:cNvPr id="35852" name="Text Box 14"/>
          <p:cNvSpPr txBox="1">
            <a:spLocks noChangeArrowheads="1"/>
          </p:cNvSpPr>
          <p:nvPr/>
        </p:nvSpPr>
        <p:spPr bwMode="auto">
          <a:xfrm>
            <a:off x="6096000" y="2590800"/>
            <a:ext cx="1295400" cy="519113"/>
          </a:xfrm>
          <a:prstGeom prst="rect">
            <a:avLst/>
          </a:prstGeom>
          <a:noFill/>
          <a:ln w="12700" cap="sq">
            <a:noFill/>
            <a:miter lim="800000"/>
            <a:headEnd/>
            <a:tailEnd/>
          </a:ln>
        </p:spPr>
        <p:txBody>
          <a:bodyPr>
            <a:spAutoFit/>
          </a:bodyPr>
          <a:lstStyle/>
          <a:p>
            <a:pPr>
              <a:spcBef>
                <a:spcPct val="50000"/>
              </a:spcBef>
            </a:pPr>
            <a:r>
              <a:rPr lang="en-US"/>
              <a:t>Normal</a:t>
            </a:r>
          </a:p>
        </p:txBody>
      </p:sp>
      <p:sp>
        <p:nvSpPr>
          <p:cNvPr id="35853" name="Text Box 19"/>
          <p:cNvSpPr txBox="1">
            <a:spLocks noChangeArrowheads="1"/>
          </p:cNvSpPr>
          <p:nvPr/>
        </p:nvSpPr>
        <p:spPr bwMode="auto">
          <a:xfrm>
            <a:off x="1905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680</a:t>
            </a:r>
          </a:p>
          <a:p>
            <a:pPr>
              <a:spcBef>
                <a:spcPct val="50000"/>
              </a:spcBef>
            </a:pPr>
            <a:r>
              <a:rPr lang="en-US">
                <a:solidFill>
                  <a:srgbClr val="FF0000"/>
                </a:solidFill>
                <a:latin typeface="Symbol" pitchFamily="18" charset="2"/>
              </a:rPr>
              <a:t>-</a:t>
            </a:r>
            <a:r>
              <a:rPr lang="en-US">
                <a:solidFill>
                  <a:schemeClr val="accent2"/>
                </a:solidFill>
                <a:latin typeface="Symbol" pitchFamily="18" charset="2"/>
              </a:rPr>
              <a:t>50</a:t>
            </a:r>
            <a:endParaRPr lang="en-US" sz="1600">
              <a:solidFill>
                <a:schemeClr val="accent2"/>
              </a:solidFill>
              <a:latin typeface="Symbol" pitchFamily="18" charset="2"/>
            </a:endParaRPr>
          </a:p>
        </p:txBody>
      </p:sp>
      <p:sp>
        <p:nvSpPr>
          <p:cNvPr id="35854" name="Text Box 20"/>
          <p:cNvSpPr txBox="1">
            <a:spLocks noChangeArrowheads="1"/>
          </p:cNvSpPr>
          <p:nvPr/>
        </p:nvSpPr>
        <p:spPr bwMode="auto">
          <a:xfrm>
            <a:off x="40386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730</a:t>
            </a:r>
            <a:endParaRPr lang="en-US" sz="1600">
              <a:solidFill>
                <a:schemeClr val="accent1"/>
              </a:solidFill>
              <a:latin typeface="Symbol" pitchFamily="18" charset="2"/>
            </a:endParaRPr>
          </a:p>
          <a:p>
            <a:pPr>
              <a:spcBef>
                <a:spcPct val="50000"/>
              </a:spcBef>
            </a:pPr>
            <a:r>
              <a:rPr lang="en-US">
                <a:latin typeface="Symbol" pitchFamily="18" charset="2"/>
              </a:rPr>
              <a:t>  </a:t>
            </a:r>
            <a:r>
              <a:rPr lang="en-US">
                <a:solidFill>
                  <a:schemeClr val="accent2"/>
                </a:solidFill>
                <a:latin typeface="Symbol" pitchFamily="18" charset="2"/>
              </a:rPr>
              <a:t>0</a:t>
            </a:r>
            <a:endParaRPr lang="en-US" sz="1600">
              <a:solidFill>
                <a:schemeClr val="accent2"/>
              </a:solidFill>
              <a:latin typeface="Symbol" pitchFamily="18" charset="2"/>
            </a:endParaRPr>
          </a:p>
        </p:txBody>
      </p:sp>
      <p:sp>
        <p:nvSpPr>
          <p:cNvPr id="35855" name="Text Box 21"/>
          <p:cNvSpPr txBox="1">
            <a:spLocks noChangeArrowheads="1"/>
          </p:cNvSpPr>
          <p:nvPr/>
        </p:nvSpPr>
        <p:spPr bwMode="auto">
          <a:xfrm>
            <a:off x="5334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700</a:t>
            </a:r>
            <a:endParaRPr lang="en-US" sz="1600">
              <a:solidFill>
                <a:schemeClr val="accent1"/>
              </a:solidFill>
              <a:latin typeface="Symbol" pitchFamily="18" charset="2"/>
            </a:endParaRPr>
          </a:p>
          <a:p>
            <a:pPr>
              <a:spcBef>
                <a:spcPct val="50000"/>
              </a:spcBef>
            </a:pPr>
            <a:r>
              <a:rPr lang="en-US">
                <a:solidFill>
                  <a:schemeClr val="accent2"/>
                </a:solidFill>
                <a:latin typeface="Symbol" pitchFamily="18" charset="2"/>
              </a:rPr>
              <a:t>400</a:t>
            </a:r>
            <a:endParaRPr lang="en-US" sz="1600">
              <a:solidFill>
                <a:schemeClr val="accent2"/>
              </a:solidFill>
              <a:latin typeface="Symbol" pitchFamily="18" charset="2"/>
            </a:endParaRPr>
          </a:p>
        </p:txBody>
      </p:sp>
      <p:sp>
        <p:nvSpPr>
          <p:cNvPr id="35856" name="Text Box 22"/>
          <p:cNvSpPr txBox="1">
            <a:spLocks noChangeArrowheads="1"/>
          </p:cNvSpPr>
          <p:nvPr/>
        </p:nvSpPr>
        <p:spPr bwMode="auto">
          <a:xfrm>
            <a:off x="7620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800</a:t>
            </a:r>
            <a:endParaRPr lang="en-US" sz="1600">
              <a:solidFill>
                <a:schemeClr val="accent1"/>
              </a:solidFill>
              <a:latin typeface="Symbol" pitchFamily="18" charset="2"/>
            </a:endParaRPr>
          </a:p>
          <a:p>
            <a:pPr>
              <a:spcBef>
                <a:spcPct val="50000"/>
              </a:spcBef>
            </a:pPr>
            <a:r>
              <a:rPr lang="en-US">
                <a:latin typeface="Symbol" pitchFamily="18" charset="2"/>
              </a:rPr>
              <a:t>  </a:t>
            </a:r>
            <a:r>
              <a:rPr lang="en-US">
                <a:solidFill>
                  <a:schemeClr val="accent2"/>
                </a:solidFill>
                <a:latin typeface="Symbol" pitchFamily="18" charset="2"/>
              </a:rPr>
              <a:t>0</a:t>
            </a:r>
            <a:endParaRPr lang="en-US" sz="1600">
              <a:solidFill>
                <a:schemeClr val="accent2"/>
              </a:solidFill>
              <a:latin typeface="Symbol" pitchFamily="18" charset="2"/>
            </a:endParaRPr>
          </a:p>
        </p:txBody>
      </p:sp>
      <p:sp>
        <p:nvSpPr>
          <p:cNvPr id="35857" name="Text Box 23"/>
          <p:cNvSpPr txBox="1">
            <a:spLocks noChangeArrowheads="1"/>
          </p:cNvSpPr>
          <p:nvPr/>
        </p:nvSpPr>
        <p:spPr bwMode="auto">
          <a:xfrm>
            <a:off x="6172200" y="3657600"/>
            <a:ext cx="1524000" cy="469900"/>
          </a:xfrm>
          <a:prstGeom prst="rect">
            <a:avLst/>
          </a:prstGeom>
          <a:solidFill>
            <a:srgbClr val="FF0000"/>
          </a:solidFill>
          <a:ln w="12700" cap="sq">
            <a:solidFill>
              <a:schemeClr val="tx1"/>
            </a:solidFill>
            <a:miter lim="800000"/>
            <a:headEnd/>
            <a:tailEnd/>
          </a:ln>
        </p:spPr>
        <p:txBody>
          <a:bodyPr>
            <a:spAutoFit/>
          </a:bodyPr>
          <a:lstStyle/>
          <a:p>
            <a:pPr>
              <a:spcBef>
                <a:spcPct val="50000"/>
              </a:spcBef>
            </a:pPr>
            <a:r>
              <a:rPr lang="en-US" sz="2400"/>
              <a:t>Wal-Mart</a:t>
            </a:r>
          </a:p>
        </p:txBody>
      </p:sp>
      <p:sp>
        <p:nvSpPr>
          <p:cNvPr id="35858" name="Text Box 24"/>
          <p:cNvSpPr txBox="1">
            <a:spLocks noChangeArrowheads="1"/>
          </p:cNvSpPr>
          <p:nvPr/>
        </p:nvSpPr>
        <p:spPr bwMode="auto">
          <a:xfrm>
            <a:off x="1905000" y="4495800"/>
            <a:ext cx="1066800" cy="519113"/>
          </a:xfrm>
          <a:prstGeom prst="rect">
            <a:avLst/>
          </a:prstGeom>
          <a:noFill/>
          <a:ln w="12700" cap="sq">
            <a:noFill/>
            <a:miter lim="800000"/>
            <a:headEnd/>
            <a:tailEnd/>
          </a:ln>
        </p:spPr>
        <p:txBody>
          <a:bodyPr>
            <a:spAutoFit/>
          </a:bodyPr>
          <a:lstStyle/>
          <a:p>
            <a:pPr>
              <a:spcBef>
                <a:spcPct val="50000"/>
              </a:spcBef>
            </a:pPr>
            <a:r>
              <a:rPr lang="en-US"/>
              <a:t>Enter</a:t>
            </a:r>
          </a:p>
        </p:txBody>
      </p:sp>
      <p:sp>
        <p:nvSpPr>
          <p:cNvPr id="35859" name="Text Box 27"/>
          <p:cNvSpPr txBox="1">
            <a:spLocks noChangeArrowheads="1"/>
          </p:cNvSpPr>
          <p:nvPr/>
        </p:nvSpPr>
        <p:spPr bwMode="auto">
          <a:xfrm>
            <a:off x="4038600" y="4800600"/>
            <a:ext cx="1447800" cy="519113"/>
          </a:xfrm>
          <a:prstGeom prst="rect">
            <a:avLst/>
          </a:prstGeom>
          <a:noFill/>
          <a:ln w="12700" cap="sq">
            <a:noFill/>
            <a:miter lim="800000"/>
            <a:headEnd/>
            <a:tailEnd/>
          </a:ln>
        </p:spPr>
        <p:txBody>
          <a:bodyPr>
            <a:spAutoFit/>
          </a:bodyPr>
          <a:lstStyle/>
          <a:p>
            <a:pPr>
              <a:spcBef>
                <a:spcPct val="50000"/>
              </a:spcBef>
            </a:pPr>
            <a:r>
              <a:rPr lang="en-US"/>
              <a:t>Stay out</a:t>
            </a:r>
          </a:p>
        </p:txBody>
      </p:sp>
      <p:sp>
        <p:nvSpPr>
          <p:cNvPr id="35860" name="Text Box 28"/>
          <p:cNvSpPr txBox="1">
            <a:spLocks noChangeArrowheads="1"/>
          </p:cNvSpPr>
          <p:nvPr/>
        </p:nvSpPr>
        <p:spPr bwMode="auto">
          <a:xfrm>
            <a:off x="5410200" y="4419600"/>
            <a:ext cx="1066800" cy="519113"/>
          </a:xfrm>
          <a:prstGeom prst="rect">
            <a:avLst/>
          </a:prstGeom>
          <a:noFill/>
          <a:ln w="12700" cap="sq">
            <a:noFill/>
            <a:miter lim="800000"/>
            <a:headEnd/>
            <a:tailEnd/>
          </a:ln>
        </p:spPr>
        <p:txBody>
          <a:bodyPr>
            <a:spAutoFit/>
          </a:bodyPr>
          <a:lstStyle/>
          <a:p>
            <a:pPr>
              <a:spcBef>
                <a:spcPct val="50000"/>
              </a:spcBef>
            </a:pPr>
            <a:r>
              <a:rPr lang="en-US"/>
              <a:t>Enter</a:t>
            </a:r>
          </a:p>
        </p:txBody>
      </p:sp>
      <p:sp>
        <p:nvSpPr>
          <p:cNvPr id="35861" name="Text Box 29"/>
          <p:cNvSpPr txBox="1">
            <a:spLocks noChangeArrowheads="1"/>
          </p:cNvSpPr>
          <p:nvPr/>
        </p:nvSpPr>
        <p:spPr bwMode="auto">
          <a:xfrm>
            <a:off x="7696200" y="4800600"/>
            <a:ext cx="1447800" cy="519113"/>
          </a:xfrm>
          <a:prstGeom prst="rect">
            <a:avLst/>
          </a:prstGeom>
          <a:noFill/>
          <a:ln w="12700" cap="sq">
            <a:noFill/>
            <a:miter lim="800000"/>
            <a:headEnd/>
            <a:tailEnd/>
          </a:ln>
        </p:spPr>
        <p:txBody>
          <a:bodyPr>
            <a:spAutoFit/>
          </a:bodyPr>
          <a:lstStyle/>
          <a:p>
            <a:pPr>
              <a:spcBef>
                <a:spcPct val="50000"/>
              </a:spcBef>
            </a:pPr>
            <a:r>
              <a:rPr lang="en-US"/>
              <a:t>Stay out</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Assumptions in Dynamic Extensive Form Games</a:t>
            </a:r>
          </a:p>
        </p:txBody>
      </p:sp>
      <p:sp>
        <p:nvSpPr>
          <p:cNvPr id="36867" name="Rectangle 3"/>
          <p:cNvSpPr>
            <a:spLocks noGrp="1" noChangeArrowheads="1"/>
          </p:cNvSpPr>
          <p:nvPr>
            <p:ph type="body" idx="1"/>
          </p:nvPr>
        </p:nvSpPr>
        <p:spPr/>
        <p:txBody>
          <a:bodyPr/>
          <a:lstStyle/>
          <a:p>
            <a:pPr eaLnBrk="1" hangingPunct="1"/>
            <a:r>
              <a:rPr lang="en-US" sz="2800" smtClean="0"/>
              <a:t>All players are rational.</a:t>
            </a:r>
          </a:p>
          <a:p>
            <a:pPr eaLnBrk="1" hangingPunct="1"/>
            <a:r>
              <a:rPr lang="en-US" sz="2800" smtClean="0"/>
              <a:t>Rationality is common knowledge </a:t>
            </a:r>
          </a:p>
          <a:p>
            <a:pPr eaLnBrk="1" hangingPunct="1"/>
            <a:r>
              <a:rPr lang="en-US" sz="2800" smtClean="0"/>
              <a:t>Players move sequentially. (Therefore, also called sequential games)</a:t>
            </a:r>
          </a:p>
          <a:p>
            <a:pPr eaLnBrk="1" hangingPunct="1"/>
            <a:r>
              <a:rPr lang="en-US" sz="2800" smtClean="0"/>
              <a:t>Players have complete and perfect information</a:t>
            </a:r>
          </a:p>
          <a:p>
            <a:pPr lvl="1" eaLnBrk="1" hangingPunct="1"/>
            <a:r>
              <a:rPr lang="en-US" sz="2400" smtClean="0"/>
              <a:t>Players can see the full game tree including the payoffs </a:t>
            </a:r>
          </a:p>
          <a:p>
            <a:pPr lvl="1" eaLnBrk="1" hangingPunct="1"/>
            <a:r>
              <a:rPr lang="en-US" sz="2400" smtClean="0"/>
              <a:t>Players can observe and recall all previous moves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Why is GT important?</a:t>
            </a:r>
          </a:p>
        </p:txBody>
      </p:sp>
      <p:sp>
        <p:nvSpPr>
          <p:cNvPr id="32771" name="Rectangle 3"/>
          <p:cNvSpPr>
            <a:spLocks noGrp="1" noChangeArrowheads="1"/>
          </p:cNvSpPr>
          <p:nvPr>
            <p:ph type="body" idx="1"/>
          </p:nvPr>
        </p:nvSpPr>
        <p:spPr/>
        <p:txBody>
          <a:bodyPr/>
          <a:lstStyle/>
          <a:p>
            <a:pPr eaLnBrk="1" hangingPunct="1">
              <a:lnSpc>
                <a:spcPct val="90000"/>
              </a:lnSpc>
            </a:pPr>
            <a:r>
              <a:rPr lang="en-US" sz="2800" b="1" dirty="0" smtClean="0"/>
              <a:t>Facilitates strategic thinking</a:t>
            </a:r>
            <a:r>
              <a:rPr lang="en-US" sz="2800" dirty="0" smtClean="0"/>
              <a:t>. </a:t>
            </a:r>
          </a:p>
          <a:p>
            <a:pPr eaLnBrk="1" hangingPunct="1">
              <a:lnSpc>
                <a:spcPct val="90000"/>
              </a:lnSpc>
            </a:pPr>
            <a:r>
              <a:rPr lang="en-US" sz="2800" dirty="0" smtClean="0"/>
              <a:t>Provides a standard taxonomy that is needed for a scientific approach in analyzing strategic interactions.</a:t>
            </a:r>
          </a:p>
          <a:p>
            <a:pPr eaLnBrk="1" hangingPunct="1">
              <a:lnSpc>
                <a:spcPct val="90000"/>
              </a:lnSpc>
            </a:pPr>
            <a:r>
              <a:rPr lang="en-US" sz="2800" dirty="0" smtClean="0"/>
              <a:t>Helps confirm long held beliefs.</a:t>
            </a:r>
          </a:p>
          <a:p>
            <a:pPr eaLnBrk="1" hangingPunct="1">
              <a:lnSpc>
                <a:spcPct val="90000"/>
              </a:lnSpc>
            </a:pPr>
            <a:r>
              <a:rPr lang="en-US" sz="2800" dirty="0" smtClean="0"/>
              <a:t>Provides new insights.</a:t>
            </a:r>
          </a:p>
          <a:p>
            <a:pPr eaLnBrk="1" hangingPunct="1">
              <a:lnSpc>
                <a:spcPct val="90000"/>
              </a:lnSpc>
            </a:pPr>
            <a:r>
              <a:rPr lang="en-US" sz="2800" dirty="0" smtClean="0"/>
              <a:t>“To be literate in the modern age, you need to have a general understanding of GT.” </a:t>
            </a:r>
            <a:r>
              <a:rPr lang="en-US" sz="2800" dirty="0" err="1" smtClean="0"/>
              <a:t>P.Samuelson</a:t>
            </a: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additive="base">
                                        <p:cTn id="25"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771">
                                            <p:txEl>
                                              <p:pRg st="4" end="4"/>
                                            </p:txEl>
                                          </p:spTgt>
                                        </p:tgtEl>
                                        <p:attrNameLst>
                                          <p:attrName>style.visibility</p:attrName>
                                        </p:attrNameLst>
                                      </p:cBhvr>
                                      <p:to>
                                        <p:strVal val="visible"/>
                                      </p:to>
                                    </p:set>
                                    <p:anim calcmode="lin" valueType="num">
                                      <p:cBhvr additive="base">
                                        <p:cTn id="31"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Solution of an Extensive Form Game</a:t>
            </a:r>
          </a:p>
        </p:txBody>
      </p:sp>
      <p:sp>
        <p:nvSpPr>
          <p:cNvPr id="37891" name="Rectangle 3"/>
          <p:cNvSpPr>
            <a:spLocks noGrp="1" noChangeArrowheads="1"/>
          </p:cNvSpPr>
          <p:nvPr>
            <p:ph type="body" idx="1"/>
          </p:nvPr>
        </p:nvSpPr>
        <p:spPr/>
        <p:txBody>
          <a:bodyPr/>
          <a:lstStyle/>
          <a:p>
            <a:pPr eaLnBrk="1" hangingPunct="1"/>
            <a:r>
              <a:rPr lang="en-US" smtClean="0"/>
              <a:t>Subgame Perfect Equilibrium: For an equilibrium to be subgame perfect, it has to be a NE for all the subgames as well as for the entire game.</a:t>
            </a:r>
          </a:p>
          <a:p>
            <a:pPr lvl="1" eaLnBrk="1" hangingPunct="1"/>
            <a:r>
              <a:rPr lang="en-US" smtClean="0"/>
              <a:t>A subgame is a decision node from the original game along with the decision nodes and end nodes.</a:t>
            </a:r>
          </a:p>
          <a:p>
            <a:pPr lvl="1" eaLnBrk="1" hangingPunct="1"/>
            <a:r>
              <a:rPr lang="en-US" smtClean="0"/>
              <a:t>Backward induction is used to find SPE</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Line 3"/>
          <p:cNvSpPr>
            <a:spLocks noChangeShapeType="1"/>
          </p:cNvSpPr>
          <p:nvPr/>
        </p:nvSpPr>
        <p:spPr bwMode="auto">
          <a:xfrm flipH="1">
            <a:off x="3429000" y="2362200"/>
            <a:ext cx="1752600" cy="1371600"/>
          </a:xfrm>
          <a:prstGeom prst="line">
            <a:avLst/>
          </a:prstGeom>
          <a:noFill/>
          <a:ln w="12700" cap="sq">
            <a:solidFill>
              <a:schemeClr val="tx1"/>
            </a:solidFill>
            <a:round/>
            <a:headEnd/>
            <a:tailEnd/>
          </a:ln>
        </p:spPr>
        <p:txBody>
          <a:bodyPr>
            <a:spAutoFit/>
          </a:bodyPr>
          <a:lstStyle/>
          <a:p>
            <a:endParaRPr lang="pt-BR"/>
          </a:p>
        </p:txBody>
      </p:sp>
      <p:sp>
        <p:nvSpPr>
          <p:cNvPr id="38915" name="Line 4"/>
          <p:cNvSpPr>
            <a:spLocks noChangeShapeType="1"/>
          </p:cNvSpPr>
          <p:nvPr/>
        </p:nvSpPr>
        <p:spPr bwMode="auto">
          <a:xfrm>
            <a:off x="5181600" y="2362200"/>
            <a:ext cx="1905000" cy="1295400"/>
          </a:xfrm>
          <a:prstGeom prst="line">
            <a:avLst/>
          </a:prstGeom>
          <a:noFill/>
          <a:ln w="12700" cap="sq">
            <a:solidFill>
              <a:schemeClr val="tx1"/>
            </a:solidFill>
            <a:round/>
            <a:headEnd/>
            <a:tailEnd/>
          </a:ln>
        </p:spPr>
        <p:txBody>
          <a:bodyPr>
            <a:spAutoFit/>
          </a:bodyPr>
          <a:lstStyle/>
          <a:p>
            <a:endParaRPr lang="pt-BR"/>
          </a:p>
        </p:txBody>
      </p:sp>
      <p:sp>
        <p:nvSpPr>
          <p:cNvPr id="38916" name="Line 5"/>
          <p:cNvSpPr>
            <a:spLocks noChangeShapeType="1"/>
          </p:cNvSpPr>
          <p:nvPr/>
        </p:nvSpPr>
        <p:spPr bwMode="auto">
          <a:xfrm flipH="1">
            <a:off x="2133600" y="4191000"/>
            <a:ext cx="1219200" cy="1524000"/>
          </a:xfrm>
          <a:prstGeom prst="line">
            <a:avLst/>
          </a:prstGeom>
          <a:noFill/>
          <a:ln w="12700" cap="sq">
            <a:solidFill>
              <a:schemeClr val="tx1"/>
            </a:solidFill>
            <a:round/>
            <a:headEnd/>
            <a:tailEnd/>
          </a:ln>
        </p:spPr>
        <p:txBody>
          <a:bodyPr>
            <a:spAutoFit/>
          </a:bodyPr>
          <a:lstStyle/>
          <a:p>
            <a:endParaRPr lang="pt-BR"/>
          </a:p>
        </p:txBody>
      </p:sp>
      <p:sp>
        <p:nvSpPr>
          <p:cNvPr id="38917" name="Line 6"/>
          <p:cNvSpPr>
            <a:spLocks noChangeShapeType="1"/>
          </p:cNvSpPr>
          <p:nvPr/>
        </p:nvSpPr>
        <p:spPr bwMode="auto">
          <a:xfrm>
            <a:off x="3352800" y="4191000"/>
            <a:ext cx="990600" cy="1447800"/>
          </a:xfrm>
          <a:prstGeom prst="line">
            <a:avLst/>
          </a:prstGeom>
          <a:noFill/>
          <a:ln w="12700" cap="sq">
            <a:solidFill>
              <a:schemeClr val="tx1"/>
            </a:solidFill>
            <a:round/>
            <a:headEnd/>
            <a:tailEnd/>
          </a:ln>
        </p:spPr>
        <p:txBody>
          <a:bodyPr>
            <a:spAutoFit/>
          </a:bodyPr>
          <a:lstStyle/>
          <a:p>
            <a:endParaRPr lang="pt-BR"/>
          </a:p>
        </p:txBody>
      </p:sp>
      <p:sp>
        <p:nvSpPr>
          <p:cNvPr id="38918" name="Line 7"/>
          <p:cNvSpPr>
            <a:spLocks noChangeShapeType="1"/>
          </p:cNvSpPr>
          <p:nvPr/>
        </p:nvSpPr>
        <p:spPr bwMode="auto">
          <a:xfrm flipH="1">
            <a:off x="5715000" y="4114800"/>
            <a:ext cx="1219200" cy="1524000"/>
          </a:xfrm>
          <a:prstGeom prst="line">
            <a:avLst/>
          </a:prstGeom>
          <a:noFill/>
          <a:ln w="12700" cap="sq">
            <a:solidFill>
              <a:schemeClr val="tx1"/>
            </a:solidFill>
            <a:round/>
            <a:headEnd/>
            <a:tailEnd/>
          </a:ln>
        </p:spPr>
        <p:txBody>
          <a:bodyPr>
            <a:spAutoFit/>
          </a:bodyPr>
          <a:lstStyle/>
          <a:p>
            <a:endParaRPr lang="pt-BR"/>
          </a:p>
        </p:txBody>
      </p:sp>
      <p:sp>
        <p:nvSpPr>
          <p:cNvPr id="38919" name="Line 8"/>
          <p:cNvSpPr>
            <a:spLocks noChangeShapeType="1"/>
          </p:cNvSpPr>
          <p:nvPr/>
        </p:nvSpPr>
        <p:spPr bwMode="auto">
          <a:xfrm>
            <a:off x="6934200" y="4114800"/>
            <a:ext cx="990600" cy="1447800"/>
          </a:xfrm>
          <a:prstGeom prst="line">
            <a:avLst/>
          </a:prstGeom>
          <a:noFill/>
          <a:ln w="12700" cap="sq">
            <a:solidFill>
              <a:schemeClr val="tx1"/>
            </a:solidFill>
            <a:round/>
            <a:headEnd/>
            <a:tailEnd/>
          </a:ln>
        </p:spPr>
        <p:txBody>
          <a:bodyPr>
            <a:spAutoFit/>
          </a:bodyPr>
          <a:lstStyle/>
          <a:p>
            <a:endParaRPr lang="pt-BR"/>
          </a:p>
        </p:txBody>
      </p:sp>
      <p:sp>
        <p:nvSpPr>
          <p:cNvPr id="38920" name="Text Box 9"/>
          <p:cNvSpPr txBox="1">
            <a:spLocks noChangeArrowheads="1"/>
          </p:cNvSpPr>
          <p:nvPr/>
        </p:nvSpPr>
        <p:spPr bwMode="auto">
          <a:xfrm>
            <a:off x="4572000" y="1905000"/>
            <a:ext cx="1219200" cy="469900"/>
          </a:xfrm>
          <a:prstGeom prst="rect">
            <a:avLst/>
          </a:prstGeom>
          <a:solidFill>
            <a:schemeClr val="accent1"/>
          </a:solidFill>
          <a:ln w="12700" cap="sq">
            <a:solidFill>
              <a:schemeClr val="tx1"/>
            </a:solidFill>
            <a:miter lim="800000"/>
            <a:headEnd/>
            <a:tailEnd/>
          </a:ln>
        </p:spPr>
        <p:txBody>
          <a:bodyPr>
            <a:spAutoFit/>
          </a:bodyPr>
          <a:lstStyle/>
          <a:p>
            <a:pPr>
              <a:spcBef>
                <a:spcPct val="50000"/>
              </a:spcBef>
            </a:pPr>
            <a:r>
              <a:rPr lang="en-US" sz="2400"/>
              <a:t>Migros</a:t>
            </a:r>
          </a:p>
        </p:txBody>
      </p:sp>
      <p:sp>
        <p:nvSpPr>
          <p:cNvPr id="38921" name="Text Box 10"/>
          <p:cNvSpPr txBox="1">
            <a:spLocks noChangeArrowheads="1"/>
          </p:cNvSpPr>
          <p:nvPr/>
        </p:nvSpPr>
        <p:spPr bwMode="auto">
          <a:xfrm>
            <a:off x="2819400" y="3733800"/>
            <a:ext cx="1524000" cy="469900"/>
          </a:xfrm>
          <a:prstGeom prst="rect">
            <a:avLst/>
          </a:prstGeom>
          <a:solidFill>
            <a:srgbClr val="FF0000"/>
          </a:solidFill>
          <a:ln w="12700" cap="sq">
            <a:solidFill>
              <a:schemeClr val="tx1"/>
            </a:solidFill>
            <a:miter lim="800000"/>
            <a:headEnd/>
            <a:tailEnd/>
          </a:ln>
        </p:spPr>
        <p:txBody>
          <a:bodyPr>
            <a:spAutoFit/>
          </a:bodyPr>
          <a:lstStyle/>
          <a:p>
            <a:pPr>
              <a:spcBef>
                <a:spcPct val="50000"/>
              </a:spcBef>
            </a:pPr>
            <a:r>
              <a:rPr lang="en-US" sz="2400"/>
              <a:t>Wal-Mart</a:t>
            </a:r>
          </a:p>
        </p:txBody>
      </p:sp>
      <p:sp>
        <p:nvSpPr>
          <p:cNvPr id="38922" name="Text Box 13"/>
          <p:cNvSpPr txBox="1">
            <a:spLocks noChangeArrowheads="1"/>
          </p:cNvSpPr>
          <p:nvPr/>
        </p:nvSpPr>
        <p:spPr bwMode="auto">
          <a:xfrm>
            <a:off x="1905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680</a:t>
            </a:r>
          </a:p>
          <a:p>
            <a:pPr>
              <a:spcBef>
                <a:spcPct val="50000"/>
              </a:spcBef>
            </a:pPr>
            <a:r>
              <a:rPr lang="en-US">
                <a:solidFill>
                  <a:srgbClr val="FF0000"/>
                </a:solidFill>
                <a:latin typeface="Symbol" pitchFamily="18" charset="2"/>
              </a:rPr>
              <a:t>-</a:t>
            </a:r>
            <a:r>
              <a:rPr lang="en-US">
                <a:solidFill>
                  <a:schemeClr val="accent2"/>
                </a:solidFill>
                <a:latin typeface="Symbol" pitchFamily="18" charset="2"/>
              </a:rPr>
              <a:t>50</a:t>
            </a:r>
            <a:endParaRPr lang="en-US" sz="1600">
              <a:solidFill>
                <a:schemeClr val="accent2"/>
              </a:solidFill>
              <a:latin typeface="Symbol" pitchFamily="18" charset="2"/>
            </a:endParaRPr>
          </a:p>
        </p:txBody>
      </p:sp>
      <p:sp>
        <p:nvSpPr>
          <p:cNvPr id="38923" name="Text Box 14"/>
          <p:cNvSpPr txBox="1">
            <a:spLocks noChangeArrowheads="1"/>
          </p:cNvSpPr>
          <p:nvPr/>
        </p:nvSpPr>
        <p:spPr bwMode="auto">
          <a:xfrm>
            <a:off x="40386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730</a:t>
            </a:r>
            <a:endParaRPr lang="en-US" sz="1600">
              <a:solidFill>
                <a:schemeClr val="accent1"/>
              </a:solidFill>
              <a:latin typeface="Symbol" pitchFamily="18" charset="2"/>
            </a:endParaRPr>
          </a:p>
          <a:p>
            <a:pPr>
              <a:spcBef>
                <a:spcPct val="50000"/>
              </a:spcBef>
            </a:pPr>
            <a:r>
              <a:rPr lang="en-US">
                <a:latin typeface="Symbol" pitchFamily="18" charset="2"/>
              </a:rPr>
              <a:t>  </a:t>
            </a:r>
            <a:r>
              <a:rPr lang="en-US">
                <a:solidFill>
                  <a:schemeClr val="accent2"/>
                </a:solidFill>
                <a:latin typeface="Symbol" pitchFamily="18" charset="2"/>
              </a:rPr>
              <a:t>0</a:t>
            </a:r>
            <a:endParaRPr lang="en-US" sz="1600">
              <a:solidFill>
                <a:schemeClr val="accent2"/>
              </a:solidFill>
              <a:latin typeface="Symbol" pitchFamily="18" charset="2"/>
            </a:endParaRPr>
          </a:p>
        </p:txBody>
      </p:sp>
      <p:sp>
        <p:nvSpPr>
          <p:cNvPr id="38924" name="Text Box 15"/>
          <p:cNvSpPr txBox="1">
            <a:spLocks noChangeArrowheads="1"/>
          </p:cNvSpPr>
          <p:nvPr/>
        </p:nvSpPr>
        <p:spPr bwMode="auto">
          <a:xfrm>
            <a:off x="5334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700</a:t>
            </a:r>
            <a:endParaRPr lang="en-US" sz="1600">
              <a:solidFill>
                <a:schemeClr val="accent1"/>
              </a:solidFill>
              <a:latin typeface="Symbol" pitchFamily="18" charset="2"/>
            </a:endParaRPr>
          </a:p>
          <a:p>
            <a:pPr>
              <a:spcBef>
                <a:spcPct val="50000"/>
              </a:spcBef>
            </a:pPr>
            <a:r>
              <a:rPr lang="en-US">
                <a:solidFill>
                  <a:schemeClr val="accent2"/>
                </a:solidFill>
                <a:latin typeface="Symbol" pitchFamily="18" charset="2"/>
              </a:rPr>
              <a:t>400</a:t>
            </a:r>
            <a:endParaRPr lang="en-US" sz="1600">
              <a:solidFill>
                <a:schemeClr val="accent2"/>
              </a:solidFill>
              <a:latin typeface="Symbol" pitchFamily="18" charset="2"/>
            </a:endParaRPr>
          </a:p>
        </p:txBody>
      </p:sp>
      <p:sp>
        <p:nvSpPr>
          <p:cNvPr id="38925" name="Text Box 16"/>
          <p:cNvSpPr txBox="1">
            <a:spLocks noChangeArrowheads="1"/>
          </p:cNvSpPr>
          <p:nvPr/>
        </p:nvSpPr>
        <p:spPr bwMode="auto">
          <a:xfrm>
            <a:off x="7620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800</a:t>
            </a:r>
            <a:endParaRPr lang="en-US" sz="1600">
              <a:solidFill>
                <a:schemeClr val="accent1"/>
              </a:solidFill>
              <a:latin typeface="Symbol" pitchFamily="18" charset="2"/>
            </a:endParaRPr>
          </a:p>
          <a:p>
            <a:pPr>
              <a:spcBef>
                <a:spcPct val="50000"/>
              </a:spcBef>
            </a:pPr>
            <a:r>
              <a:rPr lang="en-US">
                <a:latin typeface="Symbol" pitchFamily="18" charset="2"/>
              </a:rPr>
              <a:t>  </a:t>
            </a:r>
            <a:r>
              <a:rPr lang="en-US">
                <a:solidFill>
                  <a:schemeClr val="accent2"/>
                </a:solidFill>
                <a:latin typeface="Symbol" pitchFamily="18" charset="2"/>
              </a:rPr>
              <a:t>0</a:t>
            </a:r>
            <a:endParaRPr lang="en-US" sz="1600">
              <a:solidFill>
                <a:schemeClr val="accent2"/>
              </a:solidFill>
              <a:latin typeface="Symbol" pitchFamily="18" charset="2"/>
            </a:endParaRPr>
          </a:p>
        </p:txBody>
      </p:sp>
      <p:sp>
        <p:nvSpPr>
          <p:cNvPr id="38926" name="Text Box 17"/>
          <p:cNvSpPr txBox="1">
            <a:spLocks noChangeArrowheads="1"/>
          </p:cNvSpPr>
          <p:nvPr/>
        </p:nvSpPr>
        <p:spPr bwMode="auto">
          <a:xfrm>
            <a:off x="6172200" y="3657600"/>
            <a:ext cx="1524000" cy="469900"/>
          </a:xfrm>
          <a:prstGeom prst="rect">
            <a:avLst/>
          </a:prstGeom>
          <a:solidFill>
            <a:srgbClr val="FF0000"/>
          </a:solidFill>
          <a:ln w="12700" cap="sq">
            <a:solidFill>
              <a:schemeClr val="tx1"/>
            </a:solidFill>
            <a:miter lim="800000"/>
            <a:headEnd/>
            <a:tailEnd/>
          </a:ln>
        </p:spPr>
        <p:txBody>
          <a:bodyPr>
            <a:spAutoFit/>
          </a:bodyPr>
          <a:lstStyle/>
          <a:p>
            <a:pPr>
              <a:spcBef>
                <a:spcPct val="50000"/>
              </a:spcBef>
            </a:pPr>
            <a:r>
              <a:rPr lang="en-US" sz="2400"/>
              <a:t>Wal-Mart</a:t>
            </a:r>
          </a:p>
        </p:txBody>
      </p:sp>
      <p:sp>
        <p:nvSpPr>
          <p:cNvPr id="38927" name="Rectangle 22"/>
          <p:cNvSpPr>
            <a:spLocks noGrp="1" noChangeArrowheads="1"/>
          </p:cNvSpPr>
          <p:nvPr>
            <p:ph type="title" idx="4294967295"/>
          </p:nvPr>
        </p:nvSpPr>
        <p:spPr>
          <a:xfrm>
            <a:off x="1447800" y="533400"/>
            <a:ext cx="7543800" cy="1143000"/>
          </a:xfrm>
        </p:spPr>
        <p:txBody>
          <a:bodyPr/>
          <a:lstStyle/>
          <a:p>
            <a:pPr eaLnBrk="1" hangingPunct="1"/>
            <a:r>
              <a:rPr lang="en-US" smtClean="0"/>
              <a:t>Advertising Example: </a:t>
            </a:r>
            <a:br>
              <a:rPr lang="en-US" smtClean="0"/>
            </a:br>
            <a:r>
              <a:rPr lang="en-US" smtClean="0"/>
              <a:t>3 proper subgames</a:t>
            </a:r>
          </a:p>
        </p:txBody>
      </p:sp>
      <p:sp>
        <p:nvSpPr>
          <p:cNvPr id="67607" name="AutoShape 23"/>
          <p:cNvSpPr>
            <a:spLocks/>
          </p:cNvSpPr>
          <p:nvPr/>
        </p:nvSpPr>
        <p:spPr bwMode="auto">
          <a:xfrm>
            <a:off x="1676400" y="1905000"/>
            <a:ext cx="152400" cy="1752600"/>
          </a:xfrm>
          <a:prstGeom prst="leftBrace">
            <a:avLst>
              <a:gd name="adj1" fmla="val 95833"/>
              <a:gd name="adj2" fmla="val 50000"/>
            </a:avLst>
          </a:prstGeom>
          <a:solidFill>
            <a:srgbClr val="00FF00"/>
          </a:solidFill>
          <a:ln w="12700" cap="sq">
            <a:solidFill>
              <a:schemeClr val="tx1"/>
            </a:solidFill>
            <a:round/>
            <a:headEnd/>
            <a:tailEnd/>
          </a:ln>
        </p:spPr>
        <p:txBody>
          <a:bodyPr wrap="none" anchor="ctr">
            <a:spAutoFit/>
          </a:bodyPr>
          <a:lstStyle/>
          <a:p>
            <a:endParaRPr lang="en-GB"/>
          </a:p>
        </p:txBody>
      </p:sp>
      <p:sp>
        <p:nvSpPr>
          <p:cNvPr id="67608" name="AutoShape 24"/>
          <p:cNvSpPr>
            <a:spLocks/>
          </p:cNvSpPr>
          <p:nvPr/>
        </p:nvSpPr>
        <p:spPr bwMode="auto">
          <a:xfrm>
            <a:off x="1676400" y="3962400"/>
            <a:ext cx="152400" cy="1752600"/>
          </a:xfrm>
          <a:prstGeom prst="leftBrace">
            <a:avLst>
              <a:gd name="adj1" fmla="val 95833"/>
              <a:gd name="adj2" fmla="val 50000"/>
            </a:avLst>
          </a:prstGeom>
          <a:solidFill>
            <a:srgbClr val="00FF00"/>
          </a:solidFill>
          <a:ln w="12700" cap="sq">
            <a:solidFill>
              <a:schemeClr val="tx1"/>
            </a:solidFill>
            <a:round/>
            <a:headEnd/>
            <a:tailEnd/>
          </a:ln>
        </p:spPr>
        <p:txBody>
          <a:bodyPr wrap="none" anchor="ctr">
            <a:spAutoFit/>
          </a:bodyPr>
          <a:lstStyle/>
          <a:p>
            <a:endParaRPr lang="en-GB"/>
          </a:p>
        </p:txBody>
      </p:sp>
      <p:sp>
        <p:nvSpPr>
          <p:cNvPr id="67609" name="AutoShape 25"/>
          <p:cNvSpPr>
            <a:spLocks/>
          </p:cNvSpPr>
          <p:nvPr/>
        </p:nvSpPr>
        <p:spPr bwMode="auto">
          <a:xfrm rot="10732134">
            <a:off x="8229600" y="3962400"/>
            <a:ext cx="152400" cy="1752600"/>
          </a:xfrm>
          <a:prstGeom prst="leftBrace">
            <a:avLst>
              <a:gd name="adj1" fmla="val 95833"/>
              <a:gd name="adj2" fmla="val 50000"/>
            </a:avLst>
          </a:prstGeom>
          <a:solidFill>
            <a:srgbClr val="00FF00"/>
          </a:solidFill>
          <a:ln w="12700" cap="sq">
            <a:solidFill>
              <a:schemeClr val="tx1"/>
            </a:solidFill>
            <a:round/>
            <a:headEnd/>
            <a:tailEnd/>
          </a:ln>
        </p:spPr>
        <p:txBody>
          <a:bodyPr wrap="none" anchor="ctr">
            <a:spAutoFit/>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607"/>
                                        </p:tgtEl>
                                        <p:attrNameLst>
                                          <p:attrName>style.visibility</p:attrName>
                                        </p:attrNameLst>
                                      </p:cBhvr>
                                      <p:to>
                                        <p:strVal val="visible"/>
                                      </p:to>
                                    </p:set>
                                    <p:anim calcmode="lin" valueType="num">
                                      <p:cBhvr additive="base">
                                        <p:cTn id="7" dur="500" fill="hold"/>
                                        <p:tgtEl>
                                          <p:spTgt spid="67607"/>
                                        </p:tgtEl>
                                        <p:attrNameLst>
                                          <p:attrName>ppt_x</p:attrName>
                                        </p:attrNameLst>
                                      </p:cBhvr>
                                      <p:tavLst>
                                        <p:tav tm="0">
                                          <p:val>
                                            <p:strVal val="0-#ppt_w/2"/>
                                          </p:val>
                                        </p:tav>
                                        <p:tav tm="100000">
                                          <p:val>
                                            <p:strVal val="#ppt_x"/>
                                          </p:val>
                                        </p:tav>
                                      </p:tavLst>
                                    </p:anim>
                                    <p:anim calcmode="lin" valueType="num">
                                      <p:cBhvr additive="base">
                                        <p:cTn id="8" dur="500" fill="hold"/>
                                        <p:tgtEl>
                                          <p:spTgt spid="676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608"/>
                                        </p:tgtEl>
                                        <p:attrNameLst>
                                          <p:attrName>style.visibility</p:attrName>
                                        </p:attrNameLst>
                                      </p:cBhvr>
                                      <p:to>
                                        <p:strVal val="visible"/>
                                      </p:to>
                                    </p:set>
                                    <p:anim calcmode="lin" valueType="num">
                                      <p:cBhvr additive="base">
                                        <p:cTn id="13" dur="500" fill="hold"/>
                                        <p:tgtEl>
                                          <p:spTgt spid="67608"/>
                                        </p:tgtEl>
                                        <p:attrNameLst>
                                          <p:attrName>ppt_x</p:attrName>
                                        </p:attrNameLst>
                                      </p:cBhvr>
                                      <p:tavLst>
                                        <p:tav tm="0">
                                          <p:val>
                                            <p:strVal val="0-#ppt_w/2"/>
                                          </p:val>
                                        </p:tav>
                                        <p:tav tm="100000">
                                          <p:val>
                                            <p:strVal val="#ppt_x"/>
                                          </p:val>
                                        </p:tav>
                                      </p:tavLst>
                                    </p:anim>
                                    <p:anim calcmode="lin" valueType="num">
                                      <p:cBhvr additive="base">
                                        <p:cTn id="14" dur="500" fill="hold"/>
                                        <p:tgtEl>
                                          <p:spTgt spid="6760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6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7" grpId="0" animBg="1"/>
      <p:bldP spid="67608" grpId="0" animBg="1"/>
      <p:bldP spid="6760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41" name="Rectangle 25"/>
          <p:cNvSpPr>
            <a:spLocks noChangeArrowheads="1"/>
          </p:cNvSpPr>
          <p:nvPr/>
        </p:nvSpPr>
        <p:spPr bwMode="auto">
          <a:xfrm>
            <a:off x="5105400" y="5257800"/>
            <a:ext cx="1066800" cy="1295400"/>
          </a:xfrm>
          <a:prstGeom prst="rect">
            <a:avLst/>
          </a:prstGeom>
          <a:solidFill>
            <a:srgbClr val="FF0000">
              <a:alpha val="50195"/>
            </a:srgbClr>
          </a:solidFill>
          <a:ln w="12700" cap="sq">
            <a:noFill/>
            <a:miter lim="800000"/>
            <a:headEnd/>
            <a:tailEnd/>
          </a:ln>
        </p:spPr>
        <p:txBody>
          <a:bodyPr wrap="none" anchor="ctr">
            <a:spAutoFit/>
          </a:bodyPr>
          <a:lstStyle/>
          <a:p>
            <a:endParaRPr lang="en-GB"/>
          </a:p>
        </p:txBody>
      </p:sp>
      <p:sp>
        <p:nvSpPr>
          <p:cNvPr id="60440" name="Rectangle 24"/>
          <p:cNvSpPr>
            <a:spLocks noChangeArrowheads="1"/>
          </p:cNvSpPr>
          <p:nvPr/>
        </p:nvSpPr>
        <p:spPr bwMode="auto">
          <a:xfrm>
            <a:off x="3810000" y="5257800"/>
            <a:ext cx="1066800" cy="1295400"/>
          </a:xfrm>
          <a:prstGeom prst="rect">
            <a:avLst/>
          </a:prstGeom>
          <a:solidFill>
            <a:srgbClr val="FF0000">
              <a:alpha val="50195"/>
            </a:srgbClr>
          </a:solidFill>
          <a:ln w="12700" cap="sq">
            <a:noFill/>
            <a:miter lim="800000"/>
            <a:headEnd/>
            <a:tailEnd/>
          </a:ln>
        </p:spPr>
        <p:txBody>
          <a:bodyPr anchor="ctr">
            <a:spAutoFit/>
          </a:bodyPr>
          <a:lstStyle/>
          <a:p>
            <a:endParaRPr lang="en-GB"/>
          </a:p>
        </p:txBody>
      </p:sp>
      <p:sp>
        <p:nvSpPr>
          <p:cNvPr id="39940" name="Line 5"/>
          <p:cNvSpPr>
            <a:spLocks noChangeShapeType="1"/>
          </p:cNvSpPr>
          <p:nvPr/>
        </p:nvSpPr>
        <p:spPr bwMode="auto">
          <a:xfrm flipH="1">
            <a:off x="2133600" y="3733800"/>
            <a:ext cx="1219200" cy="1524000"/>
          </a:xfrm>
          <a:prstGeom prst="line">
            <a:avLst/>
          </a:prstGeom>
          <a:noFill/>
          <a:ln w="12700" cap="sq">
            <a:solidFill>
              <a:schemeClr val="tx1"/>
            </a:solidFill>
            <a:round/>
            <a:headEnd/>
            <a:tailEnd/>
          </a:ln>
        </p:spPr>
        <p:txBody>
          <a:bodyPr>
            <a:spAutoFit/>
          </a:bodyPr>
          <a:lstStyle/>
          <a:p>
            <a:endParaRPr lang="pt-BR"/>
          </a:p>
        </p:txBody>
      </p:sp>
      <p:sp>
        <p:nvSpPr>
          <p:cNvPr id="39941" name="Line 6"/>
          <p:cNvSpPr>
            <a:spLocks noChangeShapeType="1"/>
          </p:cNvSpPr>
          <p:nvPr/>
        </p:nvSpPr>
        <p:spPr bwMode="auto">
          <a:xfrm>
            <a:off x="3352800" y="3733800"/>
            <a:ext cx="990600" cy="1447800"/>
          </a:xfrm>
          <a:prstGeom prst="line">
            <a:avLst/>
          </a:prstGeom>
          <a:noFill/>
          <a:ln w="12700" cap="sq">
            <a:solidFill>
              <a:schemeClr val="tx1"/>
            </a:solidFill>
            <a:round/>
            <a:headEnd/>
            <a:tailEnd/>
          </a:ln>
        </p:spPr>
        <p:txBody>
          <a:bodyPr>
            <a:spAutoFit/>
          </a:bodyPr>
          <a:lstStyle/>
          <a:p>
            <a:endParaRPr lang="pt-BR"/>
          </a:p>
        </p:txBody>
      </p:sp>
      <p:sp>
        <p:nvSpPr>
          <p:cNvPr id="39942" name="Line 7"/>
          <p:cNvSpPr>
            <a:spLocks noChangeShapeType="1"/>
          </p:cNvSpPr>
          <p:nvPr/>
        </p:nvSpPr>
        <p:spPr bwMode="auto">
          <a:xfrm flipH="1">
            <a:off x="5638800" y="3657600"/>
            <a:ext cx="1219200" cy="1524000"/>
          </a:xfrm>
          <a:prstGeom prst="line">
            <a:avLst/>
          </a:prstGeom>
          <a:noFill/>
          <a:ln w="12700" cap="sq">
            <a:solidFill>
              <a:schemeClr val="tx1"/>
            </a:solidFill>
            <a:round/>
            <a:headEnd/>
            <a:tailEnd/>
          </a:ln>
        </p:spPr>
        <p:txBody>
          <a:bodyPr>
            <a:spAutoFit/>
          </a:bodyPr>
          <a:lstStyle/>
          <a:p>
            <a:endParaRPr lang="pt-BR"/>
          </a:p>
        </p:txBody>
      </p:sp>
      <p:sp>
        <p:nvSpPr>
          <p:cNvPr id="39943" name="Line 8"/>
          <p:cNvSpPr>
            <a:spLocks noChangeShapeType="1"/>
          </p:cNvSpPr>
          <p:nvPr/>
        </p:nvSpPr>
        <p:spPr bwMode="auto">
          <a:xfrm>
            <a:off x="6858000" y="3657600"/>
            <a:ext cx="990600" cy="1447800"/>
          </a:xfrm>
          <a:prstGeom prst="line">
            <a:avLst/>
          </a:prstGeom>
          <a:noFill/>
          <a:ln w="12700" cap="sq">
            <a:solidFill>
              <a:schemeClr val="tx1"/>
            </a:solidFill>
            <a:round/>
            <a:headEnd/>
            <a:tailEnd/>
          </a:ln>
        </p:spPr>
        <p:txBody>
          <a:bodyPr>
            <a:spAutoFit/>
          </a:bodyPr>
          <a:lstStyle/>
          <a:p>
            <a:endParaRPr lang="pt-BR"/>
          </a:p>
        </p:txBody>
      </p:sp>
      <p:sp>
        <p:nvSpPr>
          <p:cNvPr id="39944" name="Text Box 10"/>
          <p:cNvSpPr txBox="1">
            <a:spLocks noChangeArrowheads="1"/>
          </p:cNvSpPr>
          <p:nvPr/>
        </p:nvSpPr>
        <p:spPr bwMode="auto">
          <a:xfrm>
            <a:off x="2743200" y="3200400"/>
            <a:ext cx="1524000" cy="469900"/>
          </a:xfrm>
          <a:prstGeom prst="rect">
            <a:avLst/>
          </a:prstGeom>
          <a:solidFill>
            <a:srgbClr val="FF0000"/>
          </a:solidFill>
          <a:ln w="12700" cap="sq">
            <a:solidFill>
              <a:schemeClr val="tx1"/>
            </a:solidFill>
            <a:miter lim="800000"/>
            <a:headEnd/>
            <a:tailEnd/>
          </a:ln>
        </p:spPr>
        <p:txBody>
          <a:bodyPr>
            <a:spAutoFit/>
          </a:bodyPr>
          <a:lstStyle/>
          <a:p>
            <a:pPr>
              <a:spcBef>
                <a:spcPct val="50000"/>
              </a:spcBef>
            </a:pPr>
            <a:r>
              <a:rPr lang="en-US" sz="2400"/>
              <a:t>Wal-Mart</a:t>
            </a:r>
          </a:p>
        </p:txBody>
      </p:sp>
      <p:sp>
        <p:nvSpPr>
          <p:cNvPr id="39945" name="Text Box 13"/>
          <p:cNvSpPr txBox="1">
            <a:spLocks noChangeArrowheads="1"/>
          </p:cNvSpPr>
          <p:nvPr/>
        </p:nvSpPr>
        <p:spPr bwMode="auto">
          <a:xfrm>
            <a:off x="1905000" y="5334000"/>
            <a:ext cx="1066800" cy="1160463"/>
          </a:xfrm>
          <a:prstGeom prst="rect">
            <a:avLst/>
          </a:prstGeom>
          <a:noFill/>
          <a:ln w="12700" cap="sq">
            <a:noFill/>
            <a:miter lim="800000"/>
            <a:headEnd/>
            <a:tailEnd/>
          </a:ln>
        </p:spPr>
        <p:txBody>
          <a:bodyPr>
            <a:spAutoFit/>
          </a:bodyPr>
          <a:lstStyle/>
          <a:p>
            <a:pPr>
              <a:spcBef>
                <a:spcPct val="50000"/>
              </a:spcBef>
            </a:pPr>
            <a:r>
              <a:rPr lang="en-US">
                <a:latin typeface="Symbol" pitchFamily="18" charset="2"/>
              </a:rPr>
              <a:t> </a:t>
            </a:r>
            <a:r>
              <a:rPr lang="en-US">
                <a:solidFill>
                  <a:schemeClr val="accent1"/>
                </a:solidFill>
                <a:latin typeface="Symbol" pitchFamily="18" charset="2"/>
              </a:rPr>
              <a:t>680</a:t>
            </a:r>
          </a:p>
          <a:p>
            <a:pPr>
              <a:spcBef>
                <a:spcPct val="50000"/>
              </a:spcBef>
            </a:pPr>
            <a:r>
              <a:rPr lang="en-US">
                <a:latin typeface="Symbol" pitchFamily="18" charset="2"/>
              </a:rPr>
              <a:t>-50</a:t>
            </a:r>
            <a:endParaRPr lang="en-US" sz="1600">
              <a:latin typeface="Symbol" pitchFamily="18" charset="2"/>
            </a:endParaRPr>
          </a:p>
        </p:txBody>
      </p:sp>
      <p:sp>
        <p:nvSpPr>
          <p:cNvPr id="39946" name="Text Box 14"/>
          <p:cNvSpPr txBox="1">
            <a:spLocks noChangeArrowheads="1"/>
          </p:cNvSpPr>
          <p:nvPr/>
        </p:nvSpPr>
        <p:spPr bwMode="auto">
          <a:xfrm>
            <a:off x="4038600" y="5334000"/>
            <a:ext cx="1066800" cy="1160463"/>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730</a:t>
            </a:r>
            <a:endParaRPr lang="en-US" sz="1600">
              <a:solidFill>
                <a:schemeClr val="accent1"/>
              </a:solidFill>
              <a:latin typeface="Symbol" pitchFamily="18" charset="2"/>
            </a:endParaRPr>
          </a:p>
          <a:p>
            <a:pPr>
              <a:spcBef>
                <a:spcPct val="50000"/>
              </a:spcBef>
            </a:pPr>
            <a:r>
              <a:rPr lang="en-US">
                <a:latin typeface="Symbol" pitchFamily="18" charset="2"/>
              </a:rPr>
              <a:t>  0</a:t>
            </a:r>
            <a:endParaRPr lang="en-US" sz="1600">
              <a:latin typeface="Symbol" pitchFamily="18" charset="2"/>
            </a:endParaRPr>
          </a:p>
        </p:txBody>
      </p:sp>
      <p:sp>
        <p:nvSpPr>
          <p:cNvPr id="39947" name="Text Box 15"/>
          <p:cNvSpPr txBox="1">
            <a:spLocks noChangeArrowheads="1"/>
          </p:cNvSpPr>
          <p:nvPr/>
        </p:nvSpPr>
        <p:spPr bwMode="auto">
          <a:xfrm>
            <a:off x="5257800" y="5334000"/>
            <a:ext cx="1066800" cy="1160463"/>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700</a:t>
            </a:r>
            <a:endParaRPr lang="en-US" sz="1600">
              <a:solidFill>
                <a:schemeClr val="accent1"/>
              </a:solidFill>
              <a:latin typeface="Symbol" pitchFamily="18" charset="2"/>
            </a:endParaRPr>
          </a:p>
          <a:p>
            <a:pPr>
              <a:spcBef>
                <a:spcPct val="50000"/>
              </a:spcBef>
            </a:pPr>
            <a:r>
              <a:rPr lang="en-US">
                <a:latin typeface="Symbol" pitchFamily="18" charset="2"/>
              </a:rPr>
              <a:t>400</a:t>
            </a:r>
            <a:endParaRPr lang="en-US" sz="1600">
              <a:latin typeface="Symbol" pitchFamily="18" charset="2"/>
            </a:endParaRPr>
          </a:p>
        </p:txBody>
      </p:sp>
      <p:sp>
        <p:nvSpPr>
          <p:cNvPr id="39948" name="Text Box 16"/>
          <p:cNvSpPr txBox="1">
            <a:spLocks noChangeArrowheads="1"/>
          </p:cNvSpPr>
          <p:nvPr/>
        </p:nvSpPr>
        <p:spPr bwMode="auto">
          <a:xfrm>
            <a:off x="7543800" y="5334000"/>
            <a:ext cx="1066800" cy="1160463"/>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800</a:t>
            </a:r>
            <a:endParaRPr lang="en-US" sz="1600">
              <a:solidFill>
                <a:schemeClr val="accent1"/>
              </a:solidFill>
              <a:latin typeface="Symbol" pitchFamily="18" charset="2"/>
            </a:endParaRPr>
          </a:p>
          <a:p>
            <a:pPr>
              <a:spcBef>
                <a:spcPct val="50000"/>
              </a:spcBef>
            </a:pPr>
            <a:r>
              <a:rPr lang="en-US">
                <a:latin typeface="Symbol" pitchFamily="18" charset="2"/>
              </a:rPr>
              <a:t>  0</a:t>
            </a:r>
            <a:endParaRPr lang="en-US" sz="1600">
              <a:latin typeface="Symbol" pitchFamily="18" charset="2"/>
            </a:endParaRPr>
          </a:p>
        </p:txBody>
      </p:sp>
      <p:sp>
        <p:nvSpPr>
          <p:cNvPr id="39949" name="Text Box 17"/>
          <p:cNvSpPr txBox="1">
            <a:spLocks noChangeArrowheads="1"/>
          </p:cNvSpPr>
          <p:nvPr/>
        </p:nvSpPr>
        <p:spPr bwMode="auto">
          <a:xfrm>
            <a:off x="6096000" y="3124200"/>
            <a:ext cx="1524000" cy="469900"/>
          </a:xfrm>
          <a:prstGeom prst="rect">
            <a:avLst/>
          </a:prstGeom>
          <a:solidFill>
            <a:srgbClr val="FF0000"/>
          </a:solidFill>
          <a:ln w="12700" cap="sq">
            <a:solidFill>
              <a:schemeClr val="tx1"/>
            </a:solidFill>
            <a:miter lim="800000"/>
            <a:headEnd/>
            <a:tailEnd/>
          </a:ln>
        </p:spPr>
        <p:txBody>
          <a:bodyPr>
            <a:spAutoFit/>
          </a:bodyPr>
          <a:lstStyle/>
          <a:p>
            <a:pPr>
              <a:spcBef>
                <a:spcPct val="50000"/>
              </a:spcBef>
            </a:pPr>
            <a:r>
              <a:rPr lang="en-US" sz="2400"/>
              <a:t>Wal-Mart</a:t>
            </a:r>
          </a:p>
        </p:txBody>
      </p:sp>
      <p:sp>
        <p:nvSpPr>
          <p:cNvPr id="39950" name="Text Box 18"/>
          <p:cNvSpPr txBox="1">
            <a:spLocks noChangeArrowheads="1"/>
          </p:cNvSpPr>
          <p:nvPr/>
        </p:nvSpPr>
        <p:spPr bwMode="auto">
          <a:xfrm>
            <a:off x="1828800" y="4038600"/>
            <a:ext cx="1066800" cy="519113"/>
          </a:xfrm>
          <a:prstGeom prst="rect">
            <a:avLst/>
          </a:prstGeom>
          <a:noFill/>
          <a:ln w="12700" cap="sq">
            <a:noFill/>
            <a:miter lim="800000"/>
            <a:headEnd/>
            <a:tailEnd/>
          </a:ln>
        </p:spPr>
        <p:txBody>
          <a:bodyPr>
            <a:spAutoFit/>
          </a:bodyPr>
          <a:lstStyle/>
          <a:p>
            <a:pPr>
              <a:spcBef>
                <a:spcPct val="50000"/>
              </a:spcBef>
            </a:pPr>
            <a:r>
              <a:rPr lang="en-US"/>
              <a:t>Enter</a:t>
            </a:r>
          </a:p>
        </p:txBody>
      </p:sp>
      <p:sp>
        <p:nvSpPr>
          <p:cNvPr id="39951" name="Text Box 19"/>
          <p:cNvSpPr txBox="1">
            <a:spLocks noChangeArrowheads="1"/>
          </p:cNvSpPr>
          <p:nvPr/>
        </p:nvSpPr>
        <p:spPr bwMode="auto">
          <a:xfrm>
            <a:off x="4038600" y="4343400"/>
            <a:ext cx="1447800" cy="519113"/>
          </a:xfrm>
          <a:prstGeom prst="rect">
            <a:avLst/>
          </a:prstGeom>
          <a:noFill/>
          <a:ln w="12700" cap="sq">
            <a:noFill/>
            <a:miter lim="800000"/>
            <a:headEnd/>
            <a:tailEnd/>
          </a:ln>
        </p:spPr>
        <p:txBody>
          <a:bodyPr>
            <a:spAutoFit/>
          </a:bodyPr>
          <a:lstStyle/>
          <a:p>
            <a:pPr>
              <a:spcBef>
                <a:spcPct val="50000"/>
              </a:spcBef>
            </a:pPr>
            <a:r>
              <a:rPr lang="en-US"/>
              <a:t>Stay out</a:t>
            </a:r>
          </a:p>
        </p:txBody>
      </p:sp>
      <p:sp>
        <p:nvSpPr>
          <p:cNvPr id="39952" name="Text Box 20"/>
          <p:cNvSpPr txBox="1">
            <a:spLocks noChangeArrowheads="1"/>
          </p:cNvSpPr>
          <p:nvPr/>
        </p:nvSpPr>
        <p:spPr bwMode="auto">
          <a:xfrm>
            <a:off x="5410200" y="4038600"/>
            <a:ext cx="1066800" cy="519113"/>
          </a:xfrm>
          <a:prstGeom prst="rect">
            <a:avLst/>
          </a:prstGeom>
          <a:noFill/>
          <a:ln w="12700" cap="sq">
            <a:noFill/>
            <a:miter lim="800000"/>
            <a:headEnd/>
            <a:tailEnd/>
          </a:ln>
        </p:spPr>
        <p:txBody>
          <a:bodyPr>
            <a:spAutoFit/>
          </a:bodyPr>
          <a:lstStyle/>
          <a:p>
            <a:pPr>
              <a:spcBef>
                <a:spcPct val="50000"/>
              </a:spcBef>
            </a:pPr>
            <a:r>
              <a:rPr lang="en-US"/>
              <a:t>Enter</a:t>
            </a:r>
          </a:p>
        </p:txBody>
      </p:sp>
      <p:sp>
        <p:nvSpPr>
          <p:cNvPr id="39953" name="Text Box 21"/>
          <p:cNvSpPr txBox="1">
            <a:spLocks noChangeArrowheads="1"/>
          </p:cNvSpPr>
          <p:nvPr/>
        </p:nvSpPr>
        <p:spPr bwMode="auto">
          <a:xfrm>
            <a:off x="7543800" y="4343400"/>
            <a:ext cx="1447800" cy="519113"/>
          </a:xfrm>
          <a:prstGeom prst="rect">
            <a:avLst/>
          </a:prstGeom>
          <a:noFill/>
          <a:ln w="12700" cap="sq">
            <a:noFill/>
            <a:miter lim="800000"/>
            <a:headEnd/>
            <a:tailEnd/>
          </a:ln>
        </p:spPr>
        <p:txBody>
          <a:bodyPr>
            <a:spAutoFit/>
          </a:bodyPr>
          <a:lstStyle/>
          <a:p>
            <a:pPr>
              <a:spcBef>
                <a:spcPct val="50000"/>
              </a:spcBef>
            </a:pPr>
            <a:r>
              <a:rPr lang="en-US"/>
              <a:t>Stay out</a:t>
            </a:r>
          </a:p>
        </p:txBody>
      </p:sp>
      <p:sp>
        <p:nvSpPr>
          <p:cNvPr id="39954" name="Text Box 22"/>
          <p:cNvSpPr txBox="1">
            <a:spLocks noChangeArrowheads="1"/>
          </p:cNvSpPr>
          <p:nvPr/>
        </p:nvSpPr>
        <p:spPr bwMode="auto">
          <a:xfrm>
            <a:off x="2743200" y="2362200"/>
            <a:ext cx="1981200" cy="519113"/>
          </a:xfrm>
          <a:prstGeom prst="rect">
            <a:avLst/>
          </a:prstGeom>
          <a:noFill/>
          <a:ln w="12700" cap="sq">
            <a:noFill/>
            <a:miter lim="800000"/>
            <a:headEnd/>
            <a:tailEnd/>
          </a:ln>
        </p:spPr>
        <p:txBody>
          <a:bodyPr>
            <a:spAutoFit/>
          </a:bodyPr>
          <a:lstStyle/>
          <a:p>
            <a:pPr>
              <a:spcBef>
                <a:spcPct val="50000"/>
              </a:spcBef>
            </a:pPr>
            <a:r>
              <a:rPr lang="en-US"/>
              <a:t>Subgame 1</a:t>
            </a:r>
          </a:p>
        </p:txBody>
      </p:sp>
      <p:sp>
        <p:nvSpPr>
          <p:cNvPr id="39955" name="Text Box 23"/>
          <p:cNvSpPr txBox="1">
            <a:spLocks noChangeArrowheads="1"/>
          </p:cNvSpPr>
          <p:nvPr/>
        </p:nvSpPr>
        <p:spPr bwMode="auto">
          <a:xfrm>
            <a:off x="5867400" y="2362200"/>
            <a:ext cx="1981200" cy="519113"/>
          </a:xfrm>
          <a:prstGeom prst="rect">
            <a:avLst/>
          </a:prstGeom>
          <a:noFill/>
          <a:ln w="12700" cap="sq">
            <a:noFill/>
            <a:miter lim="800000"/>
            <a:headEnd/>
            <a:tailEnd/>
          </a:ln>
        </p:spPr>
        <p:txBody>
          <a:bodyPr>
            <a:spAutoFit/>
          </a:bodyPr>
          <a:lstStyle/>
          <a:p>
            <a:pPr>
              <a:spcBef>
                <a:spcPct val="50000"/>
              </a:spcBef>
            </a:pPr>
            <a:r>
              <a:rPr lang="en-US"/>
              <a:t>Subgame 2</a:t>
            </a:r>
          </a:p>
        </p:txBody>
      </p:sp>
      <p:sp>
        <p:nvSpPr>
          <p:cNvPr id="39956" name="Rectangle 29"/>
          <p:cNvSpPr>
            <a:spLocks noGrp="1" noChangeArrowheads="1"/>
          </p:cNvSpPr>
          <p:nvPr>
            <p:ph type="title" idx="4294967295"/>
          </p:nvPr>
        </p:nvSpPr>
        <p:spPr>
          <a:xfrm>
            <a:off x="1371600" y="457200"/>
            <a:ext cx="7543800" cy="1143000"/>
          </a:xfrm>
        </p:spPr>
        <p:txBody>
          <a:bodyPr/>
          <a:lstStyle/>
          <a:p>
            <a:pPr eaLnBrk="1" hangingPunct="1"/>
            <a:r>
              <a:rPr lang="en-US" smtClean="0"/>
              <a:t>Solution of the Advertising Game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40"/>
                                        </p:tgtEl>
                                        <p:attrNameLst>
                                          <p:attrName>style.visibility</p:attrName>
                                        </p:attrNameLst>
                                      </p:cBhvr>
                                      <p:to>
                                        <p:strVal val="visible"/>
                                      </p:to>
                                    </p:set>
                                    <p:anim calcmode="lin" valueType="num">
                                      <p:cBhvr additive="base">
                                        <p:cTn id="7" dur="500" fill="hold"/>
                                        <p:tgtEl>
                                          <p:spTgt spid="60440"/>
                                        </p:tgtEl>
                                        <p:attrNameLst>
                                          <p:attrName>ppt_x</p:attrName>
                                        </p:attrNameLst>
                                      </p:cBhvr>
                                      <p:tavLst>
                                        <p:tav tm="0">
                                          <p:val>
                                            <p:strVal val="0-#ppt_w/2"/>
                                          </p:val>
                                        </p:tav>
                                        <p:tav tm="100000">
                                          <p:val>
                                            <p:strVal val="#ppt_x"/>
                                          </p:val>
                                        </p:tav>
                                      </p:tavLst>
                                    </p:anim>
                                    <p:anim calcmode="lin" valueType="num">
                                      <p:cBhvr additive="base">
                                        <p:cTn id="8" dur="500" fill="hold"/>
                                        <p:tgtEl>
                                          <p:spTgt spid="6044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41"/>
                                        </p:tgtEl>
                                        <p:attrNameLst>
                                          <p:attrName>style.visibility</p:attrName>
                                        </p:attrNameLst>
                                      </p:cBhvr>
                                      <p:to>
                                        <p:strVal val="visible"/>
                                      </p:to>
                                    </p:set>
                                    <p:anim calcmode="lin" valueType="num">
                                      <p:cBhvr additive="base">
                                        <p:cTn id="13" dur="500" fill="hold"/>
                                        <p:tgtEl>
                                          <p:spTgt spid="60441"/>
                                        </p:tgtEl>
                                        <p:attrNameLst>
                                          <p:attrName>ppt_x</p:attrName>
                                        </p:attrNameLst>
                                      </p:cBhvr>
                                      <p:tavLst>
                                        <p:tav tm="0">
                                          <p:val>
                                            <p:strVal val="0-#ppt_w/2"/>
                                          </p:val>
                                        </p:tav>
                                        <p:tav tm="100000">
                                          <p:val>
                                            <p:strVal val="#ppt_x"/>
                                          </p:val>
                                        </p:tav>
                                      </p:tavLst>
                                    </p:anim>
                                    <p:anim calcmode="lin" valueType="num">
                                      <p:cBhvr additive="base">
                                        <p:cTn id="14" dur="500" fill="hold"/>
                                        <p:tgtEl>
                                          <p:spTgt spid="604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1" grpId="0" animBg="1"/>
      <p:bldP spid="6044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1" name="Rectangle 11"/>
          <p:cNvSpPr>
            <a:spLocks noChangeArrowheads="1"/>
          </p:cNvSpPr>
          <p:nvPr/>
        </p:nvSpPr>
        <p:spPr bwMode="auto">
          <a:xfrm>
            <a:off x="2514600" y="3810000"/>
            <a:ext cx="1066800" cy="1295400"/>
          </a:xfrm>
          <a:prstGeom prst="rect">
            <a:avLst/>
          </a:prstGeom>
          <a:solidFill>
            <a:srgbClr val="FF0000">
              <a:alpha val="50195"/>
            </a:srgbClr>
          </a:solidFill>
          <a:ln w="12700" cap="sq">
            <a:noFill/>
            <a:miter lim="800000"/>
            <a:headEnd/>
            <a:tailEnd/>
          </a:ln>
        </p:spPr>
        <p:txBody>
          <a:bodyPr anchor="ctr">
            <a:spAutoFit/>
          </a:bodyPr>
          <a:lstStyle/>
          <a:p>
            <a:endParaRPr lang="en-GB"/>
          </a:p>
        </p:txBody>
      </p:sp>
      <p:sp>
        <p:nvSpPr>
          <p:cNvPr id="40963" name="Line 2"/>
          <p:cNvSpPr>
            <a:spLocks noChangeShapeType="1"/>
          </p:cNvSpPr>
          <p:nvPr/>
        </p:nvSpPr>
        <p:spPr bwMode="auto">
          <a:xfrm>
            <a:off x="5181600" y="2362200"/>
            <a:ext cx="2133600" cy="1371600"/>
          </a:xfrm>
          <a:prstGeom prst="line">
            <a:avLst/>
          </a:prstGeom>
          <a:noFill/>
          <a:ln w="12700" cap="sq">
            <a:solidFill>
              <a:schemeClr val="tx1"/>
            </a:solidFill>
            <a:round/>
            <a:headEnd/>
            <a:tailEnd/>
          </a:ln>
        </p:spPr>
        <p:txBody>
          <a:bodyPr>
            <a:spAutoFit/>
          </a:bodyPr>
          <a:lstStyle/>
          <a:p>
            <a:endParaRPr lang="pt-BR"/>
          </a:p>
        </p:txBody>
      </p:sp>
      <p:sp>
        <p:nvSpPr>
          <p:cNvPr id="40964" name="Text Box 3"/>
          <p:cNvSpPr txBox="1">
            <a:spLocks noChangeArrowheads="1"/>
          </p:cNvSpPr>
          <p:nvPr/>
        </p:nvSpPr>
        <p:spPr bwMode="auto">
          <a:xfrm>
            <a:off x="2286000" y="2667000"/>
            <a:ext cx="1905000" cy="519113"/>
          </a:xfrm>
          <a:prstGeom prst="rect">
            <a:avLst/>
          </a:prstGeom>
          <a:noFill/>
          <a:ln w="12700" cap="sq">
            <a:noFill/>
            <a:miter lim="800000"/>
            <a:headEnd/>
            <a:tailEnd/>
          </a:ln>
        </p:spPr>
        <p:txBody>
          <a:bodyPr>
            <a:spAutoFit/>
          </a:bodyPr>
          <a:lstStyle/>
          <a:p>
            <a:pPr>
              <a:spcBef>
                <a:spcPct val="50000"/>
              </a:spcBef>
            </a:pPr>
            <a:r>
              <a:rPr lang="en-US"/>
              <a:t>Aggressive</a:t>
            </a:r>
          </a:p>
        </p:txBody>
      </p:sp>
      <p:sp>
        <p:nvSpPr>
          <p:cNvPr id="40965" name="Text Box 4"/>
          <p:cNvSpPr txBox="1">
            <a:spLocks noChangeArrowheads="1"/>
          </p:cNvSpPr>
          <p:nvPr/>
        </p:nvSpPr>
        <p:spPr bwMode="auto">
          <a:xfrm>
            <a:off x="6096000" y="2590800"/>
            <a:ext cx="1295400" cy="519113"/>
          </a:xfrm>
          <a:prstGeom prst="rect">
            <a:avLst/>
          </a:prstGeom>
          <a:noFill/>
          <a:ln w="12700" cap="sq">
            <a:noFill/>
            <a:miter lim="800000"/>
            <a:headEnd/>
            <a:tailEnd/>
          </a:ln>
        </p:spPr>
        <p:txBody>
          <a:bodyPr>
            <a:spAutoFit/>
          </a:bodyPr>
          <a:lstStyle/>
          <a:p>
            <a:pPr>
              <a:spcBef>
                <a:spcPct val="50000"/>
              </a:spcBef>
            </a:pPr>
            <a:r>
              <a:rPr lang="en-US"/>
              <a:t>Normal</a:t>
            </a:r>
          </a:p>
        </p:txBody>
      </p:sp>
      <p:sp>
        <p:nvSpPr>
          <p:cNvPr id="40966" name="Line 5"/>
          <p:cNvSpPr>
            <a:spLocks noChangeShapeType="1"/>
          </p:cNvSpPr>
          <p:nvPr/>
        </p:nvSpPr>
        <p:spPr bwMode="auto">
          <a:xfrm flipH="1">
            <a:off x="3200400" y="2362200"/>
            <a:ext cx="1981200" cy="1447800"/>
          </a:xfrm>
          <a:prstGeom prst="line">
            <a:avLst/>
          </a:prstGeom>
          <a:noFill/>
          <a:ln w="12700" cap="sq">
            <a:solidFill>
              <a:schemeClr val="tx1"/>
            </a:solidFill>
            <a:round/>
            <a:headEnd/>
            <a:tailEnd/>
          </a:ln>
        </p:spPr>
        <p:txBody>
          <a:bodyPr>
            <a:spAutoFit/>
          </a:bodyPr>
          <a:lstStyle/>
          <a:p>
            <a:endParaRPr lang="pt-BR"/>
          </a:p>
        </p:txBody>
      </p:sp>
      <p:sp>
        <p:nvSpPr>
          <p:cNvPr id="40967" name="Text Box 6"/>
          <p:cNvSpPr txBox="1">
            <a:spLocks noChangeArrowheads="1"/>
          </p:cNvSpPr>
          <p:nvPr/>
        </p:nvSpPr>
        <p:spPr bwMode="auto">
          <a:xfrm>
            <a:off x="4572000" y="1905000"/>
            <a:ext cx="1219200" cy="469900"/>
          </a:xfrm>
          <a:prstGeom prst="rect">
            <a:avLst/>
          </a:prstGeom>
          <a:solidFill>
            <a:schemeClr val="accent1"/>
          </a:solidFill>
          <a:ln w="12700" cap="sq">
            <a:solidFill>
              <a:schemeClr val="tx1"/>
            </a:solidFill>
            <a:miter lim="800000"/>
            <a:headEnd/>
            <a:tailEnd/>
          </a:ln>
        </p:spPr>
        <p:txBody>
          <a:bodyPr>
            <a:spAutoFit/>
          </a:bodyPr>
          <a:lstStyle/>
          <a:p>
            <a:pPr>
              <a:spcBef>
                <a:spcPct val="50000"/>
              </a:spcBef>
            </a:pPr>
            <a:r>
              <a:rPr lang="en-US" sz="2400"/>
              <a:t>Migros</a:t>
            </a:r>
          </a:p>
        </p:txBody>
      </p:sp>
      <p:sp>
        <p:nvSpPr>
          <p:cNvPr id="40968" name="Rectangle 7"/>
          <p:cNvSpPr>
            <a:spLocks noGrp="1" noChangeArrowheads="1"/>
          </p:cNvSpPr>
          <p:nvPr>
            <p:ph type="title" idx="4294967295"/>
          </p:nvPr>
        </p:nvSpPr>
        <p:spPr/>
        <p:txBody>
          <a:bodyPr/>
          <a:lstStyle/>
          <a:p>
            <a:pPr eaLnBrk="1" hangingPunct="1"/>
            <a:r>
              <a:rPr lang="en-US" smtClean="0"/>
              <a:t>Solution of the Advertising Game (cont.)</a:t>
            </a:r>
          </a:p>
        </p:txBody>
      </p:sp>
      <p:sp>
        <p:nvSpPr>
          <p:cNvPr id="40969" name="Text Box 9"/>
          <p:cNvSpPr txBox="1">
            <a:spLocks noChangeArrowheads="1"/>
          </p:cNvSpPr>
          <p:nvPr/>
        </p:nvSpPr>
        <p:spPr bwMode="auto">
          <a:xfrm>
            <a:off x="2667000" y="3810000"/>
            <a:ext cx="1066800" cy="1160463"/>
          </a:xfrm>
          <a:prstGeom prst="rect">
            <a:avLst/>
          </a:prstGeom>
          <a:noFill/>
          <a:ln w="12700" cap="sq">
            <a:noFill/>
            <a:miter lim="800000"/>
            <a:headEnd/>
            <a:tailEnd/>
          </a:ln>
        </p:spPr>
        <p:txBody>
          <a:bodyPr>
            <a:spAutoFit/>
          </a:bodyPr>
          <a:lstStyle/>
          <a:p>
            <a:pPr>
              <a:spcBef>
                <a:spcPct val="50000"/>
              </a:spcBef>
            </a:pPr>
            <a:r>
              <a:rPr lang="en-US">
                <a:latin typeface="Symbol" pitchFamily="18" charset="2"/>
              </a:rPr>
              <a:t>730</a:t>
            </a:r>
          </a:p>
          <a:p>
            <a:pPr>
              <a:spcBef>
                <a:spcPct val="50000"/>
              </a:spcBef>
            </a:pPr>
            <a:r>
              <a:rPr lang="en-US">
                <a:latin typeface="Symbol" pitchFamily="18" charset="2"/>
              </a:rPr>
              <a:t>  0</a:t>
            </a:r>
            <a:endParaRPr lang="en-US" sz="1600">
              <a:latin typeface="Symbol" pitchFamily="18" charset="2"/>
            </a:endParaRPr>
          </a:p>
        </p:txBody>
      </p:sp>
      <p:sp>
        <p:nvSpPr>
          <p:cNvPr id="40970" name="Text Box 10"/>
          <p:cNvSpPr txBox="1">
            <a:spLocks noChangeArrowheads="1"/>
          </p:cNvSpPr>
          <p:nvPr/>
        </p:nvSpPr>
        <p:spPr bwMode="auto">
          <a:xfrm>
            <a:off x="7010400" y="3810000"/>
            <a:ext cx="1066800" cy="1160463"/>
          </a:xfrm>
          <a:prstGeom prst="rect">
            <a:avLst/>
          </a:prstGeom>
          <a:noFill/>
          <a:ln w="12700" cap="sq">
            <a:noFill/>
            <a:miter lim="800000"/>
            <a:headEnd/>
            <a:tailEnd/>
          </a:ln>
        </p:spPr>
        <p:txBody>
          <a:bodyPr>
            <a:spAutoFit/>
          </a:bodyPr>
          <a:lstStyle/>
          <a:p>
            <a:pPr>
              <a:spcBef>
                <a:spcPct val="50000"/>
              </a:spcBef>
            </a:pPr>
            <a:r>
              <a:rPr lang="en-US">
                <a:latin typeface="Symbol" pitchFamily="18" charset="2"/>
              </a:rPr>
              <a:t>700</a:t>
            </a:r>
            <a:endParaRPr lang="en-US" sz="1600">
              <a:latin typeface="Symbol" pitchFamily="18" charset="2"/>
            </a:endParaRPr>
          </a:p>
          <a:p>
            <a:pPr>
              <a:spcBef>
                <a:spcPct val="50000"/>
              </a:spcBef>
            </a:pPr>
            <a:r>
              <a:rPr lang="en-US">
                <a:latin typeface="Symbol" pitchFamily="18" charset="2"/>
              </a:rPr>
              <a:t>400</a:t>
            </a:r>
            <a:endParaRPr lang="en-US" sz="1600">
              <a:latin typeface="Symbol" pitchFamily="18" charset="2"/>
            </a:endParaRPr>
          </a:p>
        </p:txBody>
      </p:sp>
      <p:sp>
        <p:nvSpPr>
          <p:cNvPr id="61452" name="Text Box 12"/>
          <p:cNvSpPr txBox="1">
            <a:spLocks noChangeArrowheads="1"/>
          </p:cNvSpPr>
          <p:nvPr/>
        </p:nvSpPr>
        <p:spPr bwMode="auto">
          <a:xfrm>
            <a:off x="1676400" y="5334000"/>
            <a:ext cx="6858000" cy="946150"/>
          </a:xfrm>
          <a:prstGeom prst="rect">
            <a:avLst/>
          </a:prstGeom>
          <a:noFill/>
          <a:ln w="12700" cap="sq">
            <a:noFill/>
            <a:miter lim="800000"/>
            <a:headEnd/>
            <a:tailEnd/>
          </a:ln>
        </p:spPr>
        <p:txBody>
          <a:bodyPr>
            <a:spAutoFit/>
          </a:bodyPr>
          <a:lstStyle/>
          <a:p>
            <a:pPr algn="ctr">
              <a:spcBef>
                <a:spcPct val="50000"/>
              </a:spcBef>
            </a:pPr>
            <a:r>
              <a:rPr lang="en-US"/>
              <a:t>SPE of the game is the strategy profile: </a:t>
            </a:r>
            <a:r>
              <a:rPr lang="en-US" b="1"/>
              <a:t>{aggressive, (stay out, enter)}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51"/>
                                        </p:tgtEl>
                                        <p:attrNameLst>
                                          <p:attrName>style.visibility</p:attrName>
                                        </p:attrNameLst>
                                      </p:cBhvr>
                                      <p:to>
                                        <p:strVal val="visible"/>
                                      </p:to>
                                    </p:set>
                                    <p:animEffect transition="in" filter="box(in)">
                                      <p:cBhvr>
                                        <p:cTn id="7" dur="500"/>
                                        <p:tgtEl>
                                          <p:spTgt spid="61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614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1" grpId="0" animBg="1"/>
      <p:bldP spid="61452"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Properties of SPE</a:t>
            </a:r>
          </a:p>
        </p:txBody>
      </p:sp>
      <p:sp>
        <p:nvSpPr>
          <p:cNvPr id="41987" name="Rectangle 3"/>
          <p:cNvSpPr>
            <a:spLocks noGrp="1" noChangeArrowheads="1"/>
          </p:cNvSpPr>
          <p:nvPr>
            <p:ph type="body" idx="1"/>
          </p:nvPr>
        </p:nvSpPr>
        <p:spPr/>
        <p:txBody>
          <a:bodyPr/>
          <a:lstStyle/>
          <a:p>
            <a:pPr eaLnBrk="1" hangingPunct="1"/>
            <a:r>
              <a:rPr lang="en-US" smtClean="0"/>
              <a:t>The outcome that is selected by the backward induction procedure is always a NE of the game with </a:t>
            </a:r>
            <a:r>
              <a:rPr lang="en-US" smtClean="0">
                <a:solidFill>
                  <a:srgbClr val="FF0000"/>
                </a:solidFill>
              </a:rPr>
              <a:t>perfect information</a:t>
            </a:r>
            <a:r>
              <a:rPr lang="en-US" smtClean="0"/>
              <a:t>.</a:t>
            </a:r>
          </a:p>
          <a:p>
            <a:pPr eaLnBrk="1" hangingPunct="1"/>
            <a:r>
              <a:rPr lang="en-US" smtClean="0"/>
              <a:t>SPE is a stronger equilibrium concept than NE</a:t>
            </a:r>
          </a:p>
          <a:p>
            <a:pPr eaLnBrk="1" hangingPunct="1"/>
            <a:r>
              <a:rPr lang="en-US" smtClean="0"/>
              <a:t>SPE eliminates NE that involve </a:t>
            </a:r>
            <a:r>
              <a:rPr lang="en-US" smtClean="0">
                <a:solidFill>
                  <a:srgbClr val="FF0000"/>
                </a:solidFill>
              </a:rPr>
              <a:t>incredible threats</a:t>
            </a:r>
            <a:r>
              <a:rPr lang="en-US" smtClean="0"/>
              <a:t>.</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600" smtClean="0"/>
              <a:t>Suppose WM threatens to enter no matter what Migros does. Is this a credible threat?</a:t>
            </a:r>
          </a:p>
        </p:txBody>
      </p:sp>
      <p:sp>
        <p:nvSpPr>
          <p:cNvPr id="43011" name="Line 4"/>
          <p:cNvSpPr>
            <a:spLocks noChangeShapeType="1"/>
          </p:cNvSpPr>
          <p:nvPr/>
        </p:nvSpPr>
        <p:spPr bwMode="auto">
          <a:xfrm flipH="1">
            <a:off x="3429000" y="2362200"/>
            <a:ext cx="1752600" cy="1371600"/>
          </a:xfrm>
          <a:prstGeom prst="line">
            <a:avLst/>
          </a:prstGeom>
          <a:noFill/>
          <a:ln w="12700" cap="sq">
            <a:solidFill>
              <a:schemeClr val="tx1"/>
            </a:solidFill>
            <a:round/>
            <a:headEnd/>
            <a:tailEnd/>
          </a:ln>
        </p:spPr>
        <p:txBody>
          <a:bodyPr>
            <a:spAutoFit/>
          </a:bodyPr>
          <a:lstStyle/>
          <a:p>
            <a:endParaRPr lang="pt-BR"/>
          </a:p>
        </p:txBody>
      </p:sp>
      <p:sp>
        <p:nvSpPr>
          <p:cNvPr id="43012" name="Line 5"/>
          <p:cNvSpPr>
            <a:spLocks noChangeShapeType="1"/>
          </p:cNvSpPr>
          <p:nvPr/>
        </p:nvSpPr>
        <p:spPr bwMode="auto">
          <a:xfrm>
            <a:off x="5181600" y="2362200"/>
            <a:ext cx="1905000" cy="1295400"/>
          </a:xfrm>
          <a:prstGeom prst="line">
            <a:avLst/>
          </a:prstGeom>
          <a:noFill/>
          <a:ln w="12700" cap="sq">
            <a:solidFill>
              <a:schemeClr val="tx1"/>
            </a:solidFill>
            <a:round/>
            <a:headEnd/>
            <a:tailEnd/>
          </a:ln>
        </p:spPr>
        <p:txBody>
          <a:bodyPr>
            <a:spAutoFit/>
          </a:bodyPr>
          <a:lstStyle/>
          <a:p>
            <a:endParaRPr lang="pt-BR"/>
          </a:p>
        </p:txBody>
      </p:sp>
      <p:sp>
        <p:nvSpPr>
          <p:cNvPr id="43013" name="Line 6"/>
          <p:cNvSpPr>
            <a:spLocks noChangeShapeType="1"/>
          </p:cNvSpPr>
          <p:nvPr/>
        </p:nvSpPr>
        <p:spPr bwMode="auto">
          <a:xfrm flipH="1">
            <a:off x="2133600" y="4191000"/>
            <a:ext cx="1219200" cy="1524000"/>
          </a:xfrm>
          <a:prstGeom prst="line">
            <a:avLst/>
          </a:prstGeom>
          <a:noFill/>
          <a:ln w="12700" cap="sq">
            <a:solidFill>
              <a:schemeClr val="tx1"/>
            </a:solidFill>
            <a:round/>
            <a:headEnd/>
            <a:tailEnd/>
          </a:ln>
        </p:spPr>
        <p:txBody>
          <a:bodyPr>
            <a:spAutoFit/>
          </a:bodyPr>
          <a:lstStyle/>
          <a:p>
            <a:endParaRPr lang="pt-BR"/>
          </a:p>
        </p:txBody>
      </p:sp>
      <p:sp>
        <p:nvSpPr>
          <p:cNvPr id="43014" name="Line 7"/>
          <p:cNvSpPr>
            <a:spLocks noChangeShapeType="1"/>
          </p:cNvSpPr>
          <p:nvPr/>
        </p:nvSpPr>
        <p:spPr bwMode="auto">
          <a:xfrm>
            <a:off x="3352800" y="4191000"/>
            <a:ext cx="990600" cy="1447800"/>
          </a:xfrm>
          <a:prstGeom prst="line">
            <a:avLst/>
          </a:prstGeom>
          <a:noFill/>
          <a:ln w="12700" cap="sq">
            <a:solidFill>
              <a:schemeClr val="tx1"/>
            </a:solidFill>
            <a:round/>
            <a:headEnd/>
            <a:tailEnd/>
          </a:ln>
        </p:spPr>
        <p:txBody>
          <a:bodyPr>
            <a:spAutoFit/>
          </a:bodyPr>
          <a:lstStyle/>
          <a:p>
            <a:endParaRPr lang="pt-BR"/>
          </a:p>
        </p:txBody>
      </p:sp>
      <p:sp>
        <p:nvSpPr>
          <p:cNvPr id="43015" name="Line 8"/>
          <p:cNvSpPr>
            <a:spLocks noChangeShapeType="1"/>
          </p:cNvSpPr>
          <p:nvPr/>
        </p:nvSpPr>
        <p:spPr bwMode="auto">
          <a:xfrm flipH="1">
            <a:off x="5715000" y="4114800"/>
            <a:ext cx="1219200" cy="1524000"/>
          </a:xfrm>
          <a:prstGeom prst="line">
            <a:avLst/>
          </a:prstGeom>
          <a:noFill/>
          <a:ln w="12700" cap="sq">
            <a:solidFill>
              <a:schemeClr val="tx1"/>
            </a:solidFill>
            <a:round/>
            <a:headEnd/>
            <a:tailEnd/>
          </a:ln>
        </p:spPr>
        <p:txBody>
          <a:bodyPr>
            <a:spAutoFit/>
          </a:bodyPr>
          <a:lstStyle/>
          <a:p>
            <a:endParaRPr lang="pt-BR"/>
          </a:p>
        </p:txBody>
      </p:sp>
      <p:sp>
        <p:nvSpPr>
          <p:cNvPr id="43016" name="Line 9"/>
          <p:cNvSpPr>
            <a:spLocks noChangeShapeType="1"/>
          </p:cNvSpPr>
          <p:nvPr/>
        </p:nvSpPr>
        <p:spPr bwMode="auto">
          <a:xfrm>
            <a:off x="6934200" y="4114800"/>
            <a:ext cx="990600" cy="1447800"/>
          </a:xfrm>
          <a:prstGeom prst="line">
            <a:avLst/>
          </a:prstGeom>
          <a:noFill/>
          <a:ln w="12700" cap="sq">
            <a:solidFill>
              <a:schemeClr val="tx1"/>
            </a:solidFill>
            <a:round/>
            <a:headEnd/>
            <a:tailEnd/>
          </a:ln>
        </p:spPr>
        <p:txBody>
          <a:bodyPr>
            <a:spAutoFit/>
          </a:bodyPr>
          <a:lstStyle/>
          <a:p>
            <a:endParaRPr lang="pt-BR"/>
          </a:p>
        </p:txBody>
      </p:sp>
      <p:sp>
        <p:nvSpPr>
          <p:cNvPr id="43017" name="Text Box 10"/>
          <p:cNvSpPr txBox="1">
            <a:spLocks noChangeArrowheads="1"/>
          </p:cNvSpPr>
          <p:nvPr/>
        </p:nvSpPr>
        <p:spPr bwMode="auto">
          <a:xfrm>
            <a:off x="4572000" y="1905000"/>
            <a:ext cx="1219200" cy="469900"/>
          </a:xfrm>
          <a:prstGeom prst="rect">
            <a:avLst/>
          </a:prstGeom>
          <a:solidFill>
            <a:schemeClr val="accent1"/>
          </a:solidFill>
          <a:ln w="12700" cap="sq">
            <a:solidFill>
              <a:schemeClr val="tx1"/>
            </a:solidFill>
            <a:miter lim="800000"/>
            <a:headEnd/>
            <a:tailEnd/>
          </a:ln>
        </p:spPr>
        <p:txBody>
          <a:bodyPr>
            <a:spAutoFit/>
          </a:bodyPr>
          <a:lstStyle/>
          <a:p>
            <a:pPr>
              <a:spcBef>
                <a:spcPct val="50000"/>
              </a:spcBef>
            </a:pPr>
            <a:r>
              <a:rPr lang="en-US" sz="2400"/>
              <a:t>Migros</a:t>
            </a:r>
          </a:p>
        </p:txBody>
      </p:sp>
      <p:sp>
        <p:nvSpPr>
          <p:cNvPr id="43018" name="Text Box 11"/>
          <p:cNvSpPr txBox="1">
            <a:spLocks noChangeArrowheads="1"/>
          </p:cNvSpPr>
          <p:nvPr/>
        </p:nvSpPr>
        <p:spPr bwMode="auto">
          <a:xfrm>
            <a:off x="2819400" y="3733800"/>
            <a:ext cx="1524000" cy="469900"/>
          </a:xfrm>
          <a:prstGeom prst="rect">
            <a:avLst/>
          </a:prstGeom>
          <a:solidFill>
            <a:srgbClr val="FF0000"/>
          </a:solidFill>
          <a:ln w="12700" cap="sq">
            <a:solidFill>
              <a:schemeClr val="tx1"/>
            </a:solidFill>
            <a:miter lim="800000"/>
            <a:headEnd/>
            <a:tailEnd/>
          </a:ln>
        </p:spPr>
        <p:txBody>
          <a:bodyPr>
            <a:spAutoFit/>
          </a:bodyPr>
          <a:lstStyle/>
          <a:p>
            <a:pPr>
              <a:spcBef>
                <a:spcPct val="50000"/>
              </a:spcBef>
            </a:pPr>
            <a:r>
              <a:rPr lang="en-US" sz="2400"/>
              <a:t>Wal-Mart</a:t>
            </a:r>
          </a:p>
        </p:txBody>
      </p:sp>
      <p:sp>
        <p:nvSpPr>
          <p:cNvPr id="43019" name="Text Box 12"/>
          <p:cNvSpPr txBox="1">
            <a:spLocks noChangeArrowheads="1"/>
          </p:cNvSpPr>
          <p:nvPr/>
        </p:nvSpPr>
        <p:spPr bwMode="auto">
          <a:xfrm>
            <a:off x="2286000" y="2667000"/>
            <a:ext cx="1905000" cy="519113"/>
          </a:xfrm>
          <a:prstGeom prst="rect">
            <a:avLst/>
          </a:prstGeom>
          <a:noFill/>
          <a:ln w="12700" cap="sq">
            <a:noFill/>
            <a:miter lim="800000"/>
            <a:headEnd/>
            <a:tailEnd/>
          </a:ln>
        </p:spPr>
        <p:txBody>
          <a:bodyPr>
            <a:spAutoFit/>
          </a:bodyPr>
          <a:lstStyle/>
          <a:p>
            <a:pPr>
              <a:spcBef>
                <a:spcPct val="50000"/>
              </a:spcBef>
            </a:pPr>
            <a:r>
              <a:rPr lang="en-US"/>
              <a:t>Aggressive</a:t>
            </a:r>
          </a:p>
        </p:txBody>
      </p:sp>
      <p:sp>
        <p:nvSpPr>
          <p:cNvPr id="43020" name="Text Box 13"/>
          <p:cNvSpPr txBox="1">
            <a:spLocks noChangeArrowheads="1"/>
          </p:cNvSpPr>
          <p:nvPr/>
        </p:nvSpPr>
        <p:spPr bwMode="auto">
          <a:xfrm>
            <a:off x="6096000" y="2590800"/>
            <a:ext cx="1295400" cy="519113"/>
          </a:xfrm>
          <a:prstGeom prst="rect">
            <a:avLst/>
          </a:prstGeom>
          <a:noFill/>
          <a:ln w="12700" cap="sq">
            <a:noFill/>
            <a:miter lim="800000"/>
            <a:headEnd/>
            <a:tailEnd/>
          </a:ln>
        </p:spPr>
        <p:txBody>
          <a:bodyPr>
            <a:spAutoFit/>
          </a:bodyPr>
          <a:lstStyle/>
          <a:p>
            <a:pPr>
              <a:spcBef>
                <a:spcPct val="50000"/>
              </a:spcBef>
            </a:pPr>
            <a:r>
              <a:rPr lang="en-US"/>
              <a:t>Normal</a:t>
            </a:r>
          </a:p>
        </p:txBody>
      </p:sp>
      <p:sp>
        <p:nvSpPr>
          <p:cNvPr id="43021" name="Text Box 14"/>
          <p:cNvSpPr txBox="1">
            <a:spLocks noChangeArrowheads="1"/>
          </p:cNvSpPr>
          <p:nvPr/>
        </p:nvSpPr>
        <p:spPr bwMode="auto">
          <a:xfrm>
            <a:off x="1905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680</a:t>
            </a:r>
          </a:p>
          <a:p>
            <a:pPr>
              <a:spcBef>
                <a:spcPct val="50000"/>
              </a:spcBef>
            </a:pPr>
            <a:r>
              <a:rPr lang="en-US">
                <a:solidFill>
                  <a:srgbClr val="FF0000"/>
                </a:solidFill>
                <a:latin typeface="Symbol" pitchFamily="18" charset="2"/>
              </a:rPr>
              <a:t>-50</a:t>
            </a:r>
            <a:endParaRPr lang="en-US" sz="1600">
              <a:solidFill>
                <a:srgbClr val="FF0000"/>
              </a:solidFill>
              <a:latin typeface="Symbol" pitchFamily="18" charset="2"/>
            </a:endParaRPr>
          </a:p>
        </p:txBody>
      </p:sp>
      <p:sp>
        <p:nvSpPr>
          <p:cNvPr id="43022" name="Text Box 15"/>
          <p:cNvSpPr txBox="1">
            <a:spLocks noChangeArrowheads="1"/>
          </p:cNvSpPr>
          <p:nvPr/>
        </p:nvSpPr>
        <p:spPr bwMode="auto">
          <a:xfrm>
            <a:off x="40386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730</a:t>
            </a:r>
            <a:endParaRPr lang="en-US" sz="1600">
              <a:solidFill>
                <a:schemeClr val="accent1"/>
              </a:solidFill>
              <a:latin typeface="Symbol" pitchFamily="18" charset="2"/>
            </a:endParaRPr>
          </a:p>
          <a:p>
            <a:pPr>
              <a:spcBef>
                <a:spcPct val="50000"/>
              </a:spcBef>
            </a:pPr>
            <a:r>
              <a:rPr lang="en-US">
                <a:latin typeface="Symbol" pitchFamily="18" charset="2"/>
              </a:rPr>
              <a:t>  </a:t>
            </a:r>
            <a:r>
              <a:rPr lang="en-US">
                <a:solidFill>
                  <a:srgbClr val="FF0000"/>
                </a:solidFill>
                <a:latin typeface="Symbol" pitchFamily="18" charset="2"/>
              </a:rPr>
              <a:t>0</a:t>
            </a:r>
            <a:endParaRPr lang="en-US" sz="1600">
              <a:solidFill>
                <a:srgbClr val="FF0000"/>
              </a:solidFill>
              <a:latin typeface="Symbol" pitchFamily="18" charset="2"/>
            </a:endParaRPr>
          </a:p>
        </p:txBody>
      </p:sp>
      <p:sp>
        <p:nvSpPr>
          <p:cNvPr id="43023" name="Text Box 16"/>
          <p:cNvSpPr txBox="1">
            <a:spLocks noChangeArrowheads="1"/>
          </p:cNvSpPr>
          <p:nvPr/>
        </p:nvSpPr>
        <p:spPr bwMode="auto">
          <a:xfrm>
            <a:off x="5334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700</a:t>
            </a:r>
            <a:endParaRPr lang="en-US" sz="1600">
              <a:solidFill>
                <a:schemeClr val="accent1"/>
              </a:solidFill>
              <a:latin typeface="Symbol" pitchFamily="18" charset="2"/>
            </a:endParaRPr>
          </a:p>
          <a:p>
            <a:pPr>
              <a:spcBef>
                <a:spcPct val="50000"/>
              </a:spcBef>
            </a:pPr>
            <a:r>
              <a:rPr lang="en-US">
                <a:solidFill>
                  <a:srgbClr val="FF0000"/>
                </a:solidFill>
                <a:latin typeface="Symbol" pitchFamily="18" charset="2"/>
              </a:rPr>
              <a:t>400</a:t>
            </a:r>
            <a:endParaRPr lang="en-US" sz="1600">
              <a:solidFill>
                <a:srgbClr val="FF0000"/>
              </a:solidFill>
              <a:latin typeface="Symbol" pitchFamily="18" charset="2"/>
            </a:endParaRPr>
          </a:p>
        </p:txBody>
      </p:sp>
      <p:sp>
        <p:nvSpPr>
          <p:cNvPr id="43024" name="Text Box 17"/>
          <p:cNvSpPr txBox="1">
            <a:spLocks noChangeArrowheads="1"/>
          </p:cNvSpPr>
          <p:nvPr/>
        </p:nvSpPr>
        <p:spPr bwMode="auto">
          <a:xfrm>
            <a:off x="7620000" y="5697538"/>
            <a:ext cx="1066800" cy="1160462"/>
          </a:xfrm>
          <a:prstGeom prst="rect">
            <a:avLst/>
          </a:prstGeom>
          <a:noFill/>
          <a:ln w="12700" cap="sq">
            <a:noFill/>
            <a:miter lim="800000"/>
            <a:headEnd/>
            <a:tailEnd/>
          </a:ln>
        </p:spPr>
        <p:txBody>
          <a:bodyPr>
            <a:spAutoFit/>
          </a:bodyPr>
          <a:lstStyle/>
          <a:p>
            <a:pPr>
              <a:spcBef>
                <a:spcPct val="50000"/>
              </a:spcBef>
            </a:pPr>
            <a:r>
              <a:rPr lang="en-US">
                <a:solidFill>
                  <a:schemeClr val="accent1"/>
                </a:solidFill>
                <a:latin typeface="Symbol" pitchFamily="18" charset="2"/>
              </a:rPr>
              <a:t>800</a:t>
            </a:r>
            <a:endParaRPr lang="en-US" sz="1600">
              <a:solidFill>
                <a:schemeClr val="accent1"/>
              </a:solidFill>
              <a:latin typeface="Symbol" pitchFamily="18" charset="2"/>
            </a:endParaRPr>
          </a:p>
          <a:p>
            <a:pPr>
              <a:spcBef>
                <a:spcPct val="50000"/>
              </a:spcBef>
            </a:pPr>
            <a:r>
              <a:rPr lang="en-US">
                <a:latin typeface="Symbol" pitchFamily="18" charset="2"/>
              </a:rPr>
              <a:t>  </a:t>
            </a:r>
            <a:r>
              <a:rPr lang="en-US">
                <a:solidFill>
                  <a:srgbClr val="FF0000"/>
                </a:solidFill>
                <a:latin typeface="Symbol" pitchFamily="18" charset="2"/>
              </a:rPr>
              <a:t>0</a:t>
            </a:r>
            <a:endParaRPr lang="en-US" sz="1600">
              <a:solidFill>
                <a:srgbClr val="FF0000"/>
              </a:solidFill>
              <a:latin typeface="Symbol" pitchFamily="18" charset="2"/>
            </a:endParaRPr>
          </a:p>
        </p:txBody>
      </p:sp>
      <p:sp>
        <p:nvSpPr>
          <p:cNvPr id="43025" name="Text Box 18"/>
          <p:cNvSpPr txBox="1">
            <a:spLocks noChangeArrowheads="1"/>
          </p:cNvSpPr>
          <p:nvPr/>
        </p:nvSpPr>
        <p:spPr bwMode="auto">
          <a:xfrm>
            <a:off x="6172200" y="3657600"/>
            <a:ext cx="1524000" cy="469900"/>
          </a:xfrm>
          <a:prstGeom prst="rect">
            <a:avLst/>
          </a:prstGeom>
          <a:solidFill>
            <a:srgbClr val="FF0000"/>
          </a:solidFill>
          <a:ln w="12700" cap="sq">
            <a:solidFill>
              <a:schemeClr val="tx1"/>
            </a:solidFill>
            <a:miter lim="800000"/>
            <a:headEnd/>
            <a:tailEnd/>
          </a:ln>
        </p:spPr>
        <p:txBody>
          <a:bodyPr>
            <a:spAutoFit/>
          </a:bodyPr>
          <a:lstStyle/>
          <a:p>
            <a:pPr>
              <a:spcBef>
                <a:spcPct val="50000"/>
              </a:spcBef>
            </a:pPr>
            <a:r>
              <a:rPr lang="en-US" sz="2400"/>
              <a:t>Wal-Mart</a:t>
            </a:r>
          </a:p>
        </p:txBody>
      </p:sp>
      <p:sp>
        <p:nvSpPr>
          <p:cNvPr id="43026" name="Text Box 19"/>
          <p:cNvSpPr txBox="1">
            <a:spLocks noChangeArrowheads="1"/>
          </p:cNvSpPr>
          <p:nvPr/>
        </p:nvSpPr>
        <p:spPr bwMode="auto">
          <a:xfrm>
            <a:off x="1905000" y="4495800"/>
            <a:ext cx="1066800" cy="519113"/>
          </a:xfrm>
          <a:prstGeom prst="rect">
            <a:avLst/>
          </a:prstGeom>
          <a:noFill/>
          <a:ln w="12700" cap="sq">
            <a:noFill/>
            <a:miter lim="800000"/>
            <a:headEnd/>
            <a:tailEnd/>
          </a:ln>
        </p:spPr>
        <p:txBody>
          <a:bodyPr>
            <a:spAutoFit/>
          </a:bodyPr>
          <a:lstStyle/>
          <a:p>
            <a:pPr>
              <a:spcBef>
                <a:spcPct val="50000"/>
              </a:spcBef>
            </a:pPr>
            <a:r>
              <a:rPr lang="en-US"/>
              <a:t>Enter</a:t>
            </a:r>
          </a:p>
        </p:txBody>
      </p:sp>
      <p:sp>
        <p:nvSpPr>
          <p:cNvPr id="43027" name="Text Box 20"/>
          <p:cNvSpPr txBox="1">
            <a:spLocks noChangeArrowheads="1"/>
          </p:cNvSpPr>
          <p:nvPr/>
        </p:nvSpPr>
        <p:spPr bwMode="auto">
          <a:xfrm>
            <a:off x="4038600" y="4800600"/>
            <a:ext cx="1447800" cy="519113"/>
          </a:xfrm>
          <a:prstGeom prst="rect">
            <a:avLst/>
          </a:prstGeom>
          <a:noFill/>
          <a:ln w="12700" cap="sq">
            <a:noFill/>
            <a:miter lim="800000"/>
            <a:headEnd/>
            <a:tailEnd/>
          </a:ln>
        </p:spPr>
        <p:txBody>
          <a:bodyPr>
            <a:spAutoFit/>
          </a:bodyPr>
          <a:lstStyle/>
          <a:p>
            <a:pPr>
              <a:spcBef>
                <a:spcPct val="50000"/>
              </a:spcBef>
            </a:pPr>
            <a:r>
              <a:rPr lang="en-US"/>
              <a:t>Stay out</a:t>
            </a:r>
          </a:p>
        </p:txBody>
      </p:sp>
      <p:sp>
        <p:nvSpPr>
          <p:cNvPr id="43028" name="Text Box 21"/>
          <p:cNvSpPr txBox="1">
            <a:spLocks noChangeArrowheads="1"/>
          </p:cNvSpPr>
          <p:nvPr/>
        </p:nvSpPr>
        <p:spPr bwMode="auto">
          <a:xfrm>
            <a:off x="5410200" y="4419600"/>
            <a:ext cx="1066800" cy="519113"/>
          </a:xfrm>
          <a:prstGeom prst="rect">
            <a:avLst/>
          </a:prstGeom>
          <a:noFill/>
          <a:ln w="12700" cap="sq">
            <a:noFill/>
            <a:miter lim="800000"/>
            <a:headEnd/>
            <a:tailEnd/>
          </a:ln>
        </p:spPr>
        <p:txBody>
          <a:bodyPr>
            <a:spAutoFit/>
          </a:bodyPr>
          <a:lstStyle/>
          <a:p>
            <a:pPr>
              <a:spcBef>
                <a:spcPct val="50000"/>
              </a:spcBef>
            </a:pPr>
            <a:r>
              <a:rPr lang="en-US"/>
              <a:t>Enter</a:t>
            </a:r>
          </a:p>
        </p:txBody>
      </p:sp>
      <p:sp>
        <p:nvSpPr>
          <p:cNvPr id="43029" name="Text Box 22"/>
          <p:cNvSpPr txBox="1">
            <a:spLocks noChangeArrowheads="1"/>
          </p:cNvSpPr>
          <p:nvPr/>
        </p:nvSpPr>
        <p:spPr bwMode="auto">
          <a:xfrm>
            <a:off x="7696200" y="4800600"/>
            <a:ext cx="1447800" cy="519113"/>
          </a:xfrm>
          <a:prstGeom prst="rect">
            <a:avLst/>
          </a:prstGeom>
          <a:noFill/>
          <a:ln w="12700" cap="sq">
            <a:noFill/>
            <a:miter lim="800000"/>
            <a:headEnd/>
            <a:tailEnd/>
          </a:ln>
        </p:spPr>
        <p:txBody>
          <a:bodyPr>
            <a:spAutoFit/>
          </a:bodyPr>
          <a:lstStyle/>
          <a:p>
            <a:pPr>
              <a:spcBef>
                <a:spcPct val="50000"/>
              </a:spcBef>
            </a:pPr>
            <a:r>
              <a:rPr lang="en-US"/>
              <a:t>Stay out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p:txBody>
          <a:bodyPr/>
          <a:lstStyle/>
          <a:p>
            <a:pPr eaLnBrk="1" hangingPunct="1">
              <a:defRPr/>
            </a:pPr>
            <a:r>
              <a:rPr lang="en-US" smtClean="0"/>
              <a:t>JUST PLAYING!</a:t>
            </a:r>
          </a:p>
        </p:txBody>
      </p:sp>
      <p:sp>
        <p:nvSpPr>
          <p:cNvPr id="55299" name="Rectangle 3"/>
          <p:cNvSpPr>
            <a:spLocks noGrp="1" noChangeArrowheads="1"/>
          </p:cNvSpPr>
          <p:nvPr>
            <p:ph type="subTitle" idx="1"/>
          </p:nvPr>
        </p:nvSpPr>
        <p:spPr>
          <a:ln w="12700"/>
        </p:spPr>
        <p:txBody>
          <a:bodyPr/>
          <a:lstStyle/>
          <a:p>
            <a:pPr eaLnBrk="1" hangingPunct="1">
              <a:buFont typeface="Wingdings" pitchFamily="2" charset="2"/>
              <a:buNone/>
            </a:pPr>
            <a:r>
              <a:rPr lang="en-US" smtClean="0"/>
              <a:t>Repeated Games</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Game 1</a:t>
            </a:r>
          </a:p>
        </p:txBody>
      </p:sp>
      <p:graphicFrame>
        <p:nvGraphicFramePr>
          <p:cNvPr id="101413" name="Group 37"/>
          <p:cNvGraphicFramePr>
            <a:graphicFrameLocks noGrp="1"/>
          </p:cNvGraphicFramePr>
          <p:nvPr/>
        </p:nvGraphicFramePr>
        <p:xfrm>
          <a:off x="2819400" y="2362200"/>
          <a:ext cx="5715000" cy="3810000"/>
        </p:xfrm>
        <a:graphic>
          <a:graphicData uri="http://schemas.openxmlformats.org/drawingml/2006/table">
            <a:tbl>
              <a:tblPr/>
              <a:tblGrid>
                <a:gridCol w="1905000"/>
                <a:gridCol w="1905000"/>
                <a:gridCol w="1905000"/>
              </a:tblGrid>
              <a:tr h="12700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36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Low Output</a:t>
                      </a:r>
                    </a:p>
                  </a:txBody>
                  <a:tcPr marT="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High Output</a:t>
                      </a:r>
                    </a:p>
                  </a:txBody>
                  <a:tcPr marT="2743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00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Low Output</a:t>
                      </a:r>
                    </a:p>
                  </a:txBody>
                  <a:tcPr marT="2743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40, 40</a:t>
                      </a:r>
                    </a:p>
                  </a:txBody>
                  <a:tcPr marT="36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60, 30</a:t>
                      </a:r>
                    </a:p>
                  </a:txBody>
                  <a:tcPr marT="3657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00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High Output</a:t>
                      </a:r>
                    </a:p>
                  </a:txBody>
                  <a:tcPr marT="2743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30, 60</a:t>
                      </a:r>
                    </a:p>
                  </a:txBody>
                  <a:tcPr marT="36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50, 50</a:t>
                      </a:r>
                    </a:p>
                  </a:txBody>
                  <a:tcPr marT="3657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43" name="Text Box 28"/>
          <p:cNvSpPr txBox="1">
            <a:spLocks noChangeArrowheads="1"/>
          </p:cNvSpPr>
          <p:nvPr/>
        </p:nvSpPr>
        <p:spPr bwMode="auto">
          <a:xfrm>
            <a:off x="5105400" y="1676400"/>
            <a:ext cx="1447800" cy="519113"/>
          </a:xfrm>
          <a:prstGeom prst="rect">
            <a:avLst/>
          </a:prstGeom>
          <a:noFill/>
          <a:ln w="12700" cap="sq">
            <a:noFill/>
            <a:miter lim="800000"/>
            <a:headEnd/>
            <a:tailEnd/>
          </a:ln>
        </p:spPr>
        <p:txBody>
          <a:bodyPr>
            <a:spAutoFit/>
          </a:bodyPr>
          <a:lstStyle/>
          <a:p>
            <a:pPr>
              <a:spcBef>
                <a:spcPct val="50000"/>
              </a:spcBef>
            </a:pPr>
            <a:r>
              <a:rPr lang="en-US"/>
              <a:t>Firm 2</a:t>
            </a:r>
          </a:p>
        </p:txBody>
      </p:sp>
      <p:sp>
        <p:nvSpPr>
          <p:cNvPr id="56344" name="Text Box 31"/>
          <p:cNvSpPr txBox="1">
            <a:spLocks noChangeArrowheads="1"/>
          </p:cNvSpPr>
          <p:nvPr/>
        </p:nvSpPr>
        <p:spPr bwMode="auto">
          <a:xfrm rot="-5362862">
            <a:off x="1309687" y="4252913"/>
            <a:ext cx="1922463" cy="579438"/>
          </a:xfrm>
          <a:prstGeom prst="rect">
            <a:avLst/>
          </a:prstGeom>
          <a:noFill/>
          <a:ln w="12700" cap="sq">
            <a:noFill/>
            <a:miter lim="800000"/>
            <a:headEnd type="none" w="sm" len="sm"/>
            <a:tailEnd type="none" w="sm" len="sm"/>
          </a:ln>
        </p:spPr>
        <p:txBody>
          <a:bodyPr anchor="ctr">
            <a:spAutoFit/>
          </a:bodyPr>
          <a:lstStyle/>
          <a:p>
            <a:r>
              <a:rPr lang="en-US" sz="3200"/>
              <a:t>Firm 1</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Game 2</a:t>
            </a:r>
          </a:p>
        </p:txBody>
      </p:sp>
      <p:graphicFrame>
        <p:nvGraphicFramePr>
          <p:cNvPr id="103427" name="Group 3"/>
          <p:cNvGraphicFramePr>
            <a:graphicFrameLocks noGrp="1"/>
          </p:cNvGraphicFramePr>
          <p:nvPr/>
        </p:nvGraphicFramePr>
        <p:xfrm>
          <a:off x="2819400" y="2362200"/>
          <a:ext cx="5715000" cy="3810000"/>
        </p:xfrm>
        <a:graphic>
          <a:graphicData uri="http://schemas.openxmlformats.org/drawingml/2006/table">
            <a:tbl>
              <a:tblPr/>
              <a:tblGrid>
                <a:gridCol w="1905000"/>
                <a:gridCol w="1905000"/>
                <a:gridCol w="1905000"/>
              </a:tblGrid>
              <a:tr h="12700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36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War</a:t>
                      </a:r>
                    </a:p>
                  </a:txBody>
                  <a:tcPr marT="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Peace</a:t>
                      </a:r>
                    </a:p>
                  </a:txBody>
                  <a:tcPr marT="2743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00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War</a:t>
                      </a:r>
                    </a:p>
                  </a:txBody>
                  <a:tcPr marT="2743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1, 1</a:t>
                      </a:r>
                    </a:p>
                  </a:txBody>
                  <a:tcPr marT="36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3, 0</a:t>
                      </a:r>
                    </a:p>
                  </a:txBody>
                  <a:tcPr marT="3657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00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Peace</a:t>
                      </a:r>
                    </a:p>
                  </a:txBody>
                  <a:tcPr marT="2743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0, 3</a:t>
                      </a:r>
                    </a:p>
                  </a:txBody>
                  <a:tcPr marT="36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2800" b="0" i="0" u="none" strike="noStrike" cap="none" normalizeH="0" baseline="0" smtClean="0">
                          <a:ln>
                            <a:noFill/>
                          </a:ln>
                          <a:solidFill>
                            <a:schemeClr val="tx1"/>
                          </a:solidFill>
                          <a:effectLst/>
                          <a:latin typeface="Times New Roman" pitchFamily="16" charset="0"/>
                        </a:rPr>
                        <a:t>2, 2</a:t>
                      </a:r>
                    </a:p>
                  </a:txBody>
                  <a:tcPr marT="3657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367" name="Text Box 23"/>
          <p:cNvSpPr txBox="1">
            <a:spLocks noChangeArrowheads="1"/>
          </p:cNvSpPr>
          <p:nvPr/>
        </p:nvSpPr>
        <p:spPr bwMode="auto">
          <a:xfrm>
            <a:off x="5791200" y="1676400"/>
            <a:ext cx="1447800" cy="519113"/>
          </a:xfrm>
          <a:prstGeom prst="rect">
            <a:avLst/>
          </a:prstGeom>
          <a:noFill/>
          <a:ln w="12700" cap="sq">
            <a:noFill/>
            <a:miter lim="800000"/>
            <a:headEnd/>
            <a:tailEnd/>
          </a:ln>
        </p:spPr>
        <p:txBody>
          <a:bodyPr>
            <a:spAutoFit/>
          </a:bodyPr>
          <a:lstStyle/>
          <a:p>
            <a:pPr>
              <a:spcBef>
                <a:spcPct val="50000"/>
              </a:spcBef>
            </a:pPr>
            <a:r>
              <a:rPr lang="en-US"/>
              <a:t>Greece</a:t>
            </a:r>
          </a:p>
        </p:txBody>
      </p:sp>
      <p:sp>
        <p:nvSpPr>
          <p:cNvPr id="57368" name="Text Box 24"/>
          <p:cNvSpPr txBox="1">
            <a:spLocks noChangeArrowheads="1"/>
          </p:cNvSpPr>
          <p:nvPr/>
        </p:nvSpPr>
        <p:spPr bwMode="auto">
          <a:xfrm rot="-5362862">
            <a:off x="1309687" y="4252913"/>
            <a:ext cx="1922463" cy="579438"/>
          </a:xfrm>
          <a:prstGeom prst="rect">
            <a:avLst/>
          </a:prstGeom>
          <a:noFill/>
          <a:ln w="12700" cap="sq">
            <a:noFill/>
            <a:miter lim="800000"/>
            <a:headEnd type="none" w="sm" len="sm"/>
            <a:tailEnd type="none" w="sm" len="sm"/>
          </a:ln>
        </p:spPr>
        <p:txBody>
          <a:bodyPr anchor="ctr">
            <a:spAutoFit/>
          </a:bodyPr>
          <a:lstStyle/>
          <a:p>
            <a:r>
              <a:rPr lang="en-US" sz="3200"/>
              <a:t>Turkiye</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pPr eaLnBrk="1" hangingPunct="1">
              <a:defRPr/>
            </a:pPr>
            <a:r>
              <a:rPr lang="en-US" smtClean="0"/>
              <a:t>REPEATED GAMES</a:t>
            </a:r>
          </a:p>
        </p:txBody>
      </p:sp>
      <p:sp>
        <p:nvSpPr>
          <p:cNvPr id="58371" name="Rectangle 3"/>
          <p:cNvSpPr>
            <a:spLocks noGrp="1" noChangeArrowheads="1"/>
          </p:cNvSpPr>
          <p:nvPr>
            <p:ph type="subTitle" idx="1"/>
          </p:nvPr>
        </p:nvSpPr>
        <p:spPr>
          <a:ln w="12700"/>
        </p:spPr>
        <p:txBody>
          <a:bodyPr/>
          <a:lstStyle/>
          <a:p>
            <a:pPr eaLnBrk="1" hangingPunct="1">
              <a:buFont typeface="Wingdings" pitchFamily="2" charset="2"/>
              <a:buNone/>
            </a:pPr>
            <a:r>
              <a:rPr lang="en-US" smtClean="0"/>
              <a:t>Repeated Normal Form Games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GT in the News</a:t>
            </a:r>
          </a:p>
        </p:txBody>
      </p:sp>
      <p:sp>
        <p:nvSpPr>
          <p:cNvPr id="35843" name="Rectangle 3"/>
          <p:cNvSpPr>
            <a:spLocks noGrp="1" noChangeArrowheads="1"/>
          </p:cNvSpPr>
          <p:nvPr>
            <p:ph type="body" idx="1"/>
          </p:nvPr>
        </p:nvSpPr>
        <p:spPr/>
        <p:txBody>
          <a:bodyPr/>
          <a:lstStyle/>
          <a:p>
            <a:pPr eaLnBrk="1" hangingPunct="1">
              <a:lnSpc>
                <a:spcPct val="90000"/>
              </a:lnSpc>
            </a:pPr>
            <a:r>
              <a:rPr lang="en-US" sz="2800" smtClean="0"/>
              <a:t>GT, long an intellectual passtime, came into its own as a business tool. </a:t>
            </a:r>
            <a:r>
              <a:rPr lang="en-US" sz="2800" i="1" smtClean="0"/>
              <a:t>Forbes, July 3, 1995</a:t>
            </a:r>
          </a:p>
          <a:p>
            <a:pPr eaLnBrk="1" hangingPunct="1">
              <a:lnSpc>
                <a:spcPct val="90000"/>
              </a:lnSpc>
            </a:pPr>
            <a:r>
              <a:rPr lang="en-US" sz="2800" smtClean="0"/>
              <a:t>FCC hired game theorists to construct rules of an auction for new wireless phone systems’ licenses. In response, communications companies hired game theorists first to negotiate with FCC and then help prepare optimal bids given the rules of the auction. </a:t>
            </a:r>
            <a:r>
              <a:rPr lang="en-US" sz="2800" i="1" smtClean="0"/>
              <a:t>Business Week, Mar. 14, 1994</a:t>
            </a:r>
            <a:r>
              <a:rPr lang="en-US" sz="2800" smtClean="0"/>
              <a:t>.</a:t>
            </a:r>
          </a:p>
          <a:p>
            <a:pPr eaLnBrk="1" hangingPunct="1">
              <a:lnSpc>
                <a:spcPct val="90000"/>
              </a:lnSpc>
            </a:pPr>
            <a:r>
              <a:rPr lang="en-US" sz="2800" smtClean="0"/>
              <a:t>GT is hot. </a:t>
            </a:r>
            <a:r>
              <a:rPr lang="en-US" sz="2800" i="1" smtClean="0"/>
              <a:t>The Wall Street Journal, Feb. 13, 1995.</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Prisoners’ Dilemma Revisited</a:t>
            </a:r>
          </a:p>
        </p:txBody>
      </p:sp>
      <p:sp>
        <p:nvSpPr>
          <p:cNvPr id="59395" name="Rectangle 3"/>
          <p:cNvSpPr>
            <a:spLocks noGrp="1" noChangeArrowheads="1"/>
          </p:cNvSpPr>
          <p:nvPr>
            <p:ph type="body" idx="1"/>
          </p:nvPr>
        </p:nvSpPr>
        <p:spPr/>
        <p:txBody>
          <a:bodyPr/>
          <a:lstStyle/>
          <a:p>
            <a:pPr eaLnBrk="1" hangingPunct="1"/>
            <a:r>
              <a:rPr lang="en-US" smtClean="0"/>
              <a:t>Suppose that the two suspects play the same game every time they get caught.</a:t>
            </a:r>
          </a:p>
          <a:p>
            <a:pPr eaLnBrk="1" hangingPunct="1"/>
            <a:r>
              <a:rPr lang="en-US" smtClean="0"/>
              <a:t>Can they coordinate their choices in order to get the best outcome for both of them?</a:t>
            </a:r>
          </a:p>
          <a:p>
            <a:pPr eaLnBrk="1" hangingPunct="1"/>
            <a:r>
              <a:rPr lang="en-US" smtClean="0"/>
              <a:t>Finitely repeated game</a:t>
            </a:r>
          </a:p>
          <a:p>
            <a:pPr eaLnBrk="1" hangingPunct="1"/>
            <a:r>
              <a:rPr lang="en-US" smtClean="0"/>
              <a:t>Infinitely repeated game</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Twice-repeated PD: </a:t>
            </a:r>
            <a:br>
              <a:rPr lang="en-US" smtClean="0"/>
            </a:br>
            <a:r>
              <a:rPr lang="en-US" sz="2800" smtClean="0"/>
              <a:t>First stage payoff matrix after adding NE payoffs of the second stage</a:t>
            </a:r>
          </a:p>
        </p:txBody>
      </p:sp>
      <p:graphicFrame>
        <p:nvGraphicFramePr>
          <p:cNvPr id="74820" name="Group 68"/>
          <p:cNvGraphicFramePr>
            <a:graphicFrameLocks noGrp="1"/>
          </p:cNvGraphicFramePr>
          <p:nvPr/>
        </p:nvGraphicFramePr>
        <p:xfrm>
          <a:off x="2667000" y="2438400"/>
          <a:ext cx="5943600" cy="4092576"/>
        </p:xfrm>
        <a:graphic>
          <a:graphicData uri="http://schemas.openxmlformats.org/drawingml/2006/table">
            <a:tbl>
              <a:tblPr/>
              <a:tblGrid>
                <a:gridCol w="2079625"/>
                <a:gridCol w="1958975"/>
                <a:gridCol w="1905000"/>
              </a:tblGrid>
              <a:tr h="1066949">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2800" b="0" i="0" u="none" strike="noStrike" cap="none" normalizeH="0" baseline="0" smtClean="0">
                        <a:ln>
                          <a:noFill/>
                        </a:ln>
                        <a:solidFill>
                          <a:schemeClr val="tx1"/>
                        </a:solidFill>
                        <a:effectLst/>
                        <a:latin typeface="Times New Roman" pitchFamily="16" charset="0"/>
                      </a:endParaRPr>
                    </a:p>
                  </a:txBody>
                  <a:tcPr marT="365811"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365811"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7338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Confess</a:t>
                      </a:r>
                    </a:p>
                  </a:txBody>
                  <a:tcPr marT="365811"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4000" b="0" i="0" u="none" strike="noStrike" cap="none" normalizeH="0" baseline="0" smtClean="0">
                          <a:ln>
                            <a:noFill/>
                          </a:ln>
                          <a:solidFill>
                            <a:schemeClr val="hlink"/>
                          </a:solidFill>
                          <a:effectLst/>
                          <a:latin typeface="Times New Roman" pitchFamily="16" charset="0"/>
                        </a:rPr>
                        <a:t>-10, -10</a:t>
                      </a:r>
                    </a:p>
                  </a:txBody>
                  <a:tcPr marT="365811"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4000" b="0" i="0" u="none" strike="noStrike" cap="none" normalizeH="0" baseline="0" smtClean="0">
                          <a:ln>
                            <a:noFill/>
                          </a:ln>
                          <a:solidFill>
                            <a:schemeClr val="tx1"/>
                          </a:solidFill>
                          <a:effectLst/>
                          <a:latin typeface="Times New Roman" pitchFamily="16" charset="0"/>
                        </a:rPr>
                        <a:t>-5, -15</a:t>
                      </a:r>
                    </a:p>
                  </a:txBody>
                  <a:tcPr marT="365811"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1652247">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3200" b="1" i="0" u="none" strike="noStrike" cap="none" normalizeH="0" baseline="0" smtClean="0">
                          <a:ln>
                            <a:noFill/>
                          </a:ln>
                          <a:solidFill>
                            <a:schemeClr val="tx1"/>
                          </a:solidFill>
                          <a:effectLst/>
                          <a:latin typeface="Times New Roman" pitchFamily="16" charset="0"/>
                        </a:rPr>
                        <a:t>Don’t Confess</a:t>
                      </a:r>
                    </a:p>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endParaRPr kumimoji="0" lang="en-US" sz="3200" b="1" i="0" u="none" strike="noStrike" cap="none" normalizeH="0" baseline="0" smtClean="0">
                        <a:ln>
                          <a:noFill/>
                        </a:ln>
                        <a:solidFill>
                          <a:schemeClr val="tx1"/>
                        </a:solidFill>
                        <a:effectLst/>
                        <a:latin typeface="Times New Roman" pitchFamily="16"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4000" b="0" i="0" u="none" strike="noStrike" cap="none" normalizeH="0" baseline="0" smtClean="0">
                          <a:ln>
                            <a:noFill/>
                          </a:ln>
                          <a:solidFill>
                            <a:schemeClr val="tx1"/>
                          </a:solidFill>
                          <a:effectLst/>
                          <a:latin typeface="Times New Roman" pitchFamily="16" charset="0"/>
                        </a:rPr>
                        <a:t>-15, -5</a:t>
                      </a:r>
                    </a:p>
                  </a:txBody>
                  <a:tcPr marT="365811"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 typeface="Wingdings" charset="2"/>
                        <a:buNone/>
                        <a:tabLst/>
                      </a:pPr>
                      <a:r>
                        <a:rPr kumimoji="0" lang="en-US" sz="4000" b="0" i="0" u="none" strike="noStrike" cap="none" normalizeH="0" baseline="0" smtClean="0">
                          <a:ln>
                            <a:noFill/>
                          </a:ln>
                          <a:solidFill>
                            <a:schemeClr val="tx1"/>
                          </a:solidFill>
                          <a:effectLst/>
                          <a:latin typeface="Times New Roman" pitchFamily="16" charset="0"/>
                        </a:rPr>
                        <a:t>-7, -7</a:t>
                      </a:r>
                    </a:p>
                  </a:txBody>
                  <a:tcPr marT="365811"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0437" name="Text Box 57"/>
          <p:cNvSpPr txBox="1">
            <a:spLocks noChangeArrowheads="1"/>
          </p:cNvSpPr>
          <p:nvPr/>
        </p:nvSpPr>
        <p:spPr bwMode="auto">
          <a:xfrm>
            <a:off x="4724400" y="1752600"/>
            <a:ext cx="1692275" cy="519113"/>
          </a:xfrm>
          <a:prstGeom prst="rect">
            <a:avLst/>
          </a:prstGeom>
          <a:noFill/>
          <a:ln w="12700" cap="sq">
            <a:noFill/>
            <a:miter lim="800000"/>
            <a:headEnd type="none" w="sm" len="sm"/>
            <a:tailEnd type="none" w="sm" len="sm"/>
          </a:ln>
        </p:spPr>
        <p:txBody>
          <a:bodyPr>
            <a:spAutoFit/>
          </a:bodyPr>
          <a:lstStyle/>
          <a:p>
            <a:r>
              <a:rPr lang="en-US"/>
              <a:t>Prisoner 2</a:t>
            </a:r>
          </a:p>
        </p:txBody>
      </p:sp>
      <p:sp>
        <p:nvSpPr>
          <p:cNvPr id="60438" name="Text Box 58"/>
          <p:cNvSpPr txBox="1">
            <a:spLocks noChangeArrowheads="1"/>
          </p:cNvSpPr>
          <p:nvPr/>
        </p:nvSpPr>
        <p:spPr bwMode="auto">
          <a:xfrm rot="-5362862">
            <a:off x="1016001" y="3641725"/>
            <a:ext cx="1922462" cy="579437"/>
          </a:xfrm>
          <a:prstGeom prst="rect">
            <a:avLst/>
          </a:prstGeom>
          <a:noFill/>
          <a:ln w="12700" cap="sq">
            <a:noFill/>
            <a:miter lim="800000"/>
            <a:headEnd type="none" w="sm" len="sm"/>
            <a:tailEnd type="none" w="sm" len="sm"/>
          </a:ln>
        </p:spPr>
        <p:txBody>
          <a:bodyPr anchor="ctr">
            <a:spAutoFit/>
          </a:bodyPr>
          <a:lstStyle/>
          <a:p>
            <a:r>
              <a:rPr lang="en-US" sz="3200"/>
              <a:t>Prisoner 1</a:t>
            </a:r>
          </a:p>
        </p:txBody>
      </p:sp>
      <p:sp>
        <p:nvSpPr>
          <p:cNvPr id="74811" name="Rectangle 59"/>
          <p:cNvSpPr>
            <a:spLocks noChangeArrowheads="1"/>
          </p:cNvSpPr>
          <p:nvPr/>
        </p:nvSpPr>
        <p:spPr bwMode="auto">
          <a:xfrm>
            <a:off x="4724400" y="3505200"/>
            <a:ext cx="1981200" cy="1371600"/>
          </a:xfrm>
          <a:prstGeom prst="rect">
            <a:avLst/>
          </a:prstGeom>
          <a:solidFill>
            <a:srgbClr val="FF0000">
              <a:alpha val="50195"/>
            </a:srgbClr>
          </a:solidFill>
          <a:ln w="12700" cap="sq">
            <a:noFill/>
            <a:miter lim="800000"/>
            <a:headEnd/>
            <a:tailEnd/>
          </a:ln>
        </p:spPr>
        <p:txBody>
          <a:bodyPr wrap="none" anchor="ctr">
            <a:spAutoFit/>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8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11"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N-times repeated PD</a:t>
            </a:r>
          </a:p>
        </p:txBody>
      </p:sp>
      <p:sp>
        <p:nvSpPr>
          <p:cNvPr id="61443" name="Rectangle 3"/>
          <p:cNvSpPr>
            <a:spLocks noGrp="1" noChangeArrowheads="1"/>
          </p:cNvSpPr>
          <p:nvPr>
            <p:ph type="body" idx="1"/>
          </p:nvPr>
        </p:nvSpPr>
        <p:spPr>
          <a:xfrm>
            <a:off x="1447800" y="2133600"/>
            <a:ext cx="7543800" cy="3886200"/>
          </a:xfrm>
        </p:spPr>
        <p:txBody>
          <a:bodyPr/>
          <a:lstStyle/>
          <a:p>
            <a:pPr eaLnBrk="1" hangingPunct="1">
              <a:lnSpc>
                <a:spcPct val="90000"/>
              </a:lnSpc>
            </a:pPr>
            <a:r>
              <a:rPr lang="en-US" smtClean="0">
                <a:cs typeface="Times New Roman" pitchFamily="18" charset="0"/>
              </a:rPr>
              <a:t>In a finitely repeated (n times repeated game where n </a:t>
            </a:r>
            <a:r>
              <a:rPr lang="en-US" smtClean="0">
                <a:cs typeface="Times New Roman" pitchFamily="18" charset="0"/>
                <a:sym typeface="Symbol" pitchFamily="18" charset="2"/>
              </a:rPr>
              <a:t></a:t>
            </a:r>
            <a:r>
              <a:rPr lang="en-US" smtClean="0">
                <a:cs typeface="Times New Roman" pitchFamily="18" charset="0"/>
              </a:rPr>
              <a:t> 2) PD game, the cooperative outcome (don’t confess, don’t confess) cannot be enforced. </a:t>
            </a:r>
          </a:p>
          <a:p>
            <a:pPr eaLnBrk="1" hangingPunct="1">
              <a:lnSpc>
                <a:spcPct val="90000"/>
              </a:lnSpc>
            </a:pPr>
            <a:r>
              <a:rPr lang="en-US" smtClean="0">
                <a:cs typeface="Times New Roman" pitchFamily="18" charset="0"/>
              </a:rPr>
              <a:t>Since in the last stage (n</a:t>
            </a:r>
            <a:r>
              <a:rPr lang="en-US" baseline="30000" smtClean="0">
                <a:cs typeface="Times New Roman" pitchFamily="18" charset="0"/>
              </a:rPr>
              <a:t>th</a:t>
            </a:r>
            <a:r>
              <a:rPr lang="en-US" smtClean="0">
                <a:cs typeface="Times New Roman" pitchFamily="18" charset="0"/>
              </a:rPr>
              <a:t> stage) the NE is (confess, confess) and all players know this, in all previous stages the same NE will prevail. </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Infinitely Repeated PD</a:t>
            </a:r>
          </a:p>
        </p:txBody>
      </p:sp>
      <p:sp>
        <p:nvSpPr>
          <p:cNvPr id="62467" name="Rectangle 3"/>
          <p:cNvSpPr>
            <a:spLocks noGrp="1" noChangeArrowheads="1"/>
          </p:cNvSpPr>
          <p:nvPr>
            <p:ph type="body" idx="1"/>
          </p:nvPr>
        </p:nvSpPr>
        <p:spPr/>
        <p:txBody>
          <a:bodyPr/>
          <a:lstStyle/>
          <a:p>
            <a:pPr eaLnBrk="1" hangingPunct="1">
              <a:lnSpc>
                <a:spcPct val="90000"/>
              </a:lnSpc>
            </a:pPr>
            <a:r>
              <a:rPr lang="en-US" sz="2800" smtClean="0">
                <a:cs typeface="Times New Roman" pitchFamily="18" charset="0"/>
              </a:rPr>
              <a:t>When the game is played infinitely or players do not know when the game is going to end, the backward induction breaks down. Following trigger strategies can enforce the cooperative outcome.</a:t>
            </a:r>
            <a:r>
              <a:rPr lang="en-US" sz="2800" smtClean="0"/>
              <a:t> </a:t>
            </a:r>
          </a:p>
          <a:p>
            <a:pPr lvl="1" eaLnBrk="1" hangingPunct="1">
              <a:lnSpc>
                <a:spcPct val="90000"/>
              </a:lnSpc>
            </a:pPr>
            <a:r>
              <a:rPr lang="en-US" sz="2400" b="1" smtClean="0">
                <a:cs typeface="Times New Roman" pitchFamily="18" charset="0"/>
              </a:rPr>
              <a:t>Trigger strategy:</a:t>
            </a:r>
            <a:r>
              <a:rPr lang="en-US" sz="2400" smtClean="0">
                <a:cs typeface="Times New Roman" pitchFamily="18" charset="0"/>
              </a:rPr>
              <a:t> A player cooperates as long as the other players cooperate, but any defection from cooperation on the part of the rivals triggers the player to behave noncooperatively for a specified period of time (period of punishment).</a:t>
            </a:r>
            <a:r>
              <a:rPr lang="en-US" sz="2400" smtClean="0"/>
              <a:t> </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Trigger Strategies</a:t>
            </a:r>
          </a:p>
        </p:txBody>
      </p:sp>
      <p:sp>
        <p:nvSpPr>
          <p:cNvPr id="63491" name="Rectangle 3"/>
          <p:cNvSpPr>
            <a:spLocks noGrp="1" noChangeArrowheads="1"/>
          </p:cNvSpPr>
          <p:nvPr>
            <p:ph type="body" idx="1"/>
          </p:nvPr>
        </p:nvSpPr>
        <p:spPr/>
        <p:txBody>
          <a:bodyPr/>
          <a:lstStyle/>
          <a:p>
            <a:pPr eaLnBrk="1" hangingPunct="1"/>
            <a:r>
              <a:rPr lang="en-US" b="1" smtClean="0">
                <a:cs typeface="Times New Roman" pitchFamily="18" charset="0"/>
              </a:rPr>
              <a:t>Grim strategy:</a:t>
            </a:r>
            <a:r>
              <a:rPr lang="en-US" smtClean="0">
                <a:cs typeface="Times New Roman" pitchFamily="18" charset="0"/>
              </a:rPr>
              <a:t> A trigger strategy in which the punishment period lasts till the end of the game.</a:t>
            </a:r>
          </a:p>
          <a:p>
            <a:pPr lvl="1" eaLnBrk="1" hangingPunct="1"/>
            <a:r>
              <a:rPr lang="en-US" b="1" smtClean="0">
                <a:cs typeface="Times New Roman" pitchFamily="18" charset="0"/>
              </a:rPr>
              <a:t>Grim strategy for PD game:</a:t>
            </a:r>
            <a:r>
              <a:rPr lang="en-US" smtClean="0">
                <a:cs typeface="Times New Roman" pitchFamily="18" charset="0"/>
              </a:rPr>
              <a:t> Play “don’t confess” in the first period. In period t, play “don’t confess” if the outcome was (don’t confess, don’t confess) in all preceding t-1 periods, and play “confess” otherwise. </a:t>
            </a:r>
            <a:endParaRPr lang="en-US" smtClean="0"/>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mtClean="0"/>
              <a:t>Trigger Strategies (cont.)</a:t>
            </a:r>
          </a:p>
        </p:txBody>
      </p:sp>
      <p:sp>
        <p:nvSpPr>
          <p:cNvPr id="64515" name="Rectangle 3"/>
          <p:cNvSpPr>
            <a:spLocks noGrp="1" noChangeArrowheads="1"/>
          </p:cNvSpPr>
          <p:nvPr>
            <p:ph type="body" idx="1"/>
          </p:nvPr>
        </p:nvSpPr>
        <p:spPr/>
        <p:txBody>
          <a:bodyPr/>
          <a:lstStyle/>
          <a:p>
            <a:pPr eaLnBrk="1" hangingPunct="1"/>
            <a:r>
              <a:rPr lang="en-US" sz="2800" b="1" smtClean="0">
                <a:cs typeface="Times New Roman" pitchFamily="18" charset="0"/>
              </a:rPr>
              <a:t>Tit-for-tat (TFT):</a:t>
            </a:r>
            <a:r>
              <a:rPr lang="en-US" sz="2800" smtClean="0">
                <a:cs typeface="Times New Roman" pitchFamily="18" charset="0"/>
              </a:rPr>
              <a:t> A trigger strategy in which the punishment period lasts as long as the rival keeps on cheating (returning back to cooperative periods of game play is possible).</a:t>
            </a:r>
          </a:p>
          <a:p>
            <a:pPr lvl="1" eaLnBrk="1" hangingPunct="1"/>
            <a:r>
              <a:rPr lang="en-US" sz="2400" b="1" smtClean="0">
                <a:cs typeface="Times New Roman" pitchFamily="18" charset="0"/>
              </a:rPr>
              <a:t>TFT strategy for PD game:</a:t>
            </a:r>
            <a:r>
              <a:rPr lang="en-US" sz="2400" smtClean="0">
                <a:cs typeface="Times New Roman" pitchFamily="18" charset="0"/>
              </a:rPr>
              <a:t> Play “don’t confess” in the first period. In period t, play “don’t confess” if the rival’s most recent play was (don’t confess, don’t confess), and play “confess” otherwise.</a:t>
            </a:r>
            <a:endParaRPr lang="en-US" sz="240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GT in the News (cont.)</a:t>
            </a:r>
          </a:p>
        </p:txBody>
      </p:sp>
      <p:sp>
        <p:nvSpPr>
          <p:cNvPr id="9219" name="Rectangle 3"/>
          <p:cNvSpPr>
            <a:spLocks noGrp="1" noChangeArrowheads="1"/>
          </p:cNvSpPr>
          <p:nvPr>
            <p:ph type="body" idx="1"/>
          </p:nvPr>
        </p:nvSpPr>
        <p:spPr/>
        <p:txBody>
          <a:bodyPr/>
          <a:lstStyle/>
          <a:p>
            <a:pPr eaLnBrk="1" hangingPunct="1"/>
            <a:r>
              <a:rPr lang="en-US" dirty="0" smtClean="0"/>
              <a:t>…lately game theorists have focused on real-world issues—how to raise auction proceeds by revealing the bids and how Wal-Mart can coexist with local retailers. Consultants are jumping in. McKinsey &amp; Co. has set up a game theory unit. </a:t>
            </a:r>
            <a:r>
              <a:rPr lang="en-US" i="1" dirty="0" smtClean="0"/>
              <a:t>Forbes, Nov. 7, 1994.</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Where can we use GT?</a:t>
            </a:r>
          </a:p>
        </p:txBody>
      </p:sp>
      <p:sp>
        <p:nvSpPr>
          <p:cNvPr id="33795" name="Rectangle 3"/>
          <p:cNvSpPr>
            <a:spLocks noGrp="1" noChangeArrowheads="1"/>
          </p:cNvSpPr>
          <p:nvPr>
            <p:ph type="body" idx="1"/>
          </p:nvPr>
        </p:nvSpPr>
        <p:spPr/>
        <p:txBody>
          <a:bodyPr/>
          <a:lstStyle/>
          <a:p>
            <a:pPr eaLnBrk="1" hangingPunct="1">
              <a:lnSpc>
                <a:spcPct val="90000"/>
              </a:lnSpc>
            </a:pPr>
            <a:r>
              <a:rPr lang="en-US" sz="2800" dirty="0" smtClean="0"/>
              <a:t>Any situation that requires us to anticipate our rival’s response to our action is a potential context for GT.</a:t>
            </a:r>
          </a:p>
          <a:p>
            <a:pPr lvl="1" eaLnBrk="1" hangingPunct="1">
              <a:lnSpc>
                <a:spcPct val="90000"/>
              </a:lnSpc>
            </a:pPr>
            <a:r>
              <a:rPr lang="en-US" sz="2400" dirty="0" smtClean="0"/>
              <a:t>Games: Checkers, poker, chess, tennis, soccer etc.</a:t>
            </a:r>
          </a:p>
          <a:p>
            <a:pPr lvl="1" eaLnBrk="1" hangingPunct="1">
              <a:lnSpc>
                <a:spcPct val="90000"/>
              </a:lnSpc>
            </a:pPr>
            <a:r>
              <a:rPr lang="en-US" sz="2400" dirty="0" smtClean="0"/>
              <a:t>Economics: Industrial Organization, Micro/Macro/ International/Labor/Natural resource Economics, and Public Finance</a:t>
            </a:r>
          </a:p>
          <a:p>
            <a:pPr lvl="1" eaLnBrk="1" hangingPunct="1">
              <a:lnSpc>
                <a:spcPct val="90000"/>
              </a:lnSpc>
            </a:pPr>
            <a:r>
              <a:rPr lang="en-US" sz="2400" dirty="0" smtClean="0"/>
              <a:t>Political science: war/peace (Cuban missile crisis)</a:t>
            </a:r>
          </a:p>
          <a:p>
            <a:pPr lvl="1" eaLnBrk="1" hangingPunct="1">
              <a:lnSpc>
                <a:spcPct val="90000"/>
              </a:lnSpc>
            </a:pPr>
            <a:r>
              <a:rPr lang="en-US" sz="2400" dirty="0" smtClean="0"/>
              <a:t>Law: Designing laws that work</a:t>
            </a:r>
          </a:p>
          <a:p>
            <a:pPr lvl="1" eaLnBrk="1" hangingPunct="1">
              <a:lnSpc>
                <a:spcPct val="90000"/>
              </a:lnSpc>
            </a:pPr>
            <a:r>
              <a:rPr lang="en-US" sz="2400" dirty="0" smtClean="0"/>
              <a:t>Biology: animal behavior, evolution</a:t>
            </a:r>
          </a:p>
          <a:p>
            <a:pPr lvl="1" eaLnBrk="1" hangingPunct="1">
              <a:lnSpc>
                <a:spcPct val="90000"/>
              </a:lnSpc>
            </a:pPr>
            <a:r>
              <a:rPr lang="en-US" sz="2400" dirty="0" smtClean="0"/>
              <a:t>Information systems: System competition/evolution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795">
                                            <p:txEl>
                                              <p:pRg st="4" end="4"/>
                                            </p:txEl>
                                          </p:spTgt>
                                        </p:tgtEl>
                                        <p:attrNameLst>
                                          <p:attrName>style.visibility</p:attrName>
                                        </p:attrNameLst>
                                      </p:cBhvr>
                                      <p:to>
                                        <p:strVal val="visible"/>
                                      </p:to>
                                    </p:set>
                                    <p:anim calcmode="lin" valueType="num">
                                      <p:cBhvr additive="base">
                                        <p:cTn id="31"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795">
                                            <p:txEl>
                                              <p:pRg st="5" end="5"/>
                                            </p:txEl>
                                          </p:spTgt>
                                        </p:tgtEl>
                                        <p:attrNameLst>
                                          <p:attrName>style.visibility</p:attrName>
                                        </p:attrNameLst>
                                      </p:cBhvr>
                                      <p:to>
                                        <p:strVal val="visible"/>
                                      </p:to>
                                    </p:set>
                                    <p:anim calcmode="lin" valueType="num">
                                      <p:cBhvr additive="base">
                                        <p:cTn id="37" dur="500" fill="hold"/>
                                        <p:tgtEl>
                                          <p:spTgt spid="337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3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3795">
                                            <p:txEl>
                                              <p:pRg st="6" end="6"/>
                                            </p:txEl>
                                          </p:spTgt>
                                        </p:tgtEl>
                                        <p:attrNameLst>
                                          <p:attrName>style.visibility</p:attrName>
                                        </p:attrNameLst>
                                      </p:cBhvr>
                                      <p:to>
                                        <p:strVal val="visible"/>
                                      </p:to>
                                    </p:set>
                                    <p:anim calcmode="lin" valueType="num">
                                      <p:cBhvr additive="base">
                                        <p:cTn id="43" dur="500" fill="hold"/>
                                        <p:tgtEl>
                                          <p:spTgt spid="3379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37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Where can we use GT? (cont.)</a:t>
            </a:r>
          </a:p>
        </p:txBody>
      </p:sp>
      <p:sp>
        <p:nvSpPr>
          <p:cNvPr id="34819" name="Rectangle 3"/>
          <p:cNvSpPr>
            <a:spLocks noGrp="1" noChangeArrowheads="1"/>
          </p:cNvSpPr>
          <p:nvPr>
            <p:ph type="body" idx="1"/>
          </p:nvPr>
        </p:nvSpPr>
        <p:spPr/>
        <p:txBody>
          <a:bodyPr/>
          <a:lstStyle/>
          <a:p>
            <a:pPr eaLnBrk="1" hangingPunct="1"/>
            <a:r>
              <a:rPr lang="en-US" dirty="0" smtClean="0"/>
              <a:t>Business:</a:t>
            </a:r>
          </a:p>
          <a:p>
            <a:pPr lvl="1" eaLnBrk="1" hangingPunct="1"/>
            <a:r>
              <a:rPr lang="en-US" dirty="0" smtClean="0"/>
              <a:t>Games against rival firms:</a:t>
            </a:r>
          </a:p>
          <a:p>
            <a:pPr lvl="2" eaLnBrk="1" hangingPunct="1"/>
            <a:r>
              <a:rPr lang="en-US" dirty="0" smtClean="0"/>
              <a:t>Pricing, advertising, marketing, auctions, R</a:t>
            </a:r>
            <a:r>
              <a:rPr lang="tr-TR" dirty="0" smtClean="0"/>
              <a:t>&amp;D</a:t>
            </a:r>
            <a:r>
              <a:rPr lang="en-US" dirty="0" smtClean="0"/>
              <a:t>, joint ventures, investment, location, quality, take over etc. </a:t>
            </a:r>
          </a:p>
          <a:p>
            <a:pPr lvl="1" eaLnBrk="1" hangingPunct="1"/>
            <a:r>
              <a:rPr lang="en-US" dirty="0" smtClean="0"/>
              <a:t>Games against other players</a:t>
            </a:r>
          </a:p>
          <a:p>
            <a:pPr lvl="2" eaLnBrk="1" hangingPunct="1"/>
            <a:r>
              <a:rPr lang="en-US" dirty="0" smtClean="0"/>
              <a:t>Employee/employer, managers/stockholders</a:t>
            </a:r>
          </a:p>
          <a:p>
            <a:pPr lvl="2" eaLnBrk="1" hangingPunct="1"/>
            <a:r>
              <a:rPr lang="en-US" dirty="0" smtClean="0"/>
              <a:t>Supplier/buyer, producer/distributor, firm/government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 calcmode="lin" valueType="num">
                                      <p:cBhvr additive="base">
                                        <p:cTn id="17"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4819">
                                            <p:txEl>
                                              <p:pRg st="3" end="3"/>
                                            </p:txEl>
                                          </p:spTgt>
                                        </p:tgtEl>
                                        <p:attrNameLst>
                                          <p:attrName>style.visibility</p:attrName>
                                        </p:attrNameLst>
                                      </p:cBhvr>
                                      <p:to>
                                        <p:strVal val="visible"/>
                                      </p:to>
                                    </p:set>
                                    <p:anim calcmode="lin" valueType="num">
                                      <p:cBhvr additive="base">
                                        <p:cTn id="23"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481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 calcmode="lin" valueType="num">
                                      <p:cBhvr additive="base">
                                        <p:cTn id="27"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4819">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4819">
                                            <p:txEl>
                                              <p:pRg st="5" end="5"/>
                                            </p:txEl>
                                          </p:spTgt>
                                        </p:tgtEl>
                                        <p:attrNameLst>
                                          <p:attrName>style.visibility</p:attrName>
                                        </p:attrNameLst>
                                      </p:cBhvr>
                                      <p:to>
                                        <p:strVal val="visible"/>
                                      </p:to>
                                    </p:set>
                                    <p:anim calcmode="lin" valueType="num">
                                      <p:cBhvr additive="base">
                                        <p:cTn id="31" dur="500" fill="hold"/>
                                        <p:tgtEl>
                                          <p:spTgt spid="3481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Some Terminology</a:t>
            </a:r>
          </a:p>
        </p:txBody>
      </p:sp>
      <p:sp>
        <p:nvSpPr>
          <p:cNvPr id="13315" name="Rectangle 3"/>
          <p:cNvSpPr>
            <a:spLocks noGrp="1" noChangeArrowheads="1"/>
          </p:cNvSpPr>
          <p:nvPr>
            <p:ph type="body" idx="1"/>
          </p:nvPr>
        </p:nvSpPr>
        <p:spPr/>
        <p:txBody>
          <a:bodyPr/>
          <a:lstStyle/>
          <a:p>
            <a:pPr eaLnBrk="1" hangingPunct="1"/>
            <a:r>
              <a:rPr lang="en-US" dirty="0" smtClean="0"/>
              <a:t>Strategy</a:t>
            </a:r>
          </a:p>
          <a:p>
            <a:pPr eaLnBrk="1" hangingPunct="1"/>
            <a:r>
              <a:rPr lang="en-US" dirty="0" smtClean="0"/>
              <a:t>Payoffs</a:t>
            </a:r>
          </a:p>
          <a:p>
            <a:pPr eaLnBrk="1" hangingPunct="1"/>
            <a:r>
              <a:rPr lang="en-US" dirty="0" smtClean="0"/>
              <a:t>Rationality</a:t>
            </a:r>
          </a:p>
          <a:p>
            <a:pPr eaLnBrk="1" hangingPunct="1"/>
            <a:r>
              <a:rPr lang="en-US" dirty="0" smtClean="0"/>
              <a:t>Common knowledge of rules</a:t>
            </a:r>
          </a:p>
          <a:p>
            <a:pPr eaLnBrk="1" hangingPunct="1"/>
            <a:r>
              <a:rPr lang="en-US" dirty="0" smtClean="0"/>
              <a:t>Equilibrium </a:t>
            </a:r>
          </a:p>
        </p:txBody>
      </p:sp>
    </p:spTree>
  </p:cSld>
  <p:clrMapOvr>
    <a:masterClrMapping/>
  </p:clrMapOvr>
  <p:transition/>
</p:sld>
</file>

<file path=ppt/theme/theme1.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noFill/>
        <a:ln w="12700" cap="sq"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Designs\Strategic.pot</Template>
  <TotalTime>2108</TotalTime>
  <Words>2227</Words>
  <Application>Microsoft Office PowerPoint</Application>
  <PresentationFormat>Apresentação na tela (4:3)</PresentationFormat>
  <Paragraphs>473</Paragraphs>
  <Slides>55</Slides>
  <Notes>10</Notes>
  <HiddenSlides>18</HiddenSlides>
  <MMClips>0</MMClips>
  <ScaleCrop>false</ScaleCrop>
  <HeadingPairs>
    <vt:vector size="4" baseType="variant">
      <vt:variant>
        <vt:lpstr>Tema</vt:lpstr>
      </vt:variant>
      <vt:variant>
        <vt:i4>1</vt:i4>
      </vt:variant>
      <vt:variant>
        <vt:lpstr>Títulos de slides</vt:lpstr>
      </vt:variant>
      <vt:variant>
        <vt:i4>55</vt:i4>
      </vt:variant>
    </vt:vector>
  </HeadingPairs>
  <TitlesOfParts>
    <vt:vector size="56" baseType="lpstr">
      <vt:lpstr>Strategic</vt:lpstr>
      <vt:lpstr>GAME THEORY</vt:lpstr>
      <vt:lpstr>What is Game Theory?</vt:lpstr>
      <vt:lpstr>GT: science or art?</vt:lpstr>
      <vt:lpstr>Why is GT important?</vt:lpstr>
      <vt:lpstr>GT in the News</vt:lpstr>
      <vt:lpstr>GT in the News (cont.)</vt:lpstr>
      <vt:lpstr>Where can we use GT?</vt:lpstr>
      <vt:lpstr>Where can we use GT? (cont.)</vt:lpstr>
      <vt:lpstr>Some Terminology</vt:lpstr>
      <vt:lpstr>Strategic (Normal) Form Games</vt:lpstr>
      <vt:lpstr>What is a Normal Form Game?</vt:lpstr>
      <vt:lpstr>Prisoners’ Dilemma</vt:lpstr>
      <vt:lpstr>Easy to Read Format of Prisoner’s Dilemma</vt:lpstr>
      <vt:lpstr>Assumptions in Static Normal Form Games</vt:lpstr>
      <vt:lpstr>Solution of a Static Normal Form Game</vt:lpstr>
      <vt:lpstr>Solution of a Static Normal Form Game</vt:lpstr>
      <vt:lpstr>Solution of a Static Normal Form Game (cont.)</vt:lpstr>
      <vt:lpstr>Definition of Nash Equilibrium</vt:lpstr>
      <vt:lpstr>An Example of a Nash Equilibrium</vt:lpstr>
      <vt:lpstr>Finding Nash Equilibria – Dominated Strategies</vt:lpstr>
      <vt:lpstr>Example</vt:lpstr>
      <vt:lpstr>Example</vt:lpstr>
      <vt:lpstr>Example</vt:lpstr>
      <vt:lpstr>Example</vt:lpstr>
      <vt:lpstr>Solution of Prisoners’ Dilemma Dominant Strategy Equilibrium</vt:lpstr>
      <vt:lpstr>Solution of Prisoners’ Dilemma Iterated Elimination Procedure</vt:lpstr>
      <vt:lpstr>Solution of Prisoners’ Dilemma Cell-by-cell Inspection</vt:lpstr>
      <vt:lpstr>NE of Prisoners’ Dilemma</vt:lpstr>
      <vt:lpstr>A Pricing Example</vt:lpstr>
      <vt:lpstr>3x3 Game Using Iterated Elimination</vt:lpstr>
      <vt:lpstr>A Coordination Game Battle of the Sexes</vt:lpstr>
      <vt:lpstr>Battle of the Sexes:  After 30 Years of Marriage</vt:lpstr>
      <vt:lpstr>Mixed strategies</vt:lpstr>
      <vt:lpstr>Mixed Strategies</vt:lpstr>
      <vt:lpstr>A Strictly Competitive Game Matching Pennies</vt:lpstr>
      <vt:lpstr>Extensive Form Games</vt:lpstr>
      <vt:lpstr>What is a Game Tree?</vt:lpstr>
      <vt:lpstr>An Advertising Example</vt:lpstr>
      <vt:lpstr>Assumptions in Dynamic Extensive Form Games</vt:lpstr>
      <vt:lpstr>Solution of an Extensive Form Game</vt:lpstr>
      <vt:lpstr>Advertising Example:  3 proper subgames</vt:lpstr>
      <vt:lpstr>Solution of the Advertising Game</vt:lpstr>
      <vt:lpstr>Solution of the Advertising Game (cont.)</vt:lpstr>
      <vt:lpstr>Properties of SPE</vt:lpstr>
      <vt:lpstr>Suppose WM threatens to enter no matter what Migros does. Is this a credible threat?</vt:lpstr>
      <vt:lpstr>JUST PLAYING!</vt:lpstr>
      <vt:lpstr>Game 1</vt:lpstr>
      <vt:lpstr>Game 2</vt:lpstr>
      <vt:lpstr>REPEATED GAMES</vt:lpstr>
      <vt:lpstr>Prisoners’ Dilemma Revisited</vt:lpstr>
      <vt:lpstr>Twice-repeated PD:  First stage payoff matrix after adding NE payoffs of the second stage</vt:lpstr>
      <vt:lpstr>N-times repeated PD</vt:lpstr>
      <vt:lpstr>Infinitely Repeated PD</vt:lpstr>
      <vt:lpstr>Trigger Strategies</vt:lpstr>
      <vt:lpstr>Trigger Strategies (cont.)</vt:lpstr>
    </vt:vector>
  </TitlesOfParts>
  <Company>METU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THEORY</dc:title>
  <dc:creator>BA</dc:creator>
  <cp:lastModifiedBy>xp</cp:lastModifiedBy>
  <cp:revision>187</cp:revision>
  <cp:lastPrinted>1601-01-01T00:00:00Z</cp:lastPrinted>
  <dcterms:created xsi:type="dcterms:W3CDTF">2001-10-04T09:01:41Z</dcterms:created>
  <dcterms:modified xsi:type="dcterms:W3CDTF">2013-07-13T23:36:16Z</dcterms:modified>
</cp:coreProperties>
</file>